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CA94-EF5F-467D-ACD5-1C03865729B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3988" y="1135063"/>
            <a:ext cx="4086225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0388"/>
            <a:ext cx="5546725" cy="3575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A032D-855B-43F1-A39C-94BD45E95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78714C-5D8F-46C1-B9F3-9CFAD1FF8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8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6014"/>
            <a:ext cx="7772400" cy="881574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B7641-0857-4571-86F9-6E175287374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4" name="Pentagon 33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3" name="Chevron 42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A2961F-AF00-45A1-8062-A9022FE729B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18" name="Pentagon 17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21" name="Chevron 20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24" name="Chevron 23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6006730" y="5889087"/>
            <a:ext cx="1826832" cy="413826"/>
            <a:chOff x="2924752" y="0"/>
            <a:chExt cx="1826832" cy="413826"/>
          </a:xfrm>
        </p:grpSpPr>
        <p:sp>
          <p:nvSpPr>
            <p:cNvPr id="27" name="Chevron 26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9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22D85-6402-43E6-BFF3-79545E94A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5152E9-8BFF-4664-B3E5-C57515956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2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286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71CA9-B0B2-41CA-BC59-F078D7542B0A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18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20" name="Pentagon 19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23" name="Chevron 22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29" name="Chevron 28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32" name="Chevron 31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7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49" y="623376"/>
            <a:ext cx="7772400" cy="872050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BE82FC-0A89-4274-9FEE-C3ACEB52A0D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5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47" name="Pentagon 46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50" name="Chevron 4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53" name="Chevron 52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56" name="Chevron 55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95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>
            <a:lvl1pPr algn="just"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0F13D6-F77B-4791-A11F-9D334EE501E7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685800" y="1363133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4" name="Pentagon 33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3" name="Chevron 42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4E7D5-941F-461A-87C3-86B4BEDC1A3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28" name="Pentagon 27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1" name="Chevron 30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34" name="Chevron 33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6"/>
            <p:cNvSpPr/>
            <p:nvPr userDrawn="1"/>
          </p:nvSpPr>
          <p:spPr>
            <a:xfrm>
              <a:off x="1742913" y="0"/>
              <a:ext cx="108509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38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5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20C39-CC01-43B0-9E39-9BCB418E006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1" name="Pentagon 30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4" name="Chevron 33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8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6A9BE2-011F-4D89-8A9B-4C9C717E11F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1" name="Pentagon 30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4" name="Chevron 33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A0BA3-A632-4971-8352-ADE5FEC795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37" name="Picture 13" descr="CMwrdmrkR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"/>
            <a:ext cx="914400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ce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4913"/>
            <a:ext cx="1828800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19438"/>
            <a:ext cx="43338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Citi Bike Usage Balancing through Congestion Pricing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Milestone 2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Paul </a:t>
            </a:r>
            <a:r>
              <a:rPr lang="en-US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Griffioen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and Anthony Jin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Decongesting the </a:t>
            </a:r>
            <a:r>
              <a:rPr lang="en-US" dirty="0"/>
              <a:t>C</a:t>
            </a:r>
            <a:r>
              <a:rPr lang="en-US" dirty="0" smtClean="0"/>
              <a:t>iti </a:t>
            </a:r>
            <a:r>
              <a:rPr lang="en-US" dirty="0" smtClean="0"/>
              <a:t>Bike Network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5891723"/>
            <a:ext cx="1600200" cy="413826"/>
            <a:chOff x="76200" y="-1143001"/>
            <a:chExt cx="1826832" cy="413826"/>
          </a:xfrm>
          <a:solidFill>
            <a:srgbClr val="990000"/>
          </a:solidFill>
        </p:grpSpPr>
        <p:sp>
          <p:nvSpPr>
            <p:cNvPr id="5" name="Pentagon 4"/>
            <p:cNvSpPr/>
            <p:nvPr/>
          </p:nvSpPr>
          <p:spPr>
            <a:xfrm>
              <a:off x="76200" y="-1143001"/>
              <a:ext cx="1826832" cy="413826"/>
            </a:xfrm>
            <a:prstGeom prst="homePlate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Pentagon 4"/>
            <p:cNvSpPr/>
            <p:nvPr/>
          </p:nvSpPr>
          <p:spPr>
            <a:xfrm>
              <a:off x="227615" y="-1104901"/>
              <a:ext cx="1414441" cy="3376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5" y="1389036"/>
            <a:ext cx="5048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Definition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= bike stations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trips between two bike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Dynamic, directed, and weighted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 Bike Network Simulator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procedure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current movement patterns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incentives to modify current movement patterns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Optimization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objective function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constraints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Decongestion via convex optimization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755642" y="1823801"/>
            <a:ext cx="857671" cy="461584"/>
            <a:chOff x="5687062" y="2648864"/>
            <a:chExt cx="857671" cy="461584"/>
          </a:xfrm>
        </p:grpSpPr>
        <p:sp>
          <p:nvSpPr>
            <p:cNvPr id="36" name="Oval 35"/>
            <p:cNvSpPr/>
            <p:nvPr/>
          </p:nvSpPr>
          <p:spPr bwMode="auto">
            <a:xfrm>
              <a:off x="6407573" y="29732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7062" y="2648864"/>
              <a:ext cx="857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Station A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865956" y="3036337"/>
            <a:ext cx="899328" cy="456600"/>
            <a:chOff x="6407573" y="2653848"/>
            <a:chExt cx="899328" cy="456600"/>
          </a:xfrm>
        </p:grpSpPr>
        <p:sp>
          <p:nvSpPr>
            <p:cNvPr id="39" name="Oval 38"/>
            <p:cNvSpPr/>
            <p:nvPr/>
          </p:nvSpPr>
          <p:spPr bwMode="auto">
            <a:xfrm>
              <a:off x="6407573" y="29732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8974" y="2653848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Station B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93226" y="2265298"/>
            <a:ext cx="1388726" cy="1110566"/>
            <a:chOff x="6593226" y="2265298"/>
            <a:chExt cx="1388726" cy="1110566"/>
          </a:xfrm>
        </p:grpSpPr>
        <p:cxnSp>
          <p:nvCxnSpPr>
            <p:cNvPr id="42" name="Straight Arrow Connector 41"/>
            <p:cNvCxnSpPr>
              <a:stCxn id="36" idx="5"/>
              <a:endCxn id="39" idx="1"/>
            </p:cNvCxnSpPr>
            <p:nvPr/>
          </p:nvCxnSpPr>
          <p:spPr bwMode="auto">
            <a:xfrm>
              <a:off x="6593226" y="2265298"/>
              <a:ext cx="1292817" cy="11105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7029447" y="2438400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1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01224" y="2285385"/>
            <a:ext cx="1464731" cy="1224199"/>
            <a:chOff x="6401224" y="2285385"/>
            <a:chExt cx="1464731" cy="1224199"/>
          </a:xfrm>
        </p:grpSpPr>
        <p:cxnSp>
          <p:nvCxnSpPr>
            <p:cNvPr id="45" name="Curved Connector 44"/>
            <p:cNvCxnSpPr>
              <a:stCxn id="36" idx="4"/>
              <a:endCxn id="39" idx="2"/>
            </p:cNvCxnSpPr>
            <p:nvPr/>
          </p:nvCxnSpPr>
          <p:spPr bwMode="auto">
            <a:xfrm rot="16200000" flipH="1">
              <a:off x="6635858" y="2194259"/>
              <a:ext cx="1138972" cy="132122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6401224" y="3201807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2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03268" y="2216642"/>
            <a:ext cx="1683084" cy="1138972"/>
            <a:chOff x="6603268" y="2216642"/>
            <a:chExt cx="1683084" cy="1138972"/>
          </a:xfrm>
        </p:grpSpPr>
        <p:cxnSp>
          <p:nvCxnSpPr>
            <p:cNvPr id="48" name="Curved Connector 47"/>
            <p:cNvCxnSpPr/>
            <p:nvPr/>
          </p:nvCxnSpPr>
          <p:spPr bwMode="auto">
            <a:xfrm rot="5400000" flipH="1">
              <a:off x="6694394" y="2125516"/>
              <a:ext cx="1138972" cy="132122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7333847" y="2248808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9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954867" y="5889086"/>
            <a:ext cx="1676399" cy="413826"/>
            <a:chOff x="1637906" y="-685800"/>
            <a:chExt cx="1826832" cy="413826"/>
          </a:xfrm>
          <a:solidFill>
            <a:srgbClr val="990000"/>
          </a:solidFill>
        </p:grpSpPr>
        <p:sp>
          <p:nvSpPr>
            <p:cNvPr id="5" name="Chevron 4"/>
            <p:cNvSpPr/>
            <p:nvPr/>
          </p:nvSpPr>
          <p:spPr>
            <a:xfrm>
              <a:off x="1637906" y="-685800"/>
              <a:ext cx="1826832" cy="413826"/>
            </a:xfrm>
            <a:prstGeom prst="chevron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86337" y="-631287"/>
              <a:ext cx="1329968" cy="304800"/>
            </a:xfrm>
            <a:prstGeom prst="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4374" y="1389036"/>
            <a:ext cx="77438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System: a set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User: a set of active bikers</a:t>
            </a:r>
          </a:p>
          <a:p>
            <a:pPr>
              <a:buClr>
                <a:srgbClr val="990000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Incentives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of candidate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stations for pick-up and drop-off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different payments</a:t>
            </a: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65498"/>
            <a:ext cx="2537915" cy="384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49" y="1947604"/>
            <a:ext cx="2578343" cy="406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71" y="3316068"/>
            <a:ext cx="2813195" cy="412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95" y="3316068"/>
            <a:ext cx="2973276" cy="411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11" y="4703698"/>
            <a:ext cx="3111660" cy="387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54" y="3713722"/>
            <a:ext cx="2851625" cy="5241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1" y="3701450"/>
            <a:ext cx="2842590" cy="5241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37" y="4579508"/>
            <a:ext cx="1850852" cy="5115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70" y="5207025"/>
            <a:ext cx="4133678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4" y="1389036"/>
            <a:ext cx="77438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minimize…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congestion level</a:t>
            </a: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dissatisfaction</a:t>
            </a: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the user is willing to walk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 available to each user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terms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to Solve</a:t>
            </a:r>
          </a:p>
          <a:p>
            <a:pPr algn="ctr">
              <a:buClr>
                <a:srgbClr val="99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62" y="4888744"/>
            <a:ext cx="3518387" cy="750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06" y="2057400"/>
            <a:ext cx="3043699" cy="464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70" y="2808023"/>
            <a:ext cx="3937229" cy="675435"/>
          </a:xfrm>
          <a:prstGeom prst="rect">
            <a:avLst/>
          </a:prstGeom>
        </p:spPr>
      </p:pic>
      <p:sp>
        <p:nvSpPr>
          <p:cNvPr id="12" name="Chevron 11"/>
          <p:cNvSpPr/>
          <p:nvPr/>
        </p:nvSpPr>
        <p:spPr>
          <a:xfrm>
            <a:off x="4375775" y="5889086"/>
            <a:ext cx="1676399" cy="413826"/>
          </a:xfrm>
          <a:prstGeom prst="chevron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Chevron 4"/>
          <p:cNvSpPr/>
          <p:nvPr/>
        </p:nvSpPr>
        <p:spPr>
          <a:xfrm>
            <a:off x="4603749" y="5943599"/>
            <a:ext cx="1220450" cy="304800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07" tIns="34671" rIns="17336" bIns="34671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Simulation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4375775" y="5889086"/>
            <a:ext cx="1676399" cy="413826"/>
          </a:xfrm>
          <a:prstGeom prst="chevron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hevron 4"/>
          <p:cNvSpPr/>
          <p:nvPr/>
        </p:nvSpPr>
        <p:spPr>
          <a:xfrm>
            <a:off x="4603749" y="5943599"/>
            <a:ext cx="1220450" cy="304800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07" tIns="34671" rIns="17336" bIns="34671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5791200" y="5887524"/>
            <a:ext cx="1854390" cy="413826"/>
            <a:chOff x="1463286" y="0"/>
            <a:chExt cx="1826832" cy="413826"/>
          </a:xfrm>
          <a:solidFill>
            <a:srgbClr val="990000"/>
          </a:solidFill>
        </p:grpSpPr>
        <p:sp>
          <p:nvSpPr>
            <p:cNvPr id="5" name="Chevron 4"/>
            <p:cNvSpPr/>
            <p:nvPr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698139" y="38100"/>
              <a:ext cx="1244508" cy="337626"/>
            </a:xfrm>
            <a:prstGeom prst="rect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4374" y="1401754"/>
            <a:ext cx="75914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 to decongest the Citi Bike network via convex optimization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simulating movement patterns of anytime throughout the year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using randomized incentives and probability distributions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 Sneak Peek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convex optimization problem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print">
  <a:themeElements>
    <a:clrScheme name="ecepr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ep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ece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pr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7CB5BB0D-59EB-4B12-B2F3-BCFAD429D8FB}" vid="{121704C7-DDEC-48C0-850C-476715FEE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project_presentation_template</Template>
  <TotalTime>161</TotalTime>
  <Words>205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Verdana</vt:lpstr>
      <vt:lpstr>Wingdings</vt:lpstr>
      <vt:lpstr>eceprint</vt:lpstr>
      <vt:lpstr>Citi Bike Usage Balancing through Congestion Pricing</vt:lpstr>
      <vt:lpstr>Decongesting the Citi Bike Network</vt:lpstr>
      <vt:lpstr>Problem Formulation</vt:lpstr>
      <vt:lpstr>Convex Optimization</vt:lpstr>
      <vt:lpstr>Network Simulation</vt:lpstr>
      <vt:lpstr>Conclusion and Future Work</vt:lpstr>
    </vt:vector>
  </TitlesOfParts>
  <Company>Electrical and Computer Engineering, 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Jin</dc:creator>
  <cp:lastModifiedBy>Anthony Jin</cp:lastModifiedBy>
  <cp:revision>22</cp:revision>
  <cp:lastPrinted>1999-09-20T19:29:27Z</cp:lastPrinted>
  <dcterms:created xsi:type="dcterms:W3CDTF">2016-11-08T21:55:46Z</dcterms:created>
  <dcterms:modified xsi:type="dcterms:W3CDTF">2016-11-09T02:56:45Z</dcterms:modified>
</cp:coreProperties>
</file>