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mbay" panose="020B0604020202020204" charset="0"/>
      <p:regular r:id="rId35"/>
      <p:bold r:id="rId36"/>
      <p:italic r:id="rId37"/>
      <p:boldItalic r:id="rId38"/>
    </p:embeddedFont>
    <p:embeddedFont>
      <p:font typeface="DM Sans"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2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f1fc4b43a5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f1fc4b43a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f1fc4b43a5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f1fc4b43a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DM Sans"/>
                <a:ea typeface="DM Sans"/>
                <a:cs typeface="DM Sans"/>
                <a:sym typeface="DM Sans"/>
              </a:rPr>
              <a:t>Data Preprocessing</a:t>
            </a:r>
            <a:endParaRPr sz="1400" b="1">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sz="1400">
                <a:solidFill>
                  <a:schemeClr val="dk1"/>
                </a:solidFill>
                <a:latin typeface="DM Sans"/>
                <a:ea typeface="DM Sans"/>
                <a:cs typeface="DM Sans"/>
                <a:sym typeface="DM Sans"/>
              </a:rPr>
              <a:t>There are many missing values in the original data set. The concern here is how much error are we introducing in during the treatment process itself. We created three separate data sets to use for modeling. We will do our best to find the best one for modeling.</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f2a07a618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f2a07a618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f1fc4b43a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f1fc4b43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1. Linear Regression</a:t>
            </a:r>
            <a:r>
              <a:rPr lang="en">
                <a:solidFill>
                  <a:schemeClr val="dk1"/>
                </a:solidFill>
              </a:rPr>
              <a:t> - Simple, interpretable, fast to train.  Assumes linearity, sensitive to outliers, can overfit with many features.  Use when the relationship between predictors and target is linear, and you need a simple, easily explainable model.</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2. Ridge Regression</a:t>
            </a:r>
            <a:r>
              <a:rPr lang="en">
                <a:solidFill>
                  <a:schemeClr val="dk1"/>
                </a:solidFill>
              </a:rPr>
              <a:t> - Handles multicollinearity, reduces overfitting by shrinking coefficients.  Doesn't perform feature selection (coefficients approach zero, but don't become zero).  </a:t>
            </a:r>
            <a:endParaRPr>
              <a:solidFill>
                <a:schemeClr val="dk1"/>
              </a:solidFill>
            </a:endParaRPr>
          </a:p>
          <a:p>
            <a:pPr marL="0" lvl="0" indent="0" algn="l" rtl="0">
              <a:spcBef>
                <a:spcPts val="0"/>
              </a:spcBef>
              <a:spcAft>
                <a:spcPts val="0"/>
              </a:spcAft>
              <a:buNone/>
            </a:pPr>
            <a:r>
              <a:rPr lang="en">
                <a:solidFill>
                  <a:schemeClr val="dk1"/>
                </a:solidFill>
              </a:rPr>
              <a:t>Use when there is multicollinearity (high correlation between predictors), or when you want to prevent overfitting in a linear model.</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3. Lasso Regression</a:t>
            </a:r>
            <a:r>
              <a:rPr lang="en">
                <a:solidFill>
                  <a:schemeClr val="dk1"/>
                </a:solidFill>
              </a:rPr>
              <a:t> - Performs feature selection by setting some coefficients to zero.Can be computationally intensive for large datasets, sensitive to the choice of the regularization parameter. </a:t>
            </a:r>
            <a:endParaRPr>
              <a:solidFill>
                <a:schemeClr val="dk1"/>
              </a:solidFill>
            </a:endParaRPr>
          </a:p>
          <a:p>
            <a:pPr marL="0" lvl="0" indent="0" algn="l" rtl="0">
              <a:spcBef>
                <a:spcPts val="0"/>
              </a:spcBef>
              <a:spcAft>
                <a:spcPts val="0"/>
              </a:spcAft>
              <a:buNone/>
            </a:pPr>
            <a:r>
              <a:rPr lang="en">
                <a:solidFill>
                  <a:schemeClr val="dk1"/>
                </a:solidFill>
              </a:rPr>
              <a:t>Use when you have a high-dimensional dataset and want to perform feature selection or reduce model complexity.</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4. Decision Tree</a:t>
            </a:r>
            <a:r>
              <a:rPr lang="en">
                <a:solidFill>
                  <a:schemeClr val="dk1"/>
                </a:solidFill>
              </a:rPr>
              <a:t> - Handles non-linear relationships, easy to interpret, handles categorical variables well.  </a:t>
            </a:r>
            <a:r>
              <a:rPr lang="en" b="1">
                <a:solidFill>
                  <a:schemeClr val="dk1"/>
                </a:solidFill>
              </a:rPr>
              <a:t>Prone to overfitting, can be unstable (small changes in data can lead to large changes in the tree)</a:t>
            </a: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Use When you want an easily interpretable model that can capture non-linear relationships and interactions between predictors.</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5. Random Forest</a:t>
            </a:r>
            <a:r>
              <a:rPr lang="en">
                <a:solidFill>
                  <a:schemeClr val="dk1"/>
                </a:solidFill>
              </a:rPr>
              <a:t> - Reduces overfitting by averaging predictions from multiple trees, often provides high accuracy.</a:t>
            </a:r>
            <a:r>
              <a:rPr lang="en" b="1">
                <a:solidFill>
                  <a:schemeClr val="dk1"/>
                </a:solidFill>
              </a:rPr>
              <a:t> Can be computationally expensive, less interpretable</a:t>
            </a:r>
            <a:r>
              <a:rPr lang="en">
                <a:solidFill>
                  <a:schemeClr val="dk1"/>
                </a:solidFill>
              </a:rPr>
              <a:t> than a single decision tree. </a:t>
            </a:r>
            <a:endParaRPr>
              <a:solidFill>
                <a:schemeClr val="dk1"/>
              </a:solidFill>
            </a:endParaRPr>
          </a:p>
          <a:p>
            <a:pPr marL="0" lvl="0" indent="0" algn="l" rtl="0">
              <a:spcBef>
                <a:spcPts val="0"/>
              </a:spcBef>
              <a:spcAft>
                <a:spcPts val="0"/>
              </a:spcAft>
              <a:buNone/>
            </a:pPr>
            <a:r>
              <a:rPr lang="en">
                <a:solidFill>
                  <a:schemeClr val="dk1"/>
                </a:solidFill>
              </a:rPr>
              <a:t>Use when you want a high-performing model and interpretability is less important. Also useful when you have a large dataset and want to avoid overfitting.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Definition of terms: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1. RMSE (Root Mean Squared Error)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it measures:</a:t>
            </a:r>
            <a:r>
              <a:rPr lang="en">
                <a:solidFill>
                  <a:schemeClr val="dk1"/>
                </a:solidFill>
              </a:rPr>
              <a:t> The average magnitude of the errors (residuals) in your predictions. It squares the errors, takes the mean, and then the square root to return the error to the original units of the target variable.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Interpretation:</a:t>
            </a:r>
            <a:r>
              <a:rPr lang="en">
                <a:solidFill>
                  <a:schemeClr val="dk1"/>
                </a:solidFill>
              </a:rPr>
              <a:t> Lower RMSE values indicate better model fit. It's sensitive to outliers, meaning large errors will have a disproportionately large impact on the RMSE.</a:t>
            </a:r>
            <a:endParaRPr>
              <a:solidFill>
                <a:schemeClr val="dk1"/>
              </a:solidFill>
            </a:endParaRPr>
          </a:p>
          <a:p>
            <a:pPr marL="0" lvl="0" indent="0" algn="l" rtl="0">
              <a:spcBef>
                <a:spcPts val="1200"/>
              </a:spcBef>
              <a:spcAft>
                <a:spcPts val="0"/>
              </a:spcAft>
              <a:buNone/>
            </a:pPr>
            <a:r>
              <a:rPr lang="en" b="1">
                <a:solidFill>
                  <a:schemeClr val="dk1"/>
                </a:solidFill>
              </a:rPr>
              <a:t>Formula:</a:t>
            </a:r>
            <a:br>
              <a:rPr lang="en" b="1">
                <a:solidFill>
                  <a:schemeClr val="dk1"/>
                </a:solidFill>
              </a:rPr>
            </a:br>
            <a:r>
              <a:rPr lang="en">
                <a:solidFill>
                  <a:schemeClr val="dk1"/>
                </a:solidFill>
              </a:rPr>
              <a:t> RMSE = √[ Σ(y_actual - y_predicted)² / n ] </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2. MAE (Mean Absolute Error)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it measures:</a:t>
            </a:r>
            <a:r>
              <a:rPr lang="en">
                <a:solidFill>
                  <a:schemeClr val="dk1"/>
                </a:solidFill>
              </a:rPr>
              <a:t> The average absolute difference between the actual and predicted values. It takes the absolute value of the errors, then calculates their mean.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Interpretation:</a:t>
            </a:r>
            <a:r>
              <a:rPr lang="en">
                <a:solidFill>
                  <a:schemeClr val="dk1"/>
                </a:solidFill>
              </a:rPr>
              <a:t> Similar to RMSE, lower MAE values are better. It's less sensitive to outliers compared to RMSE.</a:t>
            </a:r>
            <a:endParaRPr>
              <a:solidFill>
                <a:schemeClr val="dk1"/>
              </a:solidFill>
            </a:endParaRPr>
          </a:p>
          <a:p>
            <a:pPr marL="0" lvl="0" indent="0" algn="l" rtl="0">
              <a:spcBef>
                <a:spcPts val="1200"/>
              </a:spcBef>
              <a:spcAft>
                <a:spcPts val="0"/>
              </a:spcAft>
              <a:buNone/>
            </a:pPr>
            <a:r>
              <a:rPr lang="en" b="1">
                <a:solidFill>
                  <a:schemeClr val="dk1"/>
                </a:solidFill>
              </a:rPr>
              <a:t>Formula:</a:t>
            </a:r>
            <a:br>
              <a:rPr lang="en" b="1">
                <a:solidFill>
                  <a:schemeClr val="dk1"/>
                </a:solidFill>
              </a:rPr>
            </a:br>
            <a:r>
              <a:rPr lang="en">
                <a:solidFill>
                  <a:schemeClr val="dk1"/>
                </a:solidFill>
              </a:rPr>
              <a:t> MAE = Σ|y_actual - y_predicted| / n </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3. R-squared (Coefficient of Determination)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it measures:</a:t>
            </a:r>
            <a:r>
              <a:rPr lang="en">
                <a:solidFill>
                  <a:schemeClr val="dk1"/>
                </a:solidFill>
              </a:rPr>
              <a:t> The proportion of variance in the target variable that is explained by the independent variables in the model.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Interpretation:</a:t>
            </a:r>
            <a:r>
              <a:rPr lang="en">
                <a:solidFill>
                  <a:schemeClr val="dk1"/>
                </a:solidFill>
              </a:rPr>
              <a:t> Ranges from 0 to 1. Higher R-squared values indicate a better fit, with 1 meaning the model explains all the variance in the target. However, a high R-squared doesn't always mean a good model, especially if there's overfitting.</a:t>
            </a:r>
            <a:endParaRPr>
              <a:solidFill>
                <a:schemeClr val="dk1"/>
              </a:solidFill>
            </a:endParaRPr>
          </a:p>
          <a:p>
            <a:pPr marL="0" lvl="0" indent="0" algn="l" rtl="0">
              <a:spcBef>
                <a:spcPts val="1200"/>
              </a:spcBef>
              <a:spcAft>
                <a:spcPts val="0"/>
              </a:spcAft>
              <a:buNone/>
            </a:pPr>
            <a:r>
              <a:rPr lang="en" b="1">
                <a:solidFill>
                  <a:schemeClr val="dk1"/>
                </a:solidFill>
              </a:rPr>
              <a:t>Formula:</a:t>
            </a:r>
            <a:br>
              <a:rPr lang="en" b="1">
                <a:solidFill>
                  <a:schemeClr val="dk1"/>
                </a:solidFill>
              </a:rPr>
            </a:br>
            <a:r>
              <a:rPr lang="en">
                <a:solidFill>
                  <a:schemeClr val="dk1"/>
                </a:solidFill>
              </a:rPr>
              <a:t> R-squared = 1 - (SSR / SST)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where: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SSR (Sum of Squared Residuals) = Σ(y_actual - y_predicted)²</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SST (Total Sum of Squares) = Σ(y_actual - y_mean)²</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4. Adjusted R-squared</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it measures:</a:t>
            </a:r>
            <a:r>
              <a:rPr lang="en">
                <a:solidFill>
                  <a:schemeClr val="dk1"/>
                </a:solidFill>
              </a:rPr>
              <a:t> A modified version of R-squared that penalizes the addition of unnecessary predictors to the model.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Interpretation:</a:t>
            </a:r>
            <a:r>
              <a:rPr lang="en">
                <a:solidFill>
                  <a:schemeClr val="dk1"/>
                </a:solidFill>
              </a:rPr>
              <a:t> Similar to R-squared, higher is better. It's useful for comparing models with different numbers of predictors. Adjusted R-squared can be negative if the model is very poor.</a:t>
            </a:r>
            <a:endParaRPr>
              <a:solidFill>
                <a:schemeClr val="dk1"/>
              </a:solidFill>
            </a:endParaRPr>
          </a:p>
          <a:p>
            <a:pPr marL="0" lvl="0" indent="0" algn="l" rtl="0">
              <a:spcBef>
                <a:spcPts val="1200"/>
              </a:spcBef>
              <a:spcAft>
                <a:spcPts val="0"/>
              </a:spcAft>
              <a:buNone/>
            </a:pPr>
            <a:r>
              <a:rPr lang="en" b="1">
                <a:solidFill>
                  <a:schemeClr val="dk1"/>
                </a:solidFill>
              </a:rPr>
              <a:t>Formula:</a:t>
            </a:r>
            <a:br>
              <a:rPr lang="en" b="1">
                <a:solidFill>
                  <a:schemeClr val="dk1"/>
                </a:solidFill>
              </a:rPr>
            </a:br>
            <a:r>
              <a:rPr lang="en">
                <a:solidFill>
                  <a:schemeClr val="dk1"/>
                </a:solidFill>
              </a:rPr>
              <a:t> Adjusted R-squared = 1 - [(1 - R-squared) * (n - 1) / (n - k - 1)]</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where: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n = number of observations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k = number of predictors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5. MAPE (Mean Absolute Percentage Error)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it measures:</a:t>
            </a:r>
            <a:r>
              <a:rPr lang="en">
                <a:solidFill>
                  <a:schemeClr val="dk1"/>
                </a:solidFill>
              </a:rPr>
              <a:t> The average percentage difference between the actual and predicted values. It expresses the error as a percentage of the actual values.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Interpretation:</a:t>
            </a:r>
            <a:r>
              <a:rPr lang="en">
                <a:solidFill>
                  <a:schemeClr val="dk1"/>
                </a:solidFill>
              </a:rPr>
              <a:t> Lower MAPE values indicate better accuracy. It's useful when you want to understand the relative error in your predictions, especially when the scale of the target variable varies widely.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Formula:</a:t>
            </a:r>
            <a:br>
              <a:rPr lang="en" b="1">
                <a:solidFill>
                  <a:schemeClr val="dk1"/>
                </a:solidFill>
              </a:rPr>
            </a:br>
            <a:r>
              <a:rPr lang="en">
                <a:solidFill>
                  <a:schemeClr val="dk1"/>
                </a:solidFill>
              </a:rPr>
              <a:t> MAPE = (Σ |(y_actual - y_predicted) / y_actual| / n ) * 100</a:t>
            </a:r>
            <a:endParaRPr>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1c32e4b9e4_0_18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1c32e4b9e4_0_18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f1fc4b43a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f1fc4b43a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On the process of building a Random Forest…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1. Bootstrapping and Bagging:</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Bootstrapping:</a:t>
            </a:r>
            <a:r>
              <a:rPr lang="en">
                <a:solidFill>
                  <a:schemeClr val="dk1"/>
                </a:solidFill>
              </a:rPr>
              <a:t> Random Forest starts by creating multiple subsets of your original training data.  Each subset is created by randomly sampling data points from the original dataset with replacement. This means some data points might appear multiple times in a subset, while others might not appear at all. This technique is called bootstrapping.  </a:t>
            </a:r>
            <a:endParaRPr>
              <a:solidFill>
                <a:schemeClr val="dk1"/>
              </a:solidFill>
            </a:endParaRPr>
          </a:p>
          <a:p>
            <a:pPr marL="0" lvl="0" indent="0" algn="l" rtl="0">
              <a:spcBef>
                <a:spcPts val="0"/>
              </a:spcBef>
              <a:spcAft>
                <a:spcPts val="0"/>
              </a:spcAft>
              <a:buNone/>
            </a:pPr>
            <a:r>
              <a:rPr lang="en" b="1">
                <a:solidFill>
                  <a:schemeClr val="dk1"/>
                </a:solidFill>
              </a:rPr>
              <a:t>Bagging (Bootstrap Aggregating): </a:t>
            </a:r>
            <a:r>
              <a:rPr lang="en">
                <a:solidFill>
                  <a:schemeClr val="dk1"/>
                </a:solidFill>
              </a:rPr>
              <a:t>For each bootstrapped subset, a decision tree is built. This results in an ensemble (collection) of decision trees. The idea behind bagging is that by combining the predictions of multiple models, we can reduce variance and improve overall model performance.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2. Building Individual Decision Trees: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Feature Randomness:</a:t>
            </a:r>
            <a:r>
              <a:rPr lang="en">
                <a:solidFill>
                  <a:schemeClr val="dk1"/>
                </a:solidFill>
              </a:rPr>
              <a:t> When building each decision tree, at each node, the algorithm randomly selects a subset of features (predictors). The best split is then chosen from among these randomly selected features. This introduces further randomness and decorrelation between the trees, reducing overfitting.  </a:t>
            </a:r>
            <a:endParaRPr>
              <a:solidFill>
                <a:schemeClr val="dk1"/>
              </a:solidFill>
            </a:endParaRPr>
          </a:p>
          <a:p>
            <a:pPr marL="0" lvl="0" indent="0" algn="l" rtl="0">
              <a:spcBef>
                <a:spcPts val="0"/>
              </a:spcBef>
              <a:spcAft>
                <a:spcPts val="0"/>
              </a:spcAft>
              <a:buNone/>
            </a:pPr>
            <a:r>
              <a:rPr lang="en" b="1">
                <a:solidFill>
                  <a:schemeClr val="dk1"/>
                </a:solidFill>
              </a:rPr>
              <a:t>Tree Growth:</a:t>
            </a:r>
            <a:r>
              <a:rPr lang="en">
                <a:solidFill>
                  <a:schemeClr val="dk1"/>
                </a:solidFill>
              </a:rPr>
              <a:t> The decision tree is grown to full depth without pruning. This might lead to some overfitting within each individual tree, but this is counteracted by the </a:t>
            </a:r>
            <a:r>
              <a:rPr lang="en" b="1">
                <a:solidFill>
                  <a:schemeClr val="dk1"/>
                </a:solidFill>
              </a:rPr>
              <a:t>ensemble </a:t>
            </a:r>
            <a:r>
              <a:rPr lang="en">
                <a:solidFill>
                  <a:schemeClr val="dk1"/>
                </a:solidFill>
              </a:rPr>
              <a:t>approach.</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3. Making Predictions: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Regression:</a:t>
            </a:r>
            <a:r>
              <a:rPr lang="en">
                <a:solidFill>
                  <a:schemeClr val="dk1"/>
                </a:solidFill>
              </a:rPr>
              <a:t> For regression problems (predicting a continuous value), the final prediction is the average of the predictions from all the individual trees.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Number of Trees:</a:t>
            </a:r>
            <a:r>
              <a:rPr lang="en">
                <a:solidFill>
                  <a:schemeClr val="dk1"/>
                </a:solidFill>
              </a:rPr>
              <a:t> The number of trees in the forest is a hyperparameter that needs to be tuned. More trees generally lead to better performance but also increase computational cost.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Sample Size and Features</a:t>
            </a:r>
            <a:r>
              <a:rPr lang="en">
                <a:solidFill>
                  <a:schemeClr val="dk1"/>
                </a:solidFill>
              </a:rPr>
              <a:t>: The size of the bootstrapped samples and the number of features considered at each split are also hyperparameters that can be tuned.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Out-of-Bag (OOB) Samples:</a:t>
            </a:r>
            <a:r>
              <a:rPr lang="en">
                <a:solidFill>
                  <a:schemeClr val="dk1"/>
                </a:solidFill>
              </a:rPr>
              <a:t> For each tree, approximately one-third of the training data is not used in the bootstrapping process and is called the OOB sample. This can be used to estimate the model's performance without the need for a separate validation set.  </a:t>
            </a:r>
            <a:endParaRPr>
              <a:solidFill>
                <a:schemeClr val="dk1"/>
              </a:solidFill>
            </a:endParaRPr>
          </a:p>
          <a:p>
            <a:pPr marL="0" lvl="0" indent="0" algn="l" rtl="0">
              <a:spcBef>
                <a:spcPts val="0"/>
              </a:spcBef>
              <a:spcAft>
                <a:spcPts val="0"/>
              </a:spcAft>
              <a:buNone/>
            </a:pPr>
            <a:r>
              <a:rPr lang="en" b="1">
                <a:solidFill>
                  <a:schemeClr val="dk1"/>
                </a:solidFill>
              </a:rPr>
              <a:t>Feature Importance:</a:t>
            </a:r>
            <a:r>
              <a:rPr lang="en">
                <a:solidFill>
                  <a:schemeClr val="dk1"/>
                </a:solidFill>
              </a:rPr>
              <a:t> Random Forest can provide an estimate of feature importance, indicating which predictors are most influential in the model's predictions.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Advantages of Random Forest:</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High Accuracy:</a:t>
            </a:r>
            <a:r>
              <a:rPr lang="en">
                <a:solidFill>
                  <a:schemeClr val="dk1"/>
                </a:solidFill>
              </a:rPr>
              <a:t> Often achieves high predictive accuracy.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Handles Non-linear Relationships:</a:t>
            </a:r>
            <a:r>
              <a:rPr lang="en">
                <a:solidFill>
                  <a:schemeClr val="dk1"/>
                </a:solidFill>
              </a:rPr>
              <a:t> Can capture complex interactions between predictors.</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Robust to Overfitting:</a:t>
            </a:r>
            <a:r>
              <a:rPr lang="en">
                <a:solidFill>
                  <a:schemeClr val="dk1"/>
                </a:solidFill>
              </a:rPr>
              <a:t> Less prone to overfitting compared to single decision trees due to the ensemble approach and feature randomness.</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Handles Missing Values:</a:t>
            </a:r>
            <a:r>
              <a:rPr lang="en">
                <a:solidFill>
                  <a:schemeClr val="dk1"/>
                </a:solidFill>
              </a:rPr>
              <a:t> Can handle missing values in the data.</a:t>
            </a:r>
            <a:endParaRPr>
              <a:solidFill>
                <a:schemeClr val="dk1"/>
              </a:solidFill>
            </a:endParaRPr>
          </a:p>
          <a:p>
            <a:pPr marL="0" lvl="0" indent="0" algn="l" rtl="0">
              <a:spcBef>
                <a:spcPts val="0"/>
              </a:spcBef>
              <a:spcAft>
                <a:spcPts val="0"/>
              </a:spcAft>
              <a:buNone/>
            </a:pPr>
            <a:r>
              <a:rPr lang="en" b="1">
                <a:solidFill>
                  <a:schemeClr val="dk1"/>
                </a:solidFill>
              </a:rPr>
              <a:t>Can be used for both regression and classification:</a:t>
            </a:r>
            <a:r>
              <a:rPr lang="en">
                <a:solidFill>
                  <a:schemeClr val="dk1"/>
                </a:solidFill>
              </a:rPr>
              <a:t> Versatile algorithm applicable to various types of problems.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Disadvantages of Random Forest:</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Black Box:</a:t>
            </a:r>
            <a:r>
              <a:rPr lang="en">
                <a:solidFill>
                  <a:schemeClr val="dk1"/>
                </a:solidFill>
              </a:rPr>
              <a:t> The model can be less interpretable than a single decision tree.  </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Computational Cost:</a:t>
            </a:r>
            <a:r>
              <a:rPr lang="en">
                <a:solidFill>
                  <a:schemeClr val="dk1"/>
                </a:solidFill>
              </a:rPr>
              <a:t> Can be computationally expensive, especially for large datasets or with many trees.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f1fc4b43a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f1fc4b43a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f1fc4b43a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f1fc4b43a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f2a07a618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f2a07a618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f1fc4b43a5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f1fc4b43a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b6fc200b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1c32e4b9e4_0_18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1c32e4b9e4_0_18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c32e4b9e4_0_18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c32e4b9e4_0_18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f1fc4b43a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f1fc4b43a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f1fc4b43a5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f1fc4b43a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Remember: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Relative Importance:</a:t>
            </a:r>
            <a:r>
              <a:rPr lang="en">
                <a:solidFill>
                  <a:schemeClr val="dk1"/>
                </a:solidFill>
              </a:rPr>
              <a:t> The importance scores are relative, not absolute. They indicate the importance of each feature in the context of your specific model and dataset.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Correlation vs. Causation:</a:t>
            </a:r>
            <a:r>
              <a:rPr lang="en">
                <a:solidFill>
                  <a:schemeClr val="dk1"/>
                </a:solidFill>
              </a:rPr>
              <a:t> Feature importance does not imply causation. A feature might be important because it's correlated with the target variable, but it might not be the actual cause of the change in the target variable.</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Potential Model Enhancements: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New Predictors:</a:t>
            </a:r>
            <a:r>
              <a:rPr lang="en">
                <a:solidFill>
                  <a:schemeClr val="dk1"/>
                </a:solidFill>
              </a:rPr>
              <a:t> It might be necessary to add new predictor variables to the model to capture the impact of specific economic factors (like interest rates or new car production) on used car prices.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Model Retraining:</a:t>
            </a:r>
            <a:r>
              <a:rPr lang="en">
                <a:solidFill>
                  <a:schemeClr val="dk1"/>
                </a:solidFill>
              </a:rPr>
              <a:t> The model should be retrained periodically with fresh data to ensure it remains accurate and reflects the current market conditions.</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1b6fc200b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f1fc4b43a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f1fc4b43a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f1fc4b43a5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f1fc4b43a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f1fc4b43a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f1fc4b43a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f2a07a618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f2a07a61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f2a07a618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f2a07a618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b6fc200b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f2a07a618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f2a07a61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f2a07a618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f2a07a61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f2a07a618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f2a07a61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1b6fc200b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f1fc4b43a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f1fc4b43a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t>Financial Costs:</a:t>
            </a:r>
            <a:endParaRPr b="1"/>
          </a:p>
          <a:p>
            <a:pPr marL="457200" lvl="0" indent="-298450" algn="l" rtl="0">
              <a:lnSpc>
                <a:spcPct val="115000"/>
              </a:lnSpc>
              <a:spcBef>
                <a:spcPts val="1200"/>
              </a:spcBef>
              <a:spcAft>
                <a:spcPts val="0"/>
              </a:spcAft>
              <a:buSzPts val="1100"/>
              <a:buChar char="●"/>
            </a:pPr>
            <a:r>
              <a:rPr lang="en" b="1"/>
              <a:t>Depreciation: </a:t>
            </a:r>
            <a:r>
              <a:rPr lang="en"/>
              <a:t>The value of a used car depreciates over time. The longer a car sits on the lot, the more its value decreases, potentially leading to a lower selling price or even a loss for the dealership.  </a:t>
            </a:r>
            <a:endParaRPr/>
          </a:p>
          <a:p>
            <a:pPr marL="457200" lvl="0" indent="-298450" algn="l" rtl="0">
              <a:lnSpc>
                <a:spcPct val="115000"/>
              </a:lnSpc>
              <a:spcBef>
                <a:spcPts val="0"/>
              </a:spcBef>
              <a:spcAft>
                <a:spcPts val="0"/>
              </a:spcAft>
              <a:buSzPts val="1100"/>
              <a:buChar char="●"/>
            </a:pPr>
            <a:r>
              <a:rPr lang="en" b="1"/>
              <a:t>Inventory Carrying Costs:</a:t>
            </a:r>
            <a:r>
              <a:rPr lang="en"/>
              <a:t> These include expenses related to storing and maintaining the car on the lot, such as rent or mortgage payments for the lot space, insurance, security, utilities, and cleaning and detailing.</a:t>
            </a:r>
            <a:endParaRPr/>
          </a:p>
          <a:p>
            <a:pPr marL="457200" lvl="0" indent="-298450" algn="l" rtl="0">
              <a:lnSpc>
                <a:spcPct val="115000"/>
              </a:lnSpc>
              <a:spcBef>
                <a:spcPts val="0"/>
              </a:spcBef>
              <a:spcAft>
                <a:spcPts val="0"/>
              </a:spcAft>
              <a:buSzPts val="1100"/>
              <a:buChar char="●"/>
            </a:pPr>
            <a:r>
              <a:rPr lang="en" b="1"/>
              <a:t>Financing Costs:</a:t>
            </a:r>
            <a:r>
              <a:rPr lang="en"/>
              <a:t> If the dealership has financed the purchase of the used car, they continue to accrue interest charges until the car is sold.</a:t>
            </a:r>
            <a:endParaRPr/>
          </a:p>
          <a:p>
            <a:pPr marL="457200" lvl="0" indent="-298450" algn="l" rtl="0">
              <a:lnSpc>
                <a:spcPct val="115000"/>
              </a:lnSpc>
              <a:spcBef>
                <a:spcPts val="0"/>
              </a:spcBef>
              <a:spcAft>
                <a:spcPts val="0"/>
              </a:spcAft>
              <a:buSzPts val="1100"/>
              <a:buChar char="●"/>
            </a:pPr>
            <a:r>
              <a:rPr lang="en" b="1"/>
              <a:t>Opportunity Costs:</a:t>
            </a:r>
            <a:r>
              <a:rPr lang="en"/>
              <a:t> The capital tied up in a slow-moving car could be used to acquire other cars with higher turnover potential.</a:t>
            </a:r>
            <a:endParaRPr/>
          </a:p>
          <a:p>
            <a:pPr marL="0" lvl="0" indent="0" algn="l" rtl="0">
              <a:lnSpc>
                <a:spcPct val="115000"/>
              </a:lnSpc>
              <a:spcBef>
                <a:spcPts val="1200"/>
              </a:spcBef>
              <a:spcAft>
                <a:spcPts val="0"/>
              </a:spcAft>
              <a:buNone/>
            </a:pPr>
            <a:r>
              <a:rPr lang="en" b="1"/>
              <a:t>2. Operational Costs:</a:t>
            </a:r>
            <a:endParaRPr b="1"/>
          </a:p>
          <a:p>
            <a:pPr marL="457200" lvl="0" indent="-298450" algn="l" rtl="0">
              <a:lnSpc>
                <a:spcPct val="115000"/>
              </a:lnSpc>
              <a:spcBef>
                <a:spcPts val="1200"/>
              </a:spcBef>
              <a:spcAft>
                <a:spcPts val="0"/>
              </a:spcAft>
              <a:buSzPts val="1100"/>
              <a:buChar char="●"/>
            </a:pPr>
            <a:r>
              <a:rPr lang="en" b="1"/>
              <a:t>Marketing and Advertising Costs:</a:t>
            </a:r>
            <a:r>
              <a:rPr lang="en"/>
              <a:t> The dealership may need to spend additional money on advertising and promotions to try to sell the car.</a:t>
            </a:r>
            <a:endParaRPr/>
          </a:p>
          <a:p>
            <a:pPr marL="457200" lvl="0" indent="-298450" algn="l" rtl="0">
              <a:lnSpc>
                <a:spcPct val="115000"/>
              </a:lnSpc>
              <a:spcBef>
                <a:spcPts val="0"/>
              </a:spcBef>
              <a:spcAft>
                <a:spcPts val="0"/>
              </a:spcAft>
              <a:buSzPts val="1100"/>
              <a:buChar char="●"/>
            </a:pPr>
            <a:r>
              <a:rPr lang="en" b="1"/>
              <a:t>Sales Staff Time:</a:t>
            </a:r>
            <a:r>
              <a:rPr lang="en"/>
              <a:t> The sales staff spends time and effort trying to sell the car, which could be allocated to other tasks or potential customers.</a:t>
            </a:r>
            <a:endParaRPr/>
          </a:p>
          <a:p>
            <a:pPr marL="457200" lvl="0" indent="-298450" algn="l" rtl="0">
              <a:lnSpc>
                <a:spcPct val="115000"/>
              </a:lnSpc>
              <a:spcBef>
                <a:spcPts val="0"/>
              </a:spcBef>
              <a:spcAft>
                <a:spcPts val="0"/>
              </a:spcAft>
              <a:buSzPts val="1100"/>
              <a:buChar char="●"/>
            </a:pPr>
            <a:r>
              <a:rPr lang="en" b="1"/>
              <a:t>Administrative Costs:</a:t>
            </a:r>
            <a:r>
              <a:rPr lang="en"/>
              <a:t> The dealership incurs costs related to managing the inventory, updating listings, and other administrative tasks associated with the unsold car.</a:t>
            </a:r>
            <a:endParaRPr/>
          </a:p>
          <a:p>
            <a:pPr marL="0" lvl="0" indent="0" algn="l" rtl="0">
              <a:lnSpc>
                <a:spcPct val="115000"/>
              </a:lnSpc>
              <a:spcBef>
                <a:spcPts val="1200"/>
              </a:spcBef>
              <a:spcAft>
                <a:spcPts val="0"/>
              </a:spcAft>
              <a:buNone/>
            </a:pPr>
            <a:r>
              <a:rPr lang="en" b="1"/>
              <a:t>3. Indirect Costs:</a:t>
            </a:r>
            <a:endParaRPr b="1"/>
          </a:p>
          <a:p>
            <a:pPr marL="457200" lvl="0" indent="-298450" algn="l" rtl="0">
              <a:lnSpc>
                <a:spcPct val="115000"/>
              </a:lnSpc>
              <a:spcBef>
                <a:spcPts val="1200"/>
              </a:spcBef>
              <a:spcAft>
                <a:spcPts val="0"/>
              </a:spcAft>
              <a:buSzPts val="1100"/>
              <a:buChar char="●"/>
            </a:pPr>
            <a:r>
              <a:rPr lang="en" b="1"/>
              <a:t>Loss of Reputation:</a:t>
            </a:r>
            <a:r>
              <a:rPr lang="en"/>
              <a:t> A dealership with a reputation for having many older cars on the lot may be perceived as less desirable by customers.</a:t>
            </a:r>
            <a:endParaRPr/>
          </a:p>
          <a:p>
            <a:pPr marL="457200" lvl="0" indent="-298450" algn="l" rtl="0">
              <a:lnSpc>
                <a:spcPct val="115000"/>
              </a:lnSpc>
              <a:spcBef>
                <a:spcPts val="0"/>
              </a:spcBef>
              <a:spcAft>
                <a:spcPts val="0"/>
              </a:spcAft>
              <a:buSzPts val="1100"/>
              <a:buChar char="●"/>
            </a:pPr>
            <a:r>
              <a:rPr lang="en" b="1"/>
              <a:t>Reduced Customer Satisfaction:</a:t>
            </a:r>
            <a:r>
              <a:rPr lang="en"/>
              <a:t> Potential customers may be disappointed if they are unable to find newer or more desirable cars at the dealership.</a:t>
            </a:r>
            <a:endParaRPr/>
          </a:p>
          <a:p>
            <a:pPr marL="457200" lvl="0" indent="-298450" algn="l" rtl="0">
              <a:lnSpc>
                <a:spcPct val="115000"/>
              </a:lnSpc>
              <a:spcBef>
                <a:spcPts val="0"/>
              </a:spcBef>
              <a:spcAft>
                <a:spcPts val="0"/>
              </a:spcAft>
              <a:buSzPts val="1100"/>
              <a:buChar char="●"/>
            </a:pPr>
            <a:r>
              <a:rPr lang="en" b="1"/>
              <a:t>Employee Morale:</a:t>
            </a:r>
            <a:r>
              <a:rPr lang="en"/>
              <a:t> A lot full of slow-moving cars can affect the morale of sales staff and other employees.</a:t>
            </a:r>
            <a:endParaRPr/>
          </a:p>
          <a:p>
            <a:pPr marL="0" lvl="0" indent="0" algn="l" rtl="0">
              <a:lnSpc>
                <a:spcPct val="115000"/>
              </a:lnSpc>
              <a:spcBef>
                <a:spcPts val="1200"/>
              </a:spcBef>
              <a:spcAft>
                <a:spcPts val="0"/>
              </a:spcAft>
              <a:buNone/>
            </a:pPr>
            <a:r>
              <a:rPr lang="en"/>
              <a:t>In conclusion, keeping a car on the lot for too long can result in significant financial, operational, and indirect costs for used car dealerships. It is essential for them to adopt efficient inventory management practices, competitive pricing strategies, and effective marketing techniques to minimize these costs and maximize their profitability.</a:t>
            </a:r>
            <a:endParaRPr/>
          </a:p>
          <a:p>
            <a:pPr marL="0" lvl="0" indent="0" algn="l" rtl="0">
              <a:spcBef>
                <a:spcPts val="1200"/>
              </a:spcBef>
              <a:spcAft>
                <a:spcPts val="0"/>
              </a:spcAft>
              <a:buNone/>
            </a:pPr>
            <a:r>
              <a:rPr lang="en">
                <a:solidFill>
                  <a:schemeClr val="dk1"/>
                </a:solidFill>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1b6fc200b6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1b6fc2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Competition:</a:t>
            </a:r>
            <a:r>
              <a:rPr lang="en">
                <a:solidFill>
                  <a:schemeClr val="dk1"/>
                </a:solidFill>
              </a:rPr>
              <a:t> Both organized and unorganized players vying for market share. Organized players, such as online platforms and franchised dealerships, offer a wider range of services and greater transparency, making it difficult for smaller, independent dealerships to compete.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Pricing:</a:t>
            </a:r>
            <a:r>
              <a:rPr lang="en">
                <a:solidFill>
                  <a:schemeClr val="dk1"/>
                </a:solidFill>
              </a:rPr>
              <a:t> </a:t>
            </a:r>
            <a:r>
              <a:rPr lang="en" sz="1400">
                <a:solidFill>
                  <a:schemeClr val="dk1"/>
                </a:solidFill>
                <a:latin typeface="DM Sans"/>
                <a:ea typeface="DM Sans"/>
                <a:cs typeface="DM Sans"/>
                <a:sym typeface="DM Sans"/>
              </a:rPr>
              <a:t>Several factors, including mileage, brand, model, number of owners, age, etc. can influence the actual worth of a car.  </a:t>
            </a:r>
            <a:r>
              <a:rPr lang="en">
                <a:solidFill>
                  <a:schemeClr val="dk1"/>
                </a:solidFill>
              </a:rPr>
              <a:t>Not getting this right can lead to pricing disputes between buyers and sellers, lengthening the sales cycle and can make it difficult for dealerships to maintain profitability.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Trust and transparency:</a:t>
            </a:r>
            <a:r>
              <a:rPr lang="en">
                <a:solidFill>
                  <a:schemeClr val="dk1"/>
                </a:solidFill>
              </a:rPr>
              <a:t> Building trust with customers is essential for any business, but it is particularly important in the used car market, where there is a history of fraud and misrepresentation.  The prevalence of haggling and negotiation in the used car market can lead to prolonged sales cycles and sellers ultimately receiving less than the fair value for their car and erode  customer confidence.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Inventory management:</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There are large uncertainties in both pricing and supply.</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0-30 days:</a:t>
            </a:r>
            <a:r>
              <a:rPr lang="en">
                <a:solidFill>
                  <a:schemeClr val="dk1"/>
                </a:solidFill>
              </a:rPr>
              <a:t> This is considered a quick sale, and often indicates the car was priced competitively and in high demand.</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30-60 days:</a:t>
            </a:r>
            <a:r>
              <a:rPr lang="en">
                <a:solidFill>
                  <a:schemeClr val="dk1"/>
                </a:solidFill>
              </a:rPr>
              <a:t> This is still within the normal range for most dealerships. You may start to see price reductions around this time.</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60-90 days:</a:t>
            </a:r>
            <a:r>
              <a:rPr lang="en">
                <a:solidFill>
                  <a:schemeClr val="dk1"/>
                </a:solidFill>
              </a:rPr>
              <a:t> The car is now considered "aging inventory." You're likely to see more significant price drops, and the dealership may be more open to negotiation.</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90+ days:</a:t>
            </a:r>
            <a:r>
              <a:rPr lang="en">
                <a:solidFill>
                  <a:schemeClr val="dk1"/>
                </a:solidFill>
              </a:rPr>
              <a:t> The car is now "stale inventory." The dealership is probably eager to move it, even if it means taking a loss. This is when you have the most leverage as a buyer.</a:t>
            </a:r>
            <a:endParaRPr>
              <a:solidFill>
                <a:schemeClr val="dk1"/>
              </a:solidFill>
            </a:endParaRPr>
          </a:p>
          <a:p>
            <a:pPr marL="0" lvl="0" indent="0" algn="l" rtl="0">
              <a:spcBef>
                <a:spcPts val="0"/>
              </a:spcBef>
              <a:spcAft>
                <a:spcPts val="0"/>
              </a:spcAft>
              <a:buNone/>
            </a:pPr>
            <a:r>
              <a:rPr lang="en">
                <a:solidFill>
                  <a:schemeClr val="dk1"/>
                </a:solidFill>
              </a:rPr>
              <a:t>Plus, it is expensive to keep a car on the lot.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Shifting consumer preferences:</a:t>
            </a:r>
            <a:r>
              <a:rPr lang="en">
                <a:solidFill>
                  <a:schemeClr val="dk1"/>
                </a:solidFill>
              </a:rPr>
              <a:t> Consumer preferences in the Indian car market are changing.  For example, with a growing preference for newer models and features such as fuel efficiency and safety. This can make it difficult for dealerships to sell older cars, which may have lower resale value.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Online platforms:</a:t>
            </a:r>
            <a:r>
              <a:rPr lang="en">
                <a:solidFill>
                  <a:schemeClr val="dk1"/>
                </a:solidFill>
              </a:rPr>
              <a:t> The rise of online platforms has made it easier for buyers and sellers to connect directly, bypassing traditional dealerships. This can make it difficult for dealerships to attract customers, especially those who are looking for a more convenient and transparent buying experience.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1c32e4b9e4_0_18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1c32e4b9e4_0_18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f1fc4b43a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f1fc4b43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4">
    <p:bg>
      <p:bgPr>
        <a:gradFill>
          <a:gsLst>
            <a:gs pos="0">
              <a:schemeClr val="lt1"/>
            </a:gs>
            <a:gs pos="100000">
              <a:schemeClr val="dk2"/>
            </a:gs>
          </a:gsLst>
          <a:lin ang="8100019" scaled="0"/>
        </a:gradFill>
        <a:effectLst/>
      </p:bgPr>
    </p:bg>
    <p:spTree>
      <p:nvGrpSpPr>
        <p:cNvPr id="1" name="Shape 119"/>
        <p:cNvGrpSpPr/>
        <p:nvPr/>
      </p:nvGrpSpPr>
      <p:grpSpPr>
        <a:xfrm>
          <a:off x="0" y="0"/>
          <a:ext cx="0" cy="0"/>
          <a:chOff x="0" y="0"/>
          <a:chExt cx="0" cy="0"/>
        </a:xfrm>
      </p:grpSpPr>
      <p:grpSp>
        <p:nvGrpSpPr>
          <p:cNvPr id="120" name="Google Shape;120;p14"/>
          <p:cNvGrpSpPr/>
          <p:nvPr/>
        </p:nvGrpSpPr>
        <p:grpSpPr>
          <a:xfrm>
            <a:off x="-594014" y="-19776"/>
            <a:ext cx="9738014" cy="5342996"/>
            <a:chOff x="-594014" y="-19776"/>
            <a:chExt cx="9738014" cy="5342996"/>
          </a:xfrm>
        </p:grpSpPr>
        <p:sp>
          <p:nvSpPr>
            <p:cNvPr id="121" name="Google Shape;121;p1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24" name="Google Shape;124;p1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25" name="Google Shape;125;p1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26" name="Google Shape;126;p1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4"/>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8" name="Google Shape;128;p14"/>
          <p:cNvSpPr txBox="1">
            <a:spLocks noGrp="1"/>
          </p:cNvSpPr>
          <p:nvPr>
            <p:ph type="body" idx="1"/>
          </p:nvPr>
        </p:nvSpPr>
        <p:spPr>
          <a:xfrm>
            <a:off x="714675" y="1076275"/>
            <a:ext cx="3857400" cy="353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9" name="Google Shape;129;p14"/>
          <p:cNvSpPr txBox="1">
            <a:spLocks noGrp="1"/>
          </p:cNvSpPr>
          <p:nvPr>
            <p:ph type="body" idx="2"/>
          </p:nvPr>
        </p:nvSpPr>
        <p:spPr>
          <a:xfrm>
            <a:off x="4572125" y="1076275"/>
            <a:ext cx="3857400" cy="3531000"/>
          </a:xfrm>
          <a:prstGeom prst="rect">
            <a:avLst/>
          </a:prstGeom>
        </p:spPr>
        <p:txBody>
          <a:bodyPr spcFirstLastPara="1" wrap="square" lIns="91425" tIns="91425" rIns="91425" bIns="91425" anchor="t" anchorCtr="0">
            <a:noAutofit/>
          </a:bodyPr>
          <a:lstStyle>
            <a:lvl1pPr marL="457200" lvl="0" indent="-317500" rtl="0">
              <a:spcBef>
                <a:spcPts val="80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4_1">
    <p:bg>
      <p:bgPr>
        <a:gradFill>
          <a:gsLst>
            <a:gs pos="0">
              <a:schemeClr val="lt1"/>
            </a:gs>
            <a:gs pos="100000">
              <a:schemeClr val="dk2"/>
            </a:gs>
          </a:gsLst>
          <a:lin ang="8100019" scaled="0"/>
        </a:gradFill>
        <a:effectLst/>
      </p:bgPr>
    </p:bg>
    <p:spTree>
      <p:nvGrpSpPr>
        <p:cNvPr id="1"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txBox="1">
            <a:spLocks noGrp="1"/>
          </p:cNvSpPr>
          <p:nvPr>
            <p:ph type="title"/>
          </p:nvPr>
        </p:nvSpPr>
        <p:spPr>
          <a:xfrm>
            <a:off x="714675" y="521225"/>
            <a:ext cx="5028600" cy="1114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5"/>
          <p:cNvSpPr txBox="1">
            <a:spLocks noGrp="1"/>
          </p:cNvSpPr>
          <p:nvPr>
            <p:ph type="body" idx="1"/>
          </p:nvPr>
        </p:nvSpPr>
        <p:spPr>
          <a:xfrm>
            <a:off x="760150"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0" name="Google Shape;140;p15"/>
          <p:cNvSpPr txBox="1">
            <a:spLocks noGrp="1"/>
          </p:cNvSpPr>
          <p:nvPr>
            <p:ph type="body" idx="2"/>
          </p:nvPr>
        </p:nvSpPr>
        <p:spPr>
          <a:xfrm>
            <a:off x="4542716"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1" name="Google Shape;141;p15"/>
          <p:cNvSpPr txBox="1">
            <a:spLocks noGrp="1"/>
          </p:cNvSpPr>
          <p:nvPr>
            <p:ph type="subTitle" idx="3"/>
          </p:nvPr>
        </p:nvSpPr>
        <p:spPr>
          <a:xfrm>
            <a:off x="760150"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5"/>
          <p:cNvSpPr txBox="1">
            <a:spLocks noGrp="1"/>
          </p:cNvSpPr>
          <p:nvPr>
            <p:ph type="subTitle" idx="4"/>
          </p:nvPr>
        </p:nvSpPr>
        <p:spPr>
          <a:xfrm>
            <a:off x="4542716"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3">
  <p:cSld name="CUSTOM_4_1_1">
    <p:bg>
      <p:bgPr>
        <a:gradFill>
          <a:gsLst>
            <a:gs pos="0">
              <a:schemeClr val="lt1"/>
            </a:gs>
            <a:gs pos="100000">
              <a:schemeClr val="dk2"/>
            </a:gs>
          </a:gsLst>
          <a:lin ang="8100019" scaled="0"/>
        </a:gradFill>
        <a:effectLst/>
      </p:bgPr>
    </p:bg>
    <p:spTree>
      <p:nvGrpSpPr>
        <p:cNvPr id="1" name="Shape 143"/>
        <p:cNvGrpSpPr/>
        <p:nvPr/>
      </p:nvGrpSpPr>
      <p:grpSpPr>
        <a:xfrm>
          <a:off x="0" y="0"/>
          <a:ext cx="0" cy="0"/>
          <a:chOff x="0" y="0"/>
          <a:chExt cx="0" cy="0"/>
        </a:xfrm>
      </p:grpSpPr>
      <p:grpSp>
        <p:nvGrpSpPr>
          <p:cNvPr id="144" name="Google Shape;144;p16"/>
          <p:cNvGrpSpPr/>
          <p:nvPr/>
        </p:nvGrpSpPr>
        <p:grpSpPr>
          <a:xfrm>
            <a:off x="-232900" y="-58626"/>
            <a:ext cx="10141432" cy="5348633"/>
            <a:chOff x="-232900" y="-58626"/>
            <a:chExt cx="10141432" cy="5348633"/>
          </a:xfrm>
        </p:grpSpPr>
        <p:sp>
          <p:nvSpPr>
            <p:cNvPr id="145" name="Google Shape;145;p16"/>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47" name="Google Shape;147;p16"/>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48" name="Google Shape;148;p16"/>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49" name="Google Shape;149;p1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0" name="Google Shape;150;p16"/>
          <p:cNvSpPr txBox="1">
            <a:spLocks noGrp="1"/>
          </p:cNvSpPr>
          <p:nvPr>
            <p:ph type="body" idx="1"/>
          </p:nvPr>
        </p:nvSpPr>
        <p:spPr>
          <a:xfrm>
            <a:off x="743825" y="1306550"/>
            <a:ext cx="3828300" cy="2991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51" name="Google Shape;151;p16"/>
          <p:cNvSpPr txBox="1">
            <a:spLocks noGrp="1"/>
          </p:cNvSpPr>
          <p:nvPr>
            <p:ph type="body" idx="2"/>
          </p:nvPr>
        </p:nvSpPr>
        <p:spPr>
          <a:xfrm>
            <a:off x="4571875" y="1306604"/>
            <a:ext cx="3828300" cy="2991300"/>
          </a:xfrm>
          <a:prstGeom prst="rect">
            <a:avLst/>
          </a:prstGeom>
        </p:spPr>
        <p:txBody>
          <a:bodyPr spcFirstLastPara="1" wrap="square" lIns="91425" tIns="91425" rIns="91425" bIns="91425" anchor="t" anchorCtr="0">
            <a:noAutofit/>
          </a:bodyPr>
          <a:lstStyle>
            <a:lvl1pPr marL="457200" lvl="0" indent="-317500" rtl="0">
              <a:spcBef>
                <a:spcPts val="80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3_2">
    <p:bg>
      <p:bgPr>
        <a:gradFill>
          <a:gsLst>
            <a:gs pos="0">
              <a:schemeClr val="lt1"/>
            </a:gs>
            <a:gs pos="100000">
              <a:schemeClr val="dk2"/>
            </a:gs>
          </a:gsLst>
          <a:lin ang="18900044" scaled="0"/>
        </a:gradFill>
        <a:effectLst/>
      </p:bgPr>
    </p:bg>
    <p:spTree>
      <p:nvGrpSpPr>
        <p:cNvPr id="1" name="Shape 182"/>
        <p:cNvGrpSpPr/>
        <p:nvPr/>
      </p:nvGrpSpPr>
      <p:grpSpPr>
        <a:xfrm>
          <a:off x="0" y="0"/>
          <a:ext cx="0" cy="0"/>
          <a:chOff x="0" y="0"/>
          <a:chExt cx="0" cy="0"/>
        </a:xfrm>
      </p:grpSpPr>
      <p:grpSp>
        <p:nvGrpSpPr>
          <p:cNvPr id="183" name="Google Shape;183;p19"/>
          <p:cNvGrpSpPr/>
          <p:nvPr/>
        </p:nvGrpSpPr>
        <p:grpSpPr>
          <a:xfrm>
            <a:off x="-594014" y="-19776"/>
            <a:ext cx="9738014" cy="5342996"/>
            <a:chOff x="-594014" y="-19776"/>
            <a:chExt cx="9738014" cy="5342996"/>
          </a:xfrm>
        </p:grpSpPr>
        <p:sp>
          <p:nvSpPr>
            <p:cNvPr id="184" name="Google Shape;184;p19"/>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87" name="Google Shape;187;p19"/>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88" name="Google Shape;188;p19"/>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89" name="Google Shape;189;p19"/>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1" name="Google Shape;191;p19"/>
          <p:cNvSpPr txBox="1">
            <a:spLocks noGrp="1"/>
          </p:cNvSpPr>
          <p:nvPr>
            <p:ph type="subTitle" idx="1"/>
          </p:nvPr>
        </p:nvSpPr>
        <p:spPr>
          <a:xfrm>
            <a:off x="1020337" y="1894645"/>
            <a:ext cx="3138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92" name="Google Shape;192;p19"/>
          <p:cNvSpPr txBox="1">
            <a:spLocks noGrp="1"/>
          </p:cNvSpPr>
          <p:nvPr>
            <p:ph type="subTitle" idx="2"/>
          </p:nvPr>
        </p:nvSpPr>
        <p:spPr>
          <a:xfrm>
            <a:off x="1020338" y="2226479"/>
            <a:ext cx="3138900" cy="578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19"/>
          <p:cNvSpPr txBox="1">
            <a:spLocks noGrp="1"/>
          </p:cNvSpPr>
          <p:nvPr>
            <p:ph type="subTitle" idx="3"/>
          </p:nvPr>
        </p:nvSpPr>
        <p:spPr>
          <a:xfrm>
            <a:off x="4984750" y="1894654"/>
            <a:ext cx="3138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94" name="Google Shape;194;p19"/>
          <p:cNvSpPr txBox="1">
            <a:spLocks noGrp="1"/>
          </p:cNvSpPr>
          <p:nvPr>
            <p:ph type="subTitle" idx="4"/>
          </p:nvPr>
        </p:nvSpPr>
        <p:spPr>
          <a:xfrm>
            <a:off x="4984751" y="2226487"/>
            <a:ext cx="3138900" cy="578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19"/>
          <p:cNvSpPr txBox="1">
            <a:spLocks noGrp="1"/>
          </p:cNvSpPr>
          <p:nvPr>
            <p:ph type="subTitle" idx="5"/>
          </p:nvPr>
        </p:nvSpPr>
        <p:spPr>
          <a:xfrm>
            <a:off x="1020337" y="3514811"/>
            <a:ext cx="3138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96" name="Google Shape;196;p19"/>
          <p:cNvSpPr txBox="1">
            <a:spLocks noGrp="1"/>
          </p:cNvSpPr>
          <p:nvPr>
            <p:ph type="subTitle" idx="6"/>
          </p:nvPr>
        </p:nvSpPr>
        <p:spPr>
          <a:xfrm>
            <a:off x="1020350" y="3846645"/>
            <a:ext cx="3138900" cy="578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7" name="Google Shape;197;p19"/>
          <p:cNvSpPr txBox="1">
            <a:spLocks noGrp="1"/>
          </p:cNvSpPr>
          <p:nvPr>
            <p:ph type="subTitle" idx="7"/>
          </p:nvPr>
        </p:nvSpPr>
        <p:spPr>
          <a:xfrm>
            <a:off x="4984750" y="3514814"/>
            <a:ext cx="3138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98" name="Google Shape;198;p19"/>
          <p:cNvSpPr txBox="1">
            <a:spLocks noGrp="1"/>
          </p:cNvSpPr>
          <p:nvPr>
            <p:ph type="subTitle" idx="8"/>
          </p:nvPr>
        </p:nvSpPr>
        <p:spPr>
          <a:xfrm>
            <a:off x="4984751" y="3846647"/>
            <a:ext cx="3138900" cy="578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3_2_1">
    <p:bg>
      <p:bgPr>
        <a:gradFill>
          <a:gsLst>
            <a:gs pos="0">
              <a:schemeClr val="lt1"/>
            </a:gs>
            <a:gs pos="100000">
              <a:schemeClr val="dk2"/>
            </a:gs>
          </a:gsLst>
          <a:lin ang="18900044" scaled="0"/>
        </a:gradFill>
        <a:effectLst/>
      </p:bgPr>
    </p:bg>
    <p:spTree>
      <p:nvGrpSpPr>
        <p:cNvPr id="1" name="Shape 199"/>
        <p:cNvGrpSpPr/>
        <p:nvPr/>
      </p:nvGrpSpPr>
      <p:grpSpPr>
        <a:xfrm>
          <a:off x="0" y="0"/>
          <a:ext cx="0" cy="0"/>
          <a:chOff x="0" y="0"/>
          <a:chExt cx="0" cy="0"/>
        </a:xfrm>
      </p:grpSpPr>
      <p:grpSp>
        <p:nvGrpSpPr>
          <p:cNvPr id="200" name="Google Shape;200;p20"/>
          <p:cNvGrpSpPr/>
          <p:nvPr/>
        </p:nvGrpSpPr>
        <p:grpSpPr>
          <a:xfrm>
            <a:off x="-594014" y="-19776"/>
            <a:ext cx="9738014" cy="5342996"/>
            <a:chOff x="-594014" y="-19776"/>
            <a:chExt cx="9738014" cy="5342996"/>
          </a:xfrm>
        </p:grpSpPr>
        <p:sp>
          <p:nvSpPr>
            <p:cNvPr id="201" name="Google Shape;201;p20"/>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204" name="Google Shape;204;p20"/>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05" name="Google Shape;205;p20"/>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06" name="Google Shape;206;p20"/>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8" name="Google Shape;208;p20"/>
          <p:cNvSpPr txBox="1">
            <a:spLocks noGrp="1"/>
          </p:cNvSpPr>
          <p:nvPr>
            <p:ph type="subTitle" idx="1"/>
          </p:nvPr>
        </p:nvSpPr>
        <p:spPr>
          <a:xfrm>
            <a:off x="71467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09" name="Google Shape;209;p20"/>
          <p:cNvSpPr txBox="1">
            <a:spLocks noGrp="1"/>
          </p:cNvSpPr>
          <p:nvPr>
            <p:ph type="subTitle" idx="2"/>
          </p:nvPr>
        </p:nvSpPr>
        <p:spPr>
          <a:xfrm>
            <a:off x="714675"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3"/>
          </p:nvPr>
        </p:nvSpPr>
        <p:spPr>
          <a:xfrm>
            <a:off x="71467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1" name="Google Shape;211;p20"/>
          <p:cNvSpPr txBox="1">
            <a:spLocks noGrp="1"/>
          </p:cNvSpPr>
          <p:nvPr>
            <p:ph type="subTitle" idx="4"/>
          </p:nvPr>
        </p:nvSpPr>
        <p:spPr>
          <a:xfrm>
            <a:off x="714675"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20"/>
          <p:cNvSpPr txBox="1">
            <a:spLocks noGrp="1"/>
          </p:cNvSpPr>
          <p:nvPr>
            <p:ph type="subTitle" idx="5"/>
          </p:nvPr>
        </p:nvSpPr>
        <p:spPr>
          <a:xfrm>
            <a:off x="326465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3" name="Google Shape;213;p20"/>
          <p:cNvSpPr txBox="1">
            <a:spLocks noGrp="1"/>
          </p:cNvSpPr>
          <p:nvPr>
            <p:ph type="subTitle" idx="6"/>
          </p:nvPr>
        </p:nvSpPr>
        <p:spPr>
          <a:xfrm>
            <a:off x="3264652"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4" name="Google Shape;214;p20"/>
          <p:cNvSpPr txBox="1">
            <a:spLocks noGrp="1"/>
          </p:cNvSpPr>
          <p:nvPr>
            <p:ph type="subTitle" idx="7"/>
          </p:nvPr>
        </p:nvSpPr>
        <p:spPr>
          <a:xfrm>
            <a:off x="326465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5" name="Google Shape;215;p20"/>
          <p:cNvSpPr txBox="1">
            <a:spLocks noGrp="1"/>
          </p:cNvSpPr>
          <p:nvPr>
            <p:ph type="subTitle" idx="8"/>
          </p:nvPr>
        </p:nvSpPr>
        <p:spPr>
          <a:xfrm>
            <a:off x="3264652"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6" name="Google Shape;216;p20"/>
          <p:cNvSpPr txBox="1">
            <a:spLocks noGrp="1"/>
          </p:cNvSpPr>
          <p:nvPr>
            <p:ph type="subTitle" idx="9"/>
          </p:nvPr>
        </p:nvSpPr>
        <p:spPr>
          <a:xfrm>
            <a:off x="581463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7" name="Google Shape;217;p20"/>
          <p:cNvSpPr txBox="1">
            <a:spLocks noGrp="1"/>
          </p:cNvSpPr>
          <p:nvPr>
            <p:ph type="subTitle" idx="13"/>
          </p:nvPr>
        </p:nvSpPr>
        <p:spPr>
          <a:xfrm>
            <a:off x="5814628"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20"/>
          <p:cNvSpPr txBox="1">
            <a:spLocks noGrp="1"/>
          </p:cNvSpPr>
          <p:nvPr>
            <p:ph type="subTitle" idx="14"/>
          </p:nvPr>
        </p:nvSpPr>
        <p:spPr>
          <a:xfrm>
            <a:off x="581463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9" name="Google Shape;219;p20"/>
          <p:cNvSpPr txBox="1">
            <a:spLocks noGrp="1"/>
          </p:cNvSpPr>
          <p:nvPr>
            <p:ph type="subTitle" idx="15"/>
          </p:nvPr>
        </p:nvSpPr>
        <p:spPr>
          <a:xfrm>
            <a:off x="5814628"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n columns">
  <p:cSld name="CUSTOM_3_2_1_1">
    <p:bg>
      <p:bgPr>
        <a:gradFill>
          <a:gsLst>
            <a:gs pos="0">
              <a:schemeClr val="lt1"/>
            </a:gs>
            <a:gs pos="100000">
              <a:schemeClr val="dk2"/>
            </a:gs>
          </a:gsLst>
          <a:lin ang="18900044" scaled="0"/>
        </a:gradFill>
        <a:effectLst/>
      </p:bgPr>
    </p:bg>
    <p:spTree>
      <p:nvGrpSpPr>
        <p:cNvPr id="1" name="Shape 220"/>
        <p:cNvGrpSpPr/>
        <p:nvPr/>
      </p:nvGrpSpPr>
      <p:grpSpPr>
        <a:xfrm>
          <a:off x="0" y="0"/>
          <a:ext cx="0" cy="0"/>
          <a:chOff x="0" y="0"/>
          <a:chExt cx="0" cy="0"/>
        </a:xfrm>
      </p:grpSpPr>
      <p:grpSp>
        <p:nvGrpSpPr>
          <p:cNvPr id="221" name="Google Shape;221;p21"/>
          <p:cNvGrpSpPr/>
          <p:nvPr/>
        </p:nvGrpSpPr>
        <p:grpSpPr>
          <a:xfrm>
            <a:off x="-232900" y="-58626"/>
            <a:ext cx="10141432" cy="5348633"/>
            <a:chOff x="-232900" y="-58626"/>
            <a:chExt cx="10141432" cy="5348633"/>
          </a:xfrm>
        </p:grpSpPr>
        <p:sp>
          <p:nvSpPr>
            <p:cNvPr id="222" name="Google Shape;222;p21"/>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23" name="Google Shape;223;p21"/>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224" name="Google Shape;224;p21"/>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227" name="Google Shape;227;p2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8" name="Google Shape;228;p21"/>
          <p:cNvSpPr txBox="1">
            <a:spLocks noGrp="1"/>
          </p:cNvSpPr>
          <p:nvPr>
            <p:ph type="subTitle" idx="1"/>
          </p:nvPr>
        </p:nvSpPr>
        <p:spPr>
          <a:xfrm>
            <a:off x="1555604"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9" name="Google Shape;229;p21"/>
          <p:cNvSpPr txBox="1">
            <a:spLocks noGrp="1"/>
          </p:cNvSpPr>
          <p:nvPr>
            <p:ph type="title" idx="2" hasCustomPrompt="1"/>
          </p:nvPr>
        </p:nvSpPr>
        <p:spPr>
          <a:xfrm>
            <a:off x="894612" y="1463076"/>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0" name="Google Shape;230;p21"/>
          <p:cNvSpPr txBox="1">
            <a:spLocks noGrp="1"/>
          </p:cNvSpPr>
          <p:nvPr>
            <p:ph type="subTitle" idx="3"/>
          </p:nvPr>
        </p:nvSpPr>
        <p:spPr>
          <a:xfrm>
            <a:off x="1555604" y="207090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21"/>
          <p:cNvSpPr txBox="1">
            <a:spLocks noGrp="1"/>
          </p:cNvSpPr>
          <p:nvPr>
            <p:ph type="title" idx="4" hasCustomPrompt="1"/>
          </p:nvPr>
        </p:nvSpPr>
        <p:spPr>
          <a:xfrm>
            <a:off x="894612"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2" name="Google Shape;232;p21"/>
          <p:cNvSpPr txBox="1">
            <a:spLocks noGrp="1"/>
          </p:cNvSpPr>
          <p:nvPr>
            <p:ph type="subTitle" idx="5"/>
          </p:nvPr>
        </p:nvSpPr>
        <p:spPr>
          <a:xfrm>
            <a:off x="1555604" y="267872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3" name="Google Shape;233;p21"/>
          <p:cNvSpPr txBox="1">
            <a:spLocks noGrp="1"/>
          </p:cNvSpPr>
          <p:nvPr>
            <p:ph type="title" idx="6" hasCustomPrompt="1"/>
          </p:nvPr>
        </p:nvSpPr>
        <p:spPr>
          <a:xfrm>
            <a:off x="894612"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4" name="Google Shape;234;p21"/>
          <p:cNvSpPr txBox="1">
            <a:spLocks noGrp="1"/>
          </p:cNvSpPr>
          <p:nvPr>
            <p:ph type="subTitle" idx="7"/>
          </p:nvPr>
        </p:nvSpPr>
        <p:spPr>
          <a:xfrm>
            <a:off x="1555604" y="3286550"/>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5" name="Google Shape;235;p21"/>
          <p:cNvSpPr txBox="1">
            <a:spLocks noGrp="1"/>
          </p:cNvSpPr>
          <p:nvPr>
            <p:ph type="title" idx="8" hasCustomPrompt="1"/>
          </p:nvPr>
        </p:nvSpPr>
        <p:spPr>
          <a:xfrm>
            <a:off x="894612"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6" name="Google Shape;236;p21"/>
          <p:cNvSpPr txBox="1">
            <a:spLocks noGrp="1"/>
          </p:cNvSpPr>
          <p:nvPr>
            <p:ph type="subTitle" idx="9"/>
          </p:nvPr>
        </p:nvSpPr>
        <p:spPr>
          <a:xfrm>
            <a:off x="1555604"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21"/>
          <p:cNvSpPr txBox="1">
            <a:spLocks noGrp="1"/>
          </p:cNvSpPr>
          <p:nvPr>
            <p:ph type="title" idx="13" hasCustomPrompt="1"/>
          </p:nvPr>
        </p:nvSpPr>
        <p:spPr>
          <a:xfrm>
            <a:off x="894612"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38" name="Google Shape;238;p21"/>
          <p:cNvSpPr txBox="1">
            <a:spLocks noGrp="1"/>
          </p:cNvSpPr>
          <p:nvPr>
            <p:ph type="subTitle" idx="14"/>
          </p:nvPr>
        </p:nvSpPr>
        <p:spPr>
          <a:xfrm>
            <a:off x="5413279" y="14630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21"/>
          <p:cNvSpPr txBox="1">
            <a:spLocks noGrp="1"/>
          </p:cNvSpPr>
          <p:nvPr>
            <p:ph type="title" idx="15" hasCustomPrompt="1"/>
          </p:nvPr>
        </p:nvSpPr>
        <p:spPr>
          <a:xfrm>
            <a:off x="4752037" y="14630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0" name="Google Shape;240;p21"/>
          <p:cNvSpPr txBox="1">
            <a:spLocks noGrp="1"/>
          </p:cNvSpPr>
          <p:nvPr>
            <p:ph type="subTitle" idx="16"/>
          </p:nvPr>
        </p:nvSpPr>
        <p:spPr>
          <a:xfrm>
            <a:off x="5413279" y="2070909"/>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 name="Google Shape;241;p21"/>
          <p:cNvSpPr txBox="1">
            <a:spLocks noGrp="1"/>
          </p:cNvSpPr>
          <p:nvPr>
            <p:ph type="title" idx="17" hasCustomPrompt="1"/>
          </p:nvPr>
        </p:nvSpPr>
        <p:spPr>
          <a:xfrm>
            <a:off x="4752037" y="207090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2" name="Google Shape;242;p21"/>
          <p:cNvSpPr txBox="1">
            <a:spLocks noGrp="1"/>
          </p:cNvSpPr>
          <p:nvPr>
            <p:ph type="subTitle" idx="18"/>
          </p:nvPr>
        </p:nvSpPr>
        <p:spPr>
          <a:xfrm>
            <a:off x="5413279" y="2678731"/>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1"/>
          <p:cNvSpPr txBox="1">
            <a:spLocks noGrp="1"/>
          </p:cNvSpPr>
          <p:nvPr>
            <p:ph type="title" idx="19" hasCustomPrompt="1"/>
          </p:nvPr>
        </p:nvSpPr>
        <p:spPr>
          <a:xfrm>
            <a:off x="4752037" y="267872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4" name="Google Shape;244;p21"/>
          <p:cNvSpPr txBox="1">
            <a:spLocks noGrp="1"/>
          </p:cNvSpPr>
          <p:nvPr>
            <p:ph type="subTitle" idx="20"/>
          </p:nvPr>
        </p:nvSpPr>
        <p:spPr>
          <a:xfrm>
            <a:off x="5413279" y="3286553"/>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5" name="Google Shape;245;p21"/>
          <p:cNvSpPr txBox="1">
            <a:spLocks noGrp="1"/>
          </p:cNvSpPr>
          <p:nvPr>
            <p:ph type="title" idx="21" hasCustomPrompt="1"/>
          </p:nvPr>
        </p:nvSpPr>
        <p:spPr>
          <a:xfrm>
            <a:off x="4752037" y="3286550"/>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46" name="Google Shape;246;p21"/>
          <p:cNvSpPr txBox="1">
            <a:spLocks noGrp="1"/>
          </p:cNvSpPr>
          <p:nvPr>
            <p:ph type="subTitle" idx="22"/>
          </p:nvPr>
        </p:nvSpPr>
        <p:spPr>
          <a:xfrm>
            <a:off x="5413279" y="3894375"/>
            <a:ext cx="3008100" cy="4104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21"/>
          <p:cNvSpPr txBox="1">
            <a:spLocks noGrp="1"/>
          </p:cNvSpPr>
          <p:nvPr>
            <p:ph type="title" idx="23" hasCustomPrompt="1"/>
          </p:nvPr>
        </p:nvSpPr>
        <p:spPr>
          <a:xfrm>
            <a:off x="4752037" y="3894375"/>
            <a:ext cx="474000" cy="410400"/>
          </a:xfrm>
          <a:prstGeom prst="rect">
            <a:avLst/>
          </a:pr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6">
    <p:bg>
      <p:bgPr>
        <a:gradFill>
          <a:gsLst>
            <a:gs pos="0">
              <a:schemeClr val="lt1"/>
            </a:gs>
            <a:gs pos="100000">
              <a:schemeClr val="dk2"/>
            </a:gs>
          </a:gsLst>
          <a:lin ang="8099331" scaled="0"/>
        </a:gradFill>
        <a:effectLst/>
      </p:bgPr>
    </p:bg>
    <p:spTree>
      <p:nvGrpSpPr>
        <p:cNvPr id="1" name="Shape 256"/>
        <p:cNvGrpSpPr/>
        <p:nvPr/>
      </p:nvGrpSpPr>
      <p:grpSpPr>
        <a:xfrm>
          <a:off x="0" y="0"/>
          <a:ext cx="0" cy="0"/>
          <a:chOff x="0" y="0"/>
          <a:chExt cx="0" cy="0"/>
        </a:xfrm>
      </p:grpSpPr>
      <p:grpSp>
        <p:nvGrpSpPr>
          <p:cNvPr id="257" name="Google Shape;257;p23"/>
          <p:cNvGrpSpPr/>
          <p:nvPr/>
        </p:nvGrpSpPr>
        <p:grpSpPr>
          <a:xfrm>
            <a:off x="-38737" y="-1500"/>
            <a:ext cx="9297685" cy="5295400"/>
            <a:chOff x="-38737" y="-1500"/>
            <a:chExt cx="9297685" cy="5295400"/>
          </a:xfrm>
        </p:grpSpPr>
        <p:sp>
          <p:nvSpPr>
            <p:cNvPr id="258" name="Google Shape;258;p23"/>
            <p:cNvSpPr/>
            <p:nvPr/>
          </p:nvSpPr>
          <p:spPr>
            <a:xfrm rot="-5400000" flipH="1">
              <a:off x="-2215950" y="2214450"/>
              <a:ext cx="5146500" cy="71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60" name="Google Shape;260;p23"/>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261" name="Google Shape;261;p23"/>
            <p:cNvSpPr/>
            <p:nvPr/>
          </p:nvSpPr>
          <p:spPr>
            <a:xfrm rot="10800000" flipH="1">
              <a:off x="-38737" y="355299"/>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10800000">
              <a:off x="-1" y="43988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3"/>
          <p:cNvSpPr txBox="1">
            <a:spLocks noGrp="1"/>
          </p:cNvSpPr>
          <p:nvPr>
            <p:ph type="title" hasCustomPrompt="1"/>
          </p:nvPr>
        </p:nvSpPr>
        <p:spPr>
          <a:xfrm>
            <a:off x="107166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4" name="Google Shape;264;p23"/>
          <p:cNvSpPr txBox="1">
            <a:spLocks noGrp="1"/>
          </p:cNvSpPr>
          <p:nvPr>
            <p:ph type="subTitle" idx="1"/>
          </p:nvPr>
        </p:nvSpPr>
        <p:spPr>
          <a:xfrm>
            <a:off x="107168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23"/>
          <p:cNvSpPr txBox="1">
            <a:spLocks noGrp="1"/>
          </p:cNvSpPr>
          <p:nvPr>
            <p:ph type="title" idx="2" hasCustomPrompt="1"/>
          </p:nvPr>
        </p:nvSpPr>
        <p:spPr>
          <a:xfrm>
            <a:off x="107166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6" name="Google Shape;266;p23"/>
          <p:cNvSpPr txBox="1">
            <a:spLocks noGrp="1"/>
          </p:cNvSpPr>
          <p:nvPr>
            <p:ph type="subTitle" idx="3"/>
          </p:nvPr>
        </p:nvSpPr>
        <p:spPr>
          <a:xfrm>
            <a:off x="107168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7" name="Google Shape;267;p23"/>
          <p:cNvSpPr txBox="1">
            <a:spLocks noGrp="1"/>
          </p:cNvSpPr>
          <p:nvPr>
            <p:ph type="title" idx="4" hasCustomPrompt="1"/>
          </p:nvPr>
        </p:nvSpPr>
        <p:spPr>
          <a:xfrm>
            <a:off x="4882112" y="1081675"/>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8" name="Google Shape;268;p23"/>
          <p:cNvSpPr txBox="1">
            <a:spLocks noGrp="1"/>
          </p:cNvSpPr>
          <p:nvPr>
            <p:ph type="subTitle" idx="5"/>
          </p:nvPr>
        </p:nvSpPr>
        <p:spPr>
          <a:xfrm>
            <a:off x="4882135" y="2105175"/>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23"/>
          <p:cNvSpPr txBox="1">
            <a:spLocks noGrp="1"/>
          </p:cNvSpPr>
          <p:nvPr>
            <p:ph type="title" idx="6" hasCustomPrompt="1"/>
          </p:nvPr>
        </p:nvSpPr>
        <p:spPr>
          <a:xfrm>
            <a:off x="4882112" y="2659950"/>
            <a:ext cx="3190200" cy="107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23"/>
          <p:cNvSpPr txBox="1">
            <a:spLocks noGrp="1"/>
          </p:cNvSpPr>
          <p:nvPr>
            <p:ph type="subTitle" idx="7"/>
          </p:nvPr>
        </p:nvSpPr>
        <p:spPr>
          <a:xfrm>
            <a:off x="4882135" y="3683450"/>
            <a:ext cx="3190200" cy="31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6_1">
    <p:bg>
      <p:bgPr>
        <a:gradFill>
          <a:gsLst>
            <a:gs pos="0">
              <a:schemeClr val="lt1"/>
            </a:gs>
            <a:gs pos="100000">
              <a:schemeClr val="dk2"/>
            </a:gs>
          </a:gsLst>
          <a:lin ang="18900732" scaled="0"/>
        </a:gradFill>
        <a:effectLst/>
      </p:bgPr>
    </p:bg>
    <p:spTree>
      <p:nvGrpSpPr>
        <p:cNvPr id="1" name="Shape 271"/>
        <p:cNvGrpSpPr/>
        <p:nvPr/>
      </p:nvGrpSpPr>
      <p:grpSpPr>
        <a:xfrm>
          <a:off x="0" y="0"/>
          <a:ext cx="0" cy="0"/>
          <a:chOff x="0" y="0"/>
          <a:chExt cx="0" cy="0"/>
        </a:xfrm>
      </p:grpSpPr>
      <p:grpSp>
        <p:nvGrpSpPr>
          <p:cNvPr id="272" name="Google Shape;272;p24"/>
          <p:cNvGrpSpPr/>
          <p:nvPr/>
        </p:nvGrpSpPr>
        <p:grpSpPr>
          <a:xfrm>
            <a:off x="-594014" y="-19776"/>
            <a:ext cx="9738014" cy="5342996"/>
            <a:chOff x="-594014" y="-19776"/>
            <a:chExt cx="9738014" cy="5342996"/>
          </a:xfrm>
        </p:grpSpPr>
        <p:sp>
          <p:nvSpPr>
            <p:cNvPr id="273" name="Google Shape;273;p2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276" name="Google Shape;276;p2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77" name="Google Shape;277;p2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78" name="Google Shape;278;p2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4"/>
          <p:cNvSpPr txBox="1">
            <a:spLocks noGrp="1"/>
          </p:cNvSpPr>
          <p:nvPr>
            <p:ph type="title" hasCustomPrompt="1"/>
          </p:nvPr>
        </p:nvSpPr>
        <p:spPr>
          <a:xfrm>
            <a:off x="71470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0" name="Google Shape;280;p24"/>
          <p:cNvSpPr txBox="1">
            <a:spLocks noGrp="1"/>
          </p:cNvSpPr>
          <p:nvPr>
            <p:ph type="subTitle" idx="1"/>
          </p:nvPr>
        </p:nvSpPr>
        <p:spPr>
          <a:xfrm>
            <a:off x="71470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1" name="Google Shape;281;p24"/>
          <p:cNvSpPr txBox="1">
            <a:spLocks noGrp="1"/>
          </p:cNvSpPr>
          <p:nvPr>
            <p:ph type="subTitle" idx="2"/>
          </p:nvPr>
        </p:nvSpPr>
        <p:spPr>
          <a:xfrm>
            <a:off x="71470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24"/>
          <p:cNvSpPr txBox="1">
            <a:spLocks noGrp="1"/>
          </p:cNvSpPr>
          <p:nvPr>
            <p:ph type="title" idx="3" hasCustomPrompt="1"/>
          </p:nvPr>
        </p:nvSpPr>
        <p:spPr>
          <a:xfrm>
            <a:off x="325515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3" name="Google Shape;283;p24"/>
          <p:cNvSpPr txBox="1">
            <a:spLocks noGrp="1"/>
          </p:cNvSpPr>
          <p:nvPr>
            <p:ph type="subTitle" idx="4"/>
          </p:nvPr>
        </p:nvSpPr>
        <p:spPr>
          <a:xfrm>
            <a:off x="325515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4" name="Google Shape;284;p24"/>
          <p:cNvSpPr txBox="1">
            <a:spLocks noGrp="1"/>
          </p:cNvSpPr>
          <p:nvPr>
            <p:ph type="subTitle" idx="5"/>
          </p:nvPr>
        </p:nvSpPr>
        <p:spPr>
          <a:xfrm>
            <a:off x="325515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4"/>
          <p:cNvSpPr txBox="1">
            <a:spLocks noGrp="1"/>
          </p:cNvSpPr>
          <p:nvPr>
            <p:ph type="title" idx="6" hasCustomPrompt="1"/>
          </p:nvPr>
        </p:nvSpPr>
        <p:spPr>
          <a:xfrm>
            <a:off x="579560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 name="Google Shape;286;p24"/>
          <p:cNvSpPr txBox="1">
            <a:spLocks noGrp="1"/>
          </p:cNvSpPr>
          <p:nvPr>
            <p:ph type="subTitle" idx="7"/>
          </p:nvPr>
        </p:nvSpPr>
        <p:spPr>
          <a:xfrm>
            <a:off x="579560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24"/>
          <p:cNvSpPr txBox="1">
            <a:spLocks noGrp="1"/>
          </p:cNvSpPr>
          <p:nvPr>
            <p:ph type="subTitle" idx="8"/>
          </p:nvPr>
        </p:nvSpPr>
        <p:spPr>
          <a:xfrm>
            <a:off x="579560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4"/>
          <p:cNvSpPr txBox="1">
            <a:spLocks noGrp="1"/>
          </p:cNvSpPr>
          <p:nvPr>
            <p:ph type="title" idx="9"/>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2"/>
            </a:gs>
          </a:gsLst>
          <a:lin ang="2700006" scaled="0"/>
        </a:gradFill>
        <a:effectLst/>
      </p:bgPr>
    </p:bg>
    <p:spTree>
      <p:nvGrpSpPr>
        <p:cNvPr id="1"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avLst/>
              <a:gdLst/>
              <a:ahLst/>
              <a:cxnLst/>
              <a:rect l="l" t="t" r="r" b="b"/>
              <a:pathLst>
                <a:path w="146811" h="27207" extrusionOk="0">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avLst/>
              <a:gdLst/>
              <a:ahLst/>
              <a:cxnLst/>
              <a:rect l="l" t="t" r="r" b="b"/>
              <a:pathLst>
                <a:path w="45234" h="26810" extrusionOk="0">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avLst/>
              <a:gdLst/>
              <a:ahLst/>
              <a:cxnLst/>
              <a:rect l="l" t="t" r="r" b="b"/>
              <a:pathLst>
                <a:path w="68965" h="26929" extrusionOk="0">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6"/>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26"/>
          <p:cNvSpPr txBox="1">
            <a:spLocks noGrp="1"/>
          </p:cNvSpPr>
          <p:nvPr>
            <p:ph type="title" idx="2" hasCustomPrompt="1"/>
          </p:nvPr>
        </p:nvSpPr>
        <p:spPr>
          <a:xfrm>
            <a:off x="5032000" y="902513"/>
            <a:ext cx="1738200" cy="113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1" name="Google Shape;301;p26"/>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6"/>
          <p:cNvSpPr>
            <a:spLocks noGrp="1"/>
          </p:cNvSpPr>
          <p:nvPr>
            <p:ph type="pic" idx="3"/>
          </p:nvPr>
        </p:nvSpPr>
        <p:spPr>
          <a:xfrm>
            <a:off x="-1492843" y="-102600"/>
            <a:ext cx="6443400" cy="5348700"/>
          </a:xfrm>
          <a:prstGeom prst="parallelogram">
            <a:avLst>
              <a:gd name="adj" fmla="val 25000"/>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2"/>
            </a:gs>
          </a:gsLst>
          <a:lin ang="2700006" scaled="0"/>
        </a:gradFill>
        <a:effectLst/>
      </p:bgPr>
    </p:bg>
    <p:spTree>
      <p:nvGrpSpPr>
        <p:cNvPr id="1" name="Shape 303"/>
        <p:cNvGrpSpPr/>
        <p:nvPr/>
      </p:nvGrpSpPr>
      <p:grpSpPr>
        <a:xfrm>
          <a:off x="0" y="0"/>
          <a:ext cx="0" cy="0"/>
          <a:chOff x="0" y="0"/>
          <a:chExt cx="0" cy="0"/>
        </a:xfrm>
      </p:grpSpPr>
      <p:grpSp>
        <p:nvGrpSpPr>
          <p:cNvPr id="304" name="Google Shape;304;p27"/>
          <p:cNvGrpSpPr/>
          <p:nvPr/>
        </p:nvGrpSpPr>
        <p:grpSpPr>
          <a:xfrm>
            <a:off x="-438691" y="-15975"/>
            <a:ext cx="10046570" cy="5698658"/>
            <a:chOff x="-438691" y="-15975"/>
            <a:chExt cx="10046570" cy="5698658"/>
          </a:xfrm>
        </p:grpSpPr>
        <p:sp>
          <p:nvSpPr>
            <p:cNvPr id="305" name="Google Shape;305;p27"/>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11725" y="4609325"/>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07" name="Google Shape;307;p27"/>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08" name="Google Shape;308;p27"/>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09" name="Google Shape;309;p27"/>
            <p:cNvSpPr/>
            <p:nvPr/>
          </p:nvSpPr>
          <p:spPr>
            <a:xfrm rot="10800000">
              <a:off x="-438691" y="4702328"/>
              <a:ext cx="10046570" cy="980355"/>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7"/>
          <p:cNvSpPr txBox="1">
            <a:spLocks noGrp="1"/>
          </p:cNvSpPr>
          <p:nvPr>
            <p:ph type="title"/>
          </p:nvPr>
        </p:nvSpPr>
        <p:spPr>
          <a:xfrm>
            <a:off x="834987" y="3134425"/>
            <a:ext cx="5847000" cy="91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1" name="Google Shape;311;p27"/>
          <p:cNvSpPr txBox="1">
            <a:spLocks noGrp="1"/>
          </p:cNvSpPr>
          <p:nvPr>
            <p:ph type="title" idx="2" hasCustomPrompt="1"/>
          </p:nvPr>
        </p:nvSpPr>
        <p:spPr>
          <a:xfrm>
            <a:off x="834963" y="1603750"/>
            <a:ext cx="1515300" cy="130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27"/>
          <p:cNvSpPr txBox="1">
            <a:spLocks noGrp="1"/>
          </p:cNvSpPr>
          <p:nvPr>
            <p:ph type="subTitle" idx="1"/>
          </p:nvPr>
        </p:nvSpPr>
        <p:spPr>
          <a:xfrm>
            <a:off x="834987" y="3972275"/>
            <a:ext cx="5847000" cy="4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3" name="Google Shape;313;p27"/>
          <p:cNvSpPr>
            <a:spLocks noGrp="1"/>
          </p:cNvSpPr>
          <p:nvPr>
            <p:ph type="pic" idx="3"/>
          </p:nvPr>
        </p:nvSpPr>
        <p:spPr>
          <a:xfrm>
            <a:off x="3228850" y="-19050"/>
            <a:ext cx="6443400" cy="3117900"/>
          </a:xfrm>
          <a:prstGeom prst="parallelogram">
            <a:avLst>
              <a:gd name="adj" fmla="val 25000"/>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3">
  <p:cSld name="SECTION_HEADER_1_1_1">
    <p:bg>
      <p:bgPr>
        <a:gradFill>
          <a:gsLst>
            <a:gs pos="0">
              <a:schemeClr val="lt1"/>
            </a:gs>
            <a:gs pos="100000">
              <a:schemeClr val="dk2"/>
            </a:gs>
          </a:gsLst>
          <a:lin ang="2700006" scaled="0"/>
        </a:gradFill>
        <a:effectLst/>
      </p:bgPr>
    </p:bg>
    <p:spTree>
      <p:nvGrpSpPr>
        <p:cNvPr id="1" name="Shape 314"/>
        <p:cNvGrpSpPr/>
        <p:nvPr/>
      </p:nvGrpSpPr>
      <p:grpSpPr>
        <a:xfrm>
          <a:off x="0" y="0"/>
          <a:ext cx="0" cy="0"/>
          <a:chOff x="0" y="0"/>
          <a:chExt cx="0" cy="0"/>
        </a:xfrm>
      </p:grpSpPr>
      <p:grpSp>
        <p:nvGrpSpPr>
          <p:cNvPr id="315" name="Google Shape;315;p28"/>
          <p:cNvGrpSpPr/>
          <p:nvPr/>
        </p:nvGrpSpPr>
        <p:grpSpPr>
          <a:xfrm>
            <a:off x="100" y="-15975"/>
            <a:ext cx="9607713" cy="5345797"/>
            <a:chOff x="100" y="-15975"/>
            <a:chExt cx="9607713" cy="5345797"/>
          </a:xfrm>
        </p:grpSpPr>
        <p:sp>
          <p:nvSpPr>
            <p:cNvPr id="316" name="Google Shape;316;p28"/>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17" name="Google Shape;317;p28"/>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18" name="Google Shape;318;p28"/>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19" name="Google Shape;319;p28"/>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txBox="1">
            <a:spLocks noGrp="1"/>
          </p:cNvSpPr>
          <p:nvPr>
            <p:ph type="title"/>
          </p:nvPr>
        </p:nvSpPr>
        <p:spPr>
          <a:xfrm>
            <a:off x="2251275" y="800016"/>
            <a:ext cx="6178200" cy="823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2" name="Google Shape;322;p28"/>
          <p:cNvSpPr txBox="1">
            <a:spLocks noGrp="1"/>
          </p:cNvSpPr>
          <p:nvPr>
            <p:ph type="title" idx="2" hasCustomPrompt="1"/>
          </p:nvPr>
        </p:nvSpPr>
        <p:spPr>
          <a:xfrm>
            <a:off x="714675" y="800016"/>
            <a:ext cx="1460400" cy="12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28"/>
          <p:cNvSpPr txBox="1">
            <a:spLocks noGrp="1"/>
          </p:cNvSpPr>
          <p:nvPr>
            <p:ph type="subTitle" idx="1"/>
          </p:nvPr>
        </p:nvSpPr>
        <p:spPr>
          <a:xfrm>
            <a:off x="2251275" y="1608015"/>
            <a:ext cx="6178200" cy="48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28"/>
          <p:cNvSpPr>
            <a:spLocks noGrp="1"/>
          </p:cNvSpPr>
          <p:nvPr>
            <p:ph type="pic" idx="3"/>
          </p:nvPr>
        </p:nvSpPr>
        <p:spPr>
          <a:xfrm>
            <a:off x="-354350" y="2408475"/>
            <a:ext cx="6443400" cy="2877300"/>
          </a:xfrm>
          <a:prstGeom prst="parallelogram">
            <a:avLst>
              <a:gd name="adj" fmla="val 25000"/>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CUSTOM_2_1_1">
    <p:bg>
      <p:bgPr>
        <a:gradFill>
          <a:gsLst>
            <a:gs pos="0">
              <a:schemeClr val="lt1"/>
            </a:gs>
            <a:gs pos="100000">
              <a:schemeClr val="dk2"/>
            </a:gs>
          </a:gsLst>
          <a:lin ang="18900732" scaled="0"/>
        </a:gradFill>
        <a:effectLst/>
      </p:bgPr>
    </p:bg>
    <p:spTree>
      <p:nvGrpSpPr>
        <p:cNvPr id="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8" name="Google Shape;338;p3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8099331" scaled="0"/>
        </a:gra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38737" y="-1500"/>
            <a:ext cx="9297685" cy="5146500"/>
            <a:chOff x="-38737" y="-1500"/>
            <a:chExt cx="9297685" cy="5146500"/>
          </a:xfrm>
        </p:grpSpPr>
        <p:sp>
          <p:nvSpPr>
            <p:cNvPr id="31" name="Google Shape;31;p4"/>
            <p:cNvSpPr/>
            <p:nvPr/>
          </p:nvSpPr>
          <p:spPr>
            <a:xfrm rot="-5400000" flipH="1">
              <a:off x="-2220750" y="2219250"/>
              <a:ext cx="5146500" cy="70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38737" y="327611"/>
              <a:ext cx="9297685" cy="4488278"/>
              <a:chOff x="-38737" y="327611"/>
              <a:chExt cx="9297685" cy="4488278"/>
            </a:xfrm>
          </p:grpSpPr>
          <p:sp>
            <p:nvSpPr>
              <p:cNvPr id="33" name="Google Shape;33;p4"/>
              <p:cNvSpPr/>
              <p:nvPr/>
            </p:nvSpPr>
            <p:spPr>
              <a:xfrm rot="10800000" flipH="1">
                <a:off x="-38737" y="327611"/>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flipH="1">
                <a:off x="-1" y="4399713"/>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4"/>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4"/>
          <p:cNvSpPr txBox="1">
            <a:spLocks noGrp="1"/>
          </p:cNvSpPr>
          <p:nvPr>
            <p:ph type="subTitle" idx="1"/>
          </p:nvPr>
        </p:nvSpPr>
        <p:spPr>
          <a:xfrm>
            <a:off x="1107388" y="2979000"/>
            <a:ext cx="2658300" cy="968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CUSTOM_2_1_1_1">
    <p:bg>
      <p:bgPr>
        <a:gradFill>
          <a:gsLst>
            <a:gs pos="0">
              <a:schemeClr val="lt1"/>
            </a:gs>
            <a:gs pos="100000">
              <a:schemeClr val="dk2"/>
            </a:gs>
          </a:gsLst>
          <a:lin ang="18900732" scaled="0"/>
        </a:gradFill>
        <a:effectLst/>
      </p:bgPr>
    </p:bg>
    <p:spTree>
      <p:nvGrpSpPr>
        <p:cNvPr id="1" name="Shape 339"/>
        <p:cNvGrpSpPr/>
        <p:nvPr/>
      </p:nvGrpSpPr>
      <p:grpSpPr>
        <a:xfrm>
          <a:off x="0" y="0"/>
          <a:ext cx="0" cy="0"/>
          <a:chOff x="0" y="0"/>
          <a:chExt cx="0" cy="0"/>
        </a:xfrm>
      </p:grpSpPr>
      <p:grpSp>
        <p:nvGrpSpPr>
          <p:cNvPr id="340" name="Google Shape;340;p31"/>
          <p:cNvGrpSpPr/>
          <p:nvPr/>
        </p:nvGrpSpPr>
        <p:grpSpPr>
          <a:xfrm>
            <a:off x="-232900" y="-58626"/>
            <a:ext cx="10141432" cy="5348633"/>
            <a:chOff x="-232900" y="-58626"/>
            <a:chExt cx="10141432" cy="5348633"/>
          </a:xfrm>
        </p:grpSpPr>
        <p:sp>
          <p:nvSpPr>
            <p:cNvPr id="341" name="Google Shape;341;p31"/>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42" name="Google Shape;342;p31"/>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43" name="Google Shape;343;p31"/>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46" name="Google Shape;346;p31"/>
          <p:cNvSpPr txBox="1">
            <a:spLocks noGrp="1"/>
          </p:cNvSpPr>
          <p:nvPr>
            <p:ph type="title"/>
          </p:nvPr>
        </p:nvSpPr>
        <p:spPr>
          <a:xfrm>
            <a:off x="714675" y="521225"/>
            <a:ext cx="7714800" cy="120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7">
    <p:bg>
      <p:bgPr>
        <a:gradFill>
          <a:gsLst>
            <a:gs pos="0">
              <a:schemeClr val="lt1"/>
            </a:gs>
            <a:gs pos="100000">
              <a:schemeClr val="dk2"/>
            </a:gs>
          </a:gsLst>
          <a:lin ang="18900732" scaled="0"/>
        </a:gradFill>
        <a:effectLst/>
      </p:bgPr>
    </p:bg>
    <p:spTree>
      <p:nvGrpSpPr>
        <p:cNvPr id="1" name="Shape 347"/>
        <p:cNvGrpSpPr/>
        <p:nvPr/>
      </p:nvGrpSpPr>
      <p:grpSpPr>
        <a:xfrm>
          <a:off x="0" y="0"/>
          <a:ext cx="0" cy="0"/>
          <a:chOff x="0" y="0"/>
          <a:chExt cx="0" cy="0"/>
        </a:xfrm>
      </p:grpSpPr>
      <p:sp>
        <p:nvSpPr>
          <p:cNvPr id="348" name="Google Shape;348;p32"/>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txBox="1">
            <a:spLocks noGrp="1"/>
          </p:cNvSpPr>
          <p:nvPr>
            <p:ph type="title"/>
          </p:nvPr>
        </p:nvSpPr>
        <p:spPr>
          <a:xfrm>
            <a:off x="714675" y="536275"/>
            <a:ext cx="3857400" cy="8535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5700"/>
            </a:lvl1pPr>
            <a:lvl2pPr lvl="1">
              <a:spcBef>
                <a:spcPts val="0"/>
              </a:spcBef>
              <a:spcAft>
                <a:spcPts val="0"/>
              </a:spcAft>
              <a:buSzPts val="3300"/>
              <a:buNone/>
              <a:defRPr>
                <a:latin typeface="DM Sans"/>
                <a:ea typeface="DM Sans"/>
                <a:cs typeface="DM Sans"/>
                <a:sym typeface="DM Sans"/>
              </a:defRPr>
            </a:lvl2pPr>
            <a:lvl3pPr lvl="2">
              <a:spcBef>
                <a:spcPts val="0"/>
              </a:spcBef>
              <a:spcAft>
                <a:spcPts val="0"/>
              </a:spcAft>
              <a:buSzPts val="3300"/>
              <a:buNone/>
              <a:defRPr>
                <a:latin typeface="DM Sans"/>
                <a:ea typeface="DM Sans"/>
                <a:cs typeface="DM Sans"/>
                <a:sym typeface="DM Sans"/>
              </a:defRPr>
            </a:lvl3pPr>
            <a:lvl4pPr lvl="3">
              <a:spcBef>
                <a:spcPts val="0"/>
              </a:spcBef>
              <a:spcAft>
                <a:spcPts val="0"/>
              </a:spcAft>
              <a:buSzPts val="3300"/>
              <a:buNone/>
              <a:defRPr>
                <a:latin typeface="DM Sans"/>
                <a:ea typeface="DM Sans"/>
                <a:cs typeface="DM Sans"/>
                <a:sym typeface="DM Sans"/>
              </a:defRPr>
            </a:lvl4pPr>
            <a:lvl5pPr lvl="4">
              <a:spcBef>
                <a:spcPts val="0"/>
              </a:spcBef>
              <a:spcAft>
                <a:spcPts val="0"/>
              </a:spcAft>
              <a:buSzPts val="3300"/>
              <a:buNone/>
              <a:defRPr>
                <a:latin typeface="DM Sans"/>
                <a:ea typeface="DM Sans"/>
                <a:cs typeface="DM Sans"/>
                <a:sym typeface="DM Sans"/>
              </a:defRPr>
            </a:lvl5pPr>
            <a:lvl6pPr lvl="5">
              <a:spcBef>
                <a:spcPts val="0"/>
              </a:spcBef>
              <a:spcAft>
                <a:spcPts val="0"/>
              </a:spcAft>
              <a:buSzPts val="3300"/>
              <a:buNone/>
              <a:defRPr>
                <a:latin typeface="DM Sans"/>
                <a:ea typeface="DM Sans"/>
                <a:cs typeface="DM Sans"/>
                <a:sym typeface="DM Sans"/>
              </a:defRPr>
            </a:lvl6pPr>
            <a:lvl7pPr lvl="6">
              <a:spcBef>
                <a:spcPts val="0"/>
              </a:spcBef>
              <a:spcAft>
                <a:spcPts val="0"/>
              </a:spcAft>
              <a:buSzPts val="3300"/>
              <a:buNone/>
              <a:defRPr>
                <a:latin typeface="DM Sans"/>
                <a:ea typeface="DM Sans"/>
                <a:cs typeface="DM Sans"/>
                <a:sym typeface="DM Sans"/>
              </a:defRPr>
            </a:lvl7pPr>
            <a:lvl8pPr lvl="7">
              <a:spcBef>
                <a:spcPts val="0"/>
              </a:spcBef>
              <a:spcAft>
                <a:spcPts val="0"/>
              </a:spcAft>
              <a:buSzPts val="3300"/>
              <a:buNone/>
              <a:defRPr>
                <a:latin typeface="DM Sans"/>
                <a:ea typeface="DM Sans"/>
                <a:cs typeface="DM Sans"/>
                <a:sym typeface="DM Sans"/>
              </a:defRPr>
            </a:lvl8pPr>
            <a:lvl9pPr lvl="8">
              <a:spcBef>
                <a:spcPts val="0"/>
              </a:spcBef>
              <a:spcAft>
                <a:spcPts val="0"/>
              </a:spcAft>
              <a:buSzPts val="3300"/>
              <a:buNone/>
              <a:defRPr>
                <a:latin typeface="DM Sans"/>
                <a:ea typeface="DM Sans"/>
                <a:cs typeface="DM Sans"/>
                <a:sym typeface="DM Sans"/>
              </a:defRPr>
            </a:lvl9pPr>
          </a:lstStyle>
          <a:p>
            <a:endParaRPr/>
          </a:p>
        </p:txBody>
      </p:sp>
      <p:sp>
        <p:nvSpPr>
          <p:cNvPr id="350" name="Google Shape;350;p32"/>
          <p:cNvSpPr txBox="1">
            <a:spLocks noGrp="1"/>
          </p:cNvSpPr>
          <p:nvPr>
            <p:ph type="subTitle" idx="1"/>
          </p:nvPr>
        </p:nvSpPr>
        <p:spPr>
          <a:xfrm>
            <a:off x="714675" y="1510925"/>
            <a:ext cx="3857400" cy="12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1" name="Google Shape;351;p32"/>
          <p:cNvSpPr>
            <a:spLocks noGrp="1"/>
          </p:cNvSpPr>
          <p:nvPr>
            <p:ph type="pic" idx="2"/>
          </p:nvPr>
        </p:nvSpPr>
        <p:spPr>
          <a:xfrm>
            <a:off x="4476825" y="-102600"/>
            <a:ext cx="6443400" cy="5348700"/>
          </a:xfrm>
          <a:prstGeom prst="parallelogram">
            <a:avLst>
              <a:gd name="adj" fmla="val 25000"/>
            </a:avLst>
          </a:prstGeom>
          <a:noFill/>
          <a:ln>
            <a:noFill/>
          </a:ln>
        </p:spPr>
      </p:sp>
      <p:sp>
        <p:nvSpPr>
          <p:cNvPr id="352" name="Google Shape;352;p32"/>
          <p:cNvSpPr txBox="1"/>
          <p:nvPr/>
        </p:nvSpPr>
        <p:spPr>
          <a:xfrm>
            <a:off x="812775" y="3558501"/>
            <a:ext cx="36612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DM Sans"/>
                <a:ea typeface="DM Sans"/>
                <a:cs typeface="DM Sans"/>
                <a:sym typeface="DM Sans"/>
              </a:rPr>
              <a:t> </a:t>
            </a:r>
            <a:r>
              <a:rPr lang="en" sz="1200">
                <a:solidFill>
                  <a:schemeClr val="dk1"/>
                </a:solidFill>
                <a:latin typeface="DM Sans"/>
                <a:ea typeface="DM Sans"/>
                <a:cs typeface="DM Sans"/>
                <a:sym typeface="DM Sans"/>
              </a:rPr>
              <a:t>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2"/>
            </a:gs>
          </a:gsLst>
          <a:lin ang="8099331" scaled="0"/>
        </a:gra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594014" y="-19776"/>
            <a:ext cx="9738014" cy="5342996"/>
            <a:chOff x="-594014" y="-19776"/>
            <a:chExt cx="9738014" cy="5342996"/>
          </a:xfrm>
        </p:grpSpPr>
        <p:sp>
          <p:nvSpPr>
            <p:cNvPr id="39" name="Google Shape;39;p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42" name="Google Shape;42;p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43" name="Google Shape;43;p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44" name="Google Shape;44;p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6" name="Google Shape;46;p5"/>
          <p:cNvSpPr txBox="1">
            <a:spLocks noGrp="1"/>
          </p:cNvSpPr>
          <p:nvPr>
            <p:ph type="subTitle" idx="1"/>
          </p:nvPr>
        </p:nvSpPr>
        <p:spPr>
          <a:xfrm>
            <a:off x="1691045" y="3124463"/>
            <a:ext cx="2520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47" name="Google Shape;47;p5"/>
          <p:cNvSpPr txBox="1">
            <a:spLocks noGrp="1"/>
          </p:cNvSpPr>
          <p:nvPr>
            <p:ph type="subTitle" idx="2"/>
          </p:nvPr>
        </p:nvSpPr>
        <p:spPr>
          <a:xfrm>
            <a:off x="1691051" y="3476384"/>
            <a:ext cx="2520900" cy="655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5"/>
          <p:cNvSpPr txBox="1">
            <a:spLocks noGrp="1"/>
          </p:cNvSpPr>
          <p:nvPr>
            <p:ph type="subTitle" idx="3"/>
          </p:nvPr>
        </p:nvSpPr>
        <p:spPr>
          <a:xfrm>
            <a:off x="4932053" y="3124463"/>
            <a:ext cx="2520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49" name="Google Shape;49;p5"/>
          <p:cNvSpPr txBox="1">
            <a:spLocks noGrp="1"/>
          </p:cNvSpPr>
          <p:nvPr>
            <p:ph type="subTitle" idx="4"/>
          </p:nvPr>
        </p:nvSpPr>
        <p:spPr>
          <a:xfrm>
            <a:off x="4932053" y="3476384"/>
            <a:ext cx="2520900" cy="655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2"/>
            </a:gs>
          </a:gsLst>
          <a:lin ang="8099331" scaled="0"/>
        </a:gradFill>
        <a:effectLst/>
      </p:bgPr>
    </p:bg>
    <p:spTree>
      <p:nvGrpSpPr>
        <p:cNvPr id="1" name="Shape 59"/>
        <p:cNvGrpSpPr/>
        <p:nvPr/>
      </p:nvGrpSpPr>
      <p:grpSpPr>
        <a:xfrm>
          <a:off x="0" y="0"/>
          <a:ext cx="0" cy="0"/>
          <a:chOff x="0" y="0"/>
          <a:chExt cx="0" cy="0"/>
        </a:xfrm>
      </p:grpSpPr>
      <p:grpSp>
        <p:nvGrpSpPr>
          <p:cNvPr id="60" name="Google Shape;60;p7"/>
          <p:cNvGrpSpPr/>
          <p:nvPr/>
        </p:nvGrpSpPr>
        <p:grpSpPr>
          <a:xfrm>
            <a:off x="-33789" y="-58626"/>
            <a:ext cx="9297685" cy="5203626"/>
            <a:chOff x="-33789" y="-58626"/>
            <a:chExt cx="9297685" cy="5203626"/>
          </a:xfrm>
        </p:grpSpPr>
        <p:sp>
          <p:nvSpPr>
            <p:cNvPr id="61" name="Google Shape;61;p7"/>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7"/>
          <p:cNvSpPr txBox="1">
            <a:spLocks noGrp="1"/>
          </p:cNvSpPr>
          <p:nvPr>
            <p:ph type="subTitle" idx="1"/>
          </p:nvPr>
        </p:nvSpPr>
        <p:spPr>
          <a:xfrm>
            <a:off x="814950" y="1788150"/>
            <a:ext cx="4504800" cy="21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100"/>
              <a:buChar char="●"/>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64" name="Google Shape;64;p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p7"/>
          <p:cNvSpPr>
            <a:spLocks noGrp="1"/>
          </p:cNvSpPr>
          <p:nvPr>
            <p:ph type="pic" idx="2"/>
          </p:nvPr>
        </p:nvSpPr>
        <p:spPr>
          <a:xfrm>
            <a:off x="5012136" y="1770300"/>
            <a:ext cx="7554000" cy="3373200"/>
          </a:xfrm>
          <a:prstGeom prst="parallelogram">
            <a:avLst>
              <a:gd name="adj" fmla="val 25000"/>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1"/>
            </a:gs>
            <a:gs pos="100000">
              <a:schemeClr val="dk2"/>
            </a:gs>
          </a:gsLst>
          <a:lin ang="8099331" scaled="0"/>
        </a:gradFill>
        <a:effectLst/>
      </p:bgPr>
    </p:bg>
    <p:spTree>
      <p:nvGrpSpPr>
        <p:cNvPr id="1" name="Shape 66"/>
        <p:cNvGrpSpPr/>
        <p:nvPr/>
      </p:nvGrpSpPr>
      <p:grpSpPr>
        <a:xfrm>
          <a:off x="0" y="0"/>
          <a:ext cx="0" cy="0"/>
          <a:chOff x="0" y="0"/>
          <a:chExt cx="0" cy="0"/>
        </a:xfrm>
      </p:grpSpPr>
      <p:grpSp>
        <p:nvGrpSpPr>
          <p:cNvPr id="67" name="Google Shape;67;p8"/>
          <p:cNvGrpSpPr/>
          <p:nvPr/>
        </p:nvGrpSpPr>
        <p:grpSpPr>
          <a:xfrm>
            <a:off x="-38737" y="742428"/>
            <a:ext cx="9297685" cy="4422997"/>
            <a:chOff x="-38737" y="742428"/>
            <a:chExt cx="9297685" cy="4422997"/>
          </a:xfrm>
        </p:grpSpPr>
        <p:sp>
          <p:nvSpPr>
            <p:cNvPr id="68" name="Google Shape;68;p8"/>
            <p:cNvSpPr/>
            <p:nvPr/>
          </p:nvSpPr>
          <p:spPr>
            <a:xfrm rot="10800000" flipH="1">
              <a:off x="100" y="461312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 y="3691996"/>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38737" y="742428"/>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81182" y="9938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72" name="Google Shape;72;p8"/>
            <p:cNvSpPr/>
            <p:nvPr/>
          </p:nvSpPr>
          <p:spPr>
            <a:xfrm>
              <a:off x="7298482" y="37751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grpSp>
      <p:sp>
        <p:nvSpPr>
          <p:cNvPr id="73" name="Google Shape;73;p8"/>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1"/>
            </a:gs>
            <a:gs pos="100000">
              <a:schemeClr val="dk2"/>
            </a:gs>
          </a:gsLst>
          <a:lin ang="2700006" scaled="0"/>
        </a:gradFill>
        <a:effectLst/>
      </p:bgPr>
    </p:bg>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58200" y="-74100"/>
            <a:ext cx="9260400" cy="5291700"/>
          </a:xfrm>
          <a:prstGeom prst="rect">
            <a:avLst/>
          </a:prstGeom>
          <a:noFill/>
          <a:ln>
            <a:noFill/>
          </a:ln>
        </p:spPr>
      </p:sp>
      <p:sp>
        <p:nvSpPr>
          <p:cNvPr id="87" name="Google Shape;87;p10"/>
          <p:cNvSpPr txBox="1">
            <a:spLocks noGrp="1"/>
          </p:cNvSpPr>
          <p:nvPr>
            <p:ph type="title"/>
          </p:nvPr>
        </p:nvSpPr>
        <p:spPr>
          <a:xfrm>
            <a:off x="4076625" y="3192325"/>
            <a:ext cx="4036500" cy="1414800"/>
          </a:xfrm>
          <a:prstGeom prst="rect">
            <a:avLst/>
          </a:prstGeom>
          <a:gradFill>
            <a:gsLst>
              <a:gs pos="0">
                <a:schemeClr val="lt1"/>
              </a:gs>
              <a:gs pos="100000">
                <a:schemeClr val="dk2"/>
              </a:gs>
            </a:gsLst>
            <a:lin ang="2700006" scaled="0"/>
          </a:gradFill>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grpSp>
        <p:nvGrpSpPr>
          <p:cNvPr id="371" name="Google Shape;371;p35"/>
          <p:cNvGrpSpPr/>
          <p:nvPr/>
        </p:nvGrpSpPr>
        <p:grpSpPr>
          <a:xfrm>
            <a:off x="-76375" y="543413"/>
            <a:ext cx="10211600" cy="686675"/>
            <a:chOff x="-76375" y="543413"/>
            <a:chExt cx="10211600" cy="686675"/>
          </a:xfrm>
        </p:grpSpPr>
        <p:sp>
          <p:nvSpPr>
            <p:cNvPr id="372" name="Google Shape;372;p35"/>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35"/>
            <p:cNvGrpSpPr/>
            <p:nvPr/>
          </p:nvGrpSpPr>
          <p:grpSpPr>
            <a:xfrm>
              <a:off x="5557850" y="543413"/>
              <a:ext cx="4577375" cy="686675"/>
              <a:chOff x="5557850" y="543413"/>
              <a:chExt cx="4577375" cy="686675"/>
            </a:xfrm>
          </p:grpSpPr>
          <p:sp>
            <p:nvSpPr>
              <p:cNvPr id="374" name="Google Shape;374;p35"/>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n-US"/>
              </a:p>
            </p:txBody>
          </p:sp>
          <p:sp>
            <p:nvSpPr>
              <p:cNvPr id="375" name="Google Shape;375;p35"/>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376" name="Google Shape;376;p35"/>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n-US"/>
              </a:p>
            </p:txBody>
          </p:sp>
        </p:grpSp>
      </p:grpSp>
      <p:sp>
        <p:nvSpPr>
          <p:cNvPr id="377" name="Google Shape;377;p35"/>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 sz="3700"/>
              <a:t>Pre-Owned Automobile Price Modeling for the India Market</a:t>
            </a:r>
            <a:endParaRPr sz="3700"/>
          </a:p>
        </p:txBody>
      </p:sp>
      <p:sp>
        <p:nvSpPr>
          <p:cNvPr id="378" name="Google Shape;378;p35"/>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Live Presentation by Pat Grinwald</a:t>
            </a:r>
            <a:endParaRPr/>
          </a:p>
        </p:txBody>
      </p:sp>
      <p:pic>
        <p:nvPicPr>
          <p:cNvPr id="379" name="Google Shape;379;p35"/>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4"/>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Observations (cont)</a:t>
            </a:r>
            <a:endParaRPr sz="1800" b="1">
              <a:solidFill>
                <a:schemeClr val="dk1"/>
              </a:solidFill>
              <a:latin typeface="DM Sans"/>
              <a:ea typeface="DM Sans"/>
              <a:cs typeface="DM Sans"/>
              <a:sym typeface="DM Sans"/>
            </a:endParaRPr>
          </a:p>
        </p:txBody>
      </p:sp>
      <p:sp>
        <p:nvSpPr>
          <p:cNvPr id="455" name="Google Shape;455;p44"/>
          <p:cNvSpPr txBox="1"/>
          <p:nvPr/>
        </p:nvSpPr>
        <p:spPr>
          <a:xfrm>
            <a:off x="810025" y="1125150"/>
            <a:ext cx="7904400" cy="3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DM Sans"/>
                <a:ea typeface="DM Sans"/>
                <a:cs typeface="DM Sans"/>
                <a:sym typeface="DM Sans"/>
              </a:rPr>
              <a:t>Transmission</a:t>
            </a:r>
            <a:endParaRPr sz="1600" b="1">
              <a:solidFill>
                <a:schemeClr val="dk1"/>
              </a:solidFill>
              <a:latin typeface="DM Sans"/>
              <a:ea typeface="DM Sans"/>
              <a:cs typeface="DM Sans"/>
              <a:sym typeface="DM Sans"/>
            </a:endParaRPr>
          </a:p>
          <a:p>
            <a:pPr marL="457200" lvl="0" indent="-330200" algn="l" rtl="0">
              <a:spcBef>
                <a:spcPts val="0"/>
              </a:spcBef>
              <a:spcAft>
                <a:spcPts val="0"/>
              </a:spcAft>
              <a:buClr>
                <a:schemeClr val="dk1"/>
              </a:buClr>
              <a:buSzPts val="1600"/>
              <a:buFont typeface="DM Sans"/>
              <a:buChar char="●"/>
            </a:pPr>
            <a:r>
              <a:rPr lang="en" sz="1600">
                <a:solidFill>
                  <a:schemeClr val="dk1"/>
                </a:solidFill>
                <a:latin typeface="DM Sans"/>
                <a:ea typeface="DM Sans"/>
                <a:cs typeface="DM Sans"/>
                <a:sym typeface="DM Sans"/>
              </a:rPr>
              <a:t>Automatics tend to be bigger, more powerful, more expensive and newer.</a:t>
            </a:r>
            <a:endParaRPr sz="1600">
              <a:solidFill>
                <a:schemeClr val="dk1"/>
              </a:solidFill>
              <a:latin typeface="DM Sans"/>
              <a:ea typeface="DM Sans"/>
              <a:cs typeface="DM Sans"/>
              <a:sym typeface="DM Sans"/>
            </a:endParaRPr>
          </a:p>
          <a:p>
            <a:pPr marL="0" lvl="0" indent="0" algn="l" rtl="0">
              <a:spcBef>
                <a:spcPts val="0"/>
              </a:spcBef>
              <a:spcAft>
                <a:spcPts val="0"/>
              </a:spcAft>
              <a:buNone/>
            </a:pPr>
            <a:endParaRPr sz="1600">
              <a:solidFill>
                <a:schemeClr val="dk1"/>
              </a:solidFill>
              <a:latin typeface="DM Sans"/>
              <a:ea typeface="DM Sans"/>
              <a:cs typeface="DM Sans"/>
              <a:sym typeface="DM Sans"/>
            </a:endParaRPr>
          </a:p>
          <a:p>
            <a:pPr marL="0" lvl="0" indent="0" algn="l" rtl="0">
              <a:spcBef>
                <a:spcPts val="0"/>
              </a:spcBef>
              <a:spcAft>
                <a:spcPts val="0"/>
              </a:spcAft>
              <a:buNone/>
            </a:pPr>
            <a:r>
              <a:rPr lang="en" sz="1600" b="1">
                <a:solidFill>
                  <a:schemeClr val="dk1"/>
                </a:solidFill>
                <a:latin typeface="DM Sans"/>
                <a:ea typeface="DM Sans"/>
                <a:cs typeface="DM Sans"/>
                <a:sym typeface="DM Sans"/>
              </a:rPr>
              <a:t>Owner Type</a:t>
            </a:r>
            <a:endParaRPr sz="1600" b="1">
              <a:solidFill>
                <a:schemeClr val="dk1"/>
              </a:solidFill>
              <a:latin typeface="DM Sans"/>
              <a:ea typeface="DM Sans"/>
              <a:cs typeface="DM Sans"/>
              <a:sym typeface="DM Sans"/>
            </a:endParaRPr>
          </a:p>
          <a:p>
            <a:pPr marL="457200" lvl="0" indent="-330200" algn="l" rtl="0">
              <a:spcBef>
                <a:spcPts val="0"/>
              </a:spcBef>
              <a:spcAft>
                <a:spcPts val="0"/>
              </a:spcAft>
              <a:buClr>
                <a:schemeClr val="dk1"/>
              </a:buClr>
              <a:buSzPts val="1600"/>
              <a:buFont typeface="DM Sans"/>
              <a:buChar char="●"/>
            </a:pPr>
            <a:r>
              <a:rPr lang="en" sz="1600">
                <a:solidFill>
                  <a:schemeClr val="dk1"/>
                </a:solidFill>
                <a:latin typeface="DM Sans"/>
                <a:ea typeface="DM Sans"/>
                <a:cs typeface="DM Sans"/>
                <a:sym typeface="DM Sans"/>
              </a:rPr>
              <a:t>One owner cars tend to be newer and more expensive.</a:t>
            </a:r>
            <a:endParaRPr sz="1600">
              <a:solidFill>
                <a:schemeClr val="dk1"/>
              </a:solidFill>
              <a:latin typeface="DM Sans"/>
              <a:ea typeface="DM Sans"/>
              <a:cs typeface="DM Sans"/>
              <a:sym typeface="DM Sans"/>
            </a:endParaRPr>
          </a:p>
          <a:p>
            <a:pPr marL="0" lvl="0" indent="0" algn="l" rtl="0">
              <a:spcBef>
                <a:spcPts val="0"/>
              </a:spcBef>
              <a:spcAft>
                <a:spcPts val="0"/>
              </a:spcAft>
              <a:buNone/>
            </a:pPr>
            <a:endParaRPr sz="1600">
              <a:solidFill>
                <a:schemeClr val="dk1"/>
              </a:solidFill>
              <a:latin typeface="DM Sans"/>
              <a:ea typeface="DM Sans"/>
              <a:cs typeface="DM Sans"/>
              <a:sym typeface="DM Sans"/>
            </a:endParaRPr>
          </a:p>
          <a:p>
            <a:pPr marL="0" lvl="0" indent="0" algn="l" rtl="0">
              <a:spcBef>
                <a:spcPts val="0"/>
              </a:spcBef>
              <a:spcAft>
                <a:spcPts val="0"/>
              </a:spcAft>
              <a:buNone/>
            </a:pPr>
            <a:r>
              <a:rPr lang="en" sz="1600" b="1">
                <a:solidFill>
                  <a:schemeClr val="dk1"/>
                </a:solidFill>
                <a:latin typeface="DM Sans"/>
                <a:ea typeface="DM Sans"/>
                <a:cs typeface="DM Sans"/>
                <a:sym typeface="DM Sans"/>
              </a:rPr>
              <a:t>Class</a:t>
            </a:r>
            <a:endParaRPr sz="1600" b="1">
              <a:solidFill>
                <a:schemeClr val="dk1"/>
              </a:solidFill>
              <a:latin typeface="DM Sans"/>
              <a:ea typeface="DM Sans"/>
              <a:cs typeface="DM Sans"/>
              <a:sym typeface="DM Sans"/>
            </a:endParaRPr>
          </a:p>
          <a:p>
            <a:pPr marL="457200" lvl="0" indent="-330200" algn="l" rtl="0">
              <a:spcBef>
                <a:spcPts val="0"/>
              </a:spcBef>
              <a:spcAft>
                <a:spcPts val="0"/>
              </a:spcAft>
              <a:buClr>
                <a:schemeClr val="dk1"/>
              </a:buClr>
              <a:buSzPts val="1600"/>
              <a:buFont typeface="DM Sans"/>
              <a:buChar char="●"/>
            </a:pPr>
            <a:r>
              <a:rPr lang="en" sz="1600">
                <a:solidFill>
                  <a:schemeClr val="dk1"/>
                </a:solidFill>
                <a:latin typeface="DM Sans"/>
                <a:ea typeface="DM Sans"/>
                <a:cs typeface="DM Sans"/>
                <a:sym typeface="DM Sans"/>
              </a:rPr>
              <a:t>Luxury cars tend to get better mileage.</a:t>
            </a:r>
            <a:endParaRPr sz="1600">
              <a:solidFill>
                <a:schemeClr val="dk1"/>
              </a:solidFill>
              <a:latin typeface="DM Sans"/>
              <a:ea typeface="DM Sans"/>
              <a:cs typeface="DM Sans"/>
              <a:sym typeface="DM Sans"/>
            </a:endParaRPr>
          </a:p>
          <a:p>
            <a:pPr marL="457200" lvl="0" indent="-330200" algn="l" rtl="0">
              <a:spcBef>
                <a:spcPts val="0"/>
              </a:spcBef>
              <a:spcAft>
                <a:spcPts val="0"/>
              </a:spcAft>
              <a:buClr>
                <a:schemeClr val="dk1"/>
              </a:buClr>
              <a:buSzPts val="1600"/>
              <a:buFont typeface="DM Sans"/>
              <a:buChar char="●"/>
            </a:pPr>
            <a:r>
              <a:rPr lang="en" sz="1600">
                <a:solidFill>
                  <a:schemeClr val="dk1"/>
                </a:solidFill>
                <a:latin typeface="DM Sans"/>
                <a:ea typeface="DM Sans"/>
                <a:cs typeface="DM Sans"/>
                <a:sym typeface="DM Sans"/>
              </a:rPr>
              <a:t>Luxury cars tend to have bigger, more powerful engines and are more expensive.</a:t>
            </a:r>
            <a:endParaRPr sz="1600">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5"/>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Observations (cont)</a:t>
            </a:r>
            <a:endParaRPr sz="1800" b="1">
              <a:solidFill>
                <a:schemeClr val="dk1"/>
              </a:solidFill>
              <a:latin typeface="DM Sans"/>
              <a:ea typeface="DM Sans"/>
              <a:cs typeface="DM Sans"/>
              <a:sym typeface="DM Sans"/>
            </a:endParaRPr>
          </a:p>
        </p:txBody>
      </p:sp>
      <p:sp>
        <p:nvSpPr>
          <p:cNvPr id="461" name="Google Shape;461;p45"/>
          <p:cNvSpPr txBox="1"/>
          <p:nvPr/>
        </p:nvSpPr>
        <p:spPr>
          <a:xfrm>
            <a:off x="787800" y="1102925"/>
            <a:ext cx="7904400" cy="3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b="1">
              <a:solidFill>
                <a:schemeClr val="dk1"/>
              </a:solidFill>
              <a:latin typeface="DM Sans"/>
              <a:ea typeface="DM Sans"/>
              <a:cs typeface="DM Sans"/>
              <a:sym typeface="DM Sans"/>
            </a:endParaRPr>
          </a:p>
          <a:p>
            <a:pPr marL="0" lvl="0" indent="0" algn="l" rtl="0">
              <a:spcBef>
                <a:spcPts val="0"/>
              </a:spcBef>
              <a:spcAft>
                <a:spcPts val="0"/>
              </a:spcAft>
              <a:buNone/>
            </a:pPr>
            <a:r>
              <a:rPr lang="en" sz="1500" b="1">
                <a:solidFill>
                  <a:schemeClr val="dk1"/>
                </a:solidFill>
                <a:latin typeface="DM Sans"/>
                <a:ea typeface="DM Sans"/>
                <a:cs typeface="DM Sans"/>
                <a:sym typeface="DM Sans"/>
              </a:rPr>
              <a:t>Additional Observations</a:t>
            </a:r>
            <a:endParaRPr sz="1500" b="1">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New Price and Price are highly correlated - even as the car ages.</a:t>
            </a: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Price decreases as number of owner increases.</a:t>
            </a: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Engine, Power, Age, Mileage, Fuel Type, Class, Transmission, New Price correlates with the Price</a:t>
            </a: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Kilometers Driven does not seem to drive down price as much as Age does.</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sz="1500">
              <a:solidFill>
                <a:schemeClr val="dk1"/>
              </a:solidFill>
              <a:latin typeface="DM Sans"/>
              <a:ea typeface="DM Sans"/>
              <a:cs typeface="DM Sans"/>
              <a:sym typeface="DM Sans"/>
            </a:endParaRPr>
          </a:p>
          <a:p>
            <a:pPr marL="0" lvl="0" indent="0" algn="l" rtl="0">
              <a:spcBef>
                <a:spcPts val="0"/>
              </a:spcBef>
              <a:spcAft>
                <a:spcPts val="0"/>
              </a:spcAft>
              <a:buNone/>
            </a:pPr>
            <a:r>
              <a:rPr lang="en" sz="1500" b="1">
                <a:solidFill>
                  <a:schemeClr val="dk1"/>
                </a:solidFill>
                <a:latin typeface="DM Sans"/>
                <a:ea typeface="DM Sans"/>
                <a:cs typeface="DM Sans"/>
                <a:sym typeface="DM Sans"/>
              </a:rPr>
              <a:t>Data Preprocessing</a:t>
            </a:r>
            <a:endParaRPr sz="1500" b="1">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There are many missing values in the original data set.  We did a fair amount of work preparing the data for modeling.</a:t>
            </a:r>
            <a:endParaRPr sz="1500">
              <a:solidFill>
                <a:schemeClr val="dk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6"/>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Lots of complicated interactions…   How do we aggregate them into a simple pricing model?</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7"/>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Solution Approach - Five Different Regression Models</a:t>
            </a:r>
            <a:endParaRPr sz="1800" b="1">
              <a:solidFill>
                <a:schemeClr val="dk1"/>
              </a:solidFill>
              <a:latin typeface="DM Sans"/>
              <a:ea typeface="DM Sans"/>
              <a:cs typeface="DM Sans"/>
              <a:sym typeface="DM Sans"/>
            </a:endParaRPr>
          </a:p>
        </p:txBody>
      </p:sp>
      <p:sp>
        <p:nvSpPr>
          <p:cNvPr id="472" name="Google Shape;472;p47"/>
          <p:cNvSpPr txBox="1"/>
          <p:nvPr/>
        </p:nvSpPr>
        <p:spPr>
          <a:xfrm>
            <a:off x="670550" y="1148525"/>
            <a:ext cx="7975500" cy="3029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rgbClr val="D5D5D5"/>
              </a:buClr>
              <a:buSzPts val="1600"/>
              <a:buFont typeface="Roboto"/>
              <a:buChar char="●"/>
            </a:pPr>
            <a:r>
              <a:rPr lang="en" sz="1600" b="1">
                <a:solidFill>
                  <a:srgbClr val="D5D5D5"/>
                </a:solidFill>
                <a:highlight>
                  <a:srgbClr val="383838"/>
                </a:highlight>
                <a:latin typeface="Roboto"/>
                <a:ea typeface="Roboto"/>
                <a:cs typeface="Roboto"/>
                <a:sym typeface="Roboto"/>
              </a:rPr>
              <a:t>Models were trained and tested against our data set.</a:t>
            </a:r>
            <a:endParaRPr sz="1600" b="1">
              <a:solidFill>
                <a:srgbClr val="D5D5D5"/>
              </a:solidFill>
              <a:highlight>
                <a:srgbClr val="383838"/>
              </a:highlight>
              <a:latin typeface="Roboto"/>
              <a:ea typeface="Roboto"/>
              <a:cs typeface="Roboto"/>
              <a:sym typeface="Roboto"/>
            </a:endParaRPr>
          </a:p>
          <a:p>
            <a:pPr marL="457200" lvl="0" indent="-330200" algn="l" rtl="0">
              <a:lnSpc>
                <a:spcPct val="115000"/>
              </a:lnSpc>
              <a:spcBef>
                <a:spcPts val="0"/>
              </a:spcBef>
              <a:spcAft>
                <a:spcPts val="0"/>
              </a:spcAft>
              <a:buClr>
                <a:srgbClr val="D5D5D5"/>
              </a:buClr>
              <a:buSzPts val="1600"/>
              <a:buFont typeface="Roboto"/>
              <a:buChar char="●"/>
            </a:pPr>
            <a:r>
              <a:rPr lang="en" sz="1600" b="1">
                <a:solidFill>
                  <a:srgbClr val="D5D5D5"/>
                </a:solidFill>
                <a:highlight>
                  <a:srgbClr val="383838"/>
                </a:highlight>
                <a:latin typeface="Roboto"/>
                <a:ea typeface="Roboto"/>
                <a:cs typeface="Roboto"/>
                <a:sym typeface="Roboto"/>
              </a:rPr>
              <a:t>Performance on our testing data:</a:t>
            </a:r>
            <a:endParaRPr sz="1600" b="1">
              <a:solidFill>
                <a:srgbClr val="D5D5D5"/>
              </a:solidFill>
              <a:highlight>
                <a:srgbClr val="383838"/>
              </a:highlight>
              <a:latin typeface="Roboto"/>
              <a:ea typeface="Roboto"/>
              <a:cs typeface="Roboto"/>
              <a:sym typeface="Roboto"/>
            </a:endParaRPr>
          </a:p>
          <a:p>
            <a:pPr marL="0" lvl="0" indent="0" algn="l" rtl="0">
              <a:lnSpc>
                <a:spcPct val="115000"/>
              </a:lnSpc>
              <a:spcBef>
                <a:spcPts val="600"/>
              </a:spcBef>
              <a:spcAft>
                <a:spcPts val="0"/>
              </a:spcAft>
              <a:buNone/>
            </a:pPr>
            <a:endParaRPr sz="1600" b="1">
              <a:solidFill>
                <a:srgbClr val="D5D5D5"/>
              </a:solidFill>
              <a:highlight>
                <a:srgbClr val="383838"/>
              </a:highlight>
              <a:latin typeface="Roboto"/>
              <a:ea typeface="Roboto"/>
              <a:cs typeface="Roboto"/>
              <a:sym typeface="Roboto"/>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                   RMSE       MAE  R-squared  Adj. R-squared       MAPE</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Model                                                                  </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Linear Reg     0.223369  0.168272   0.908356        0.906369   9.475470</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Ridge Reg      0.231460  0.173189   0.901597        0.899463   9.824565</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Lasso Reg      0.264678  0.195027   0.871325        0.868535  11.019747</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Decision Tree  0.207171  0.150707   0.921166        0.919456   8.451815</a:t>
            </a:r>
            <a:endParaRPr sz="1200" b="1">
              <a:solidFill>
                <a:srgbClr val="D5D5D5"/>
              </a:solidFill>
              <a:highlight>
                <a:srgbClr val="383838"/>
              </a:highlight>
              <a:latin typeface="Courier New"/>
              <a:ea typeface="Courier New"/>
              <a:cs typeface="Courier New"/>
              <a:sym typeface="Courier New"/>
            </a:endParaRPr>
          </a:p>
          <a:p>
            <a:pPr marL="457200" lvl="0" indent="0" algn="l" rtl="0">
              <a:lnSpc>
                <a:spcPct val="115000"/>
              </a:lnSpc>
              <a:spcBef>
                <a:spcPts val="600"/>
              </a:spcBef>
              <a:spcAft>
                <a:spcPts val="0"/>
              </a:spcAft>
              <a:buNone/>
            </a:pPr>
            <a:r>
              <a:rPr lang="en" sz="1200" b="1">
                <a:solidFill>
                  <a:srgbClr val="D5D5D5"/>
                </a:solidFill>
                <a:highlight>
                  <a:srgbClr val="383838"/>
                </a:highlight>
                <a:latin typeface="Courier New"/>
                <a:ea typeface="Courier New"/>
                <a:cs typeface="Courier New"/>
                <a:sym typeface="Courier New"/>
              </a:rPr>
              <a:t>RandomForest   0.164309  0.116241   0.950411        0.949336   6.498866</a:t>
            </a:r>
            <a:endParaRPr sz="1200" b="1">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600"/>
              </a:spcBef>
              <a:spcAft>
                <a:spcPts val="0"/>
              </a:spcAft>
              <a:buNone/>
            </a:pPr>
            <a:endParaRPr sz="1200" b="1">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600"/>
              </a:spcBef>
              <a:spcAft>
                <a:spcPts val="0"/>
              </a:spcAft>
              <a:buNone/>
            </a:pPr>
            <a:endParaRPr sz="1600" b="1">
              <a:solidFill>
                <a:srgbClr val="D5D5D5"/>
              </a:solidFill>
              <a:highlight>
                <a:srgbClr val="383838"/>
              </a:highlight>
              <a:latin typeface="Roboto"/>
              <a:ea typeface="Roboto"/>
              <a:cs typeface="Roboto"/>
              <a:sym typeface="Roboto"/>
            </a:endParaRPr>
          </a:p>
          <a:p>
            <a:pPr marL="0" lvl="0" indent="0" algn="l" rtl="0">
              <a:spcBef>
                <a:spcPts val="500"/>
              </a:spcBef>
              <a:spcAft>
                <a:spcPts val="0"/>
              </a:spcAft>
              <a:buNone/>
            </a:pPr>
            <a:endParaRPr sz="1600">
              <a:solidFill>
                <a:schemeClr val="dk1"/>
              </a:solidFill>
              <a:latin typeface="DM Sans"/>
              <a:ea typeface="DM Sans"/>
              <a:cs typeface="DM Sans"/>
              <a:sym typeface="DM Sans"/>
            </a:endParaRPr>
          </a:p>
          <a:p>
            <a:pPr marL="0" lvl="0" indent="0" algn="l" rtl="0">
              <a:spcBef>
                <a:spcPts val="0"/>
              </a:spcBef>
              <a:spcAft>
                <a:spcPts val="0"/>
              </a:spcAft>
              <a:buNone/>
            </a:pPr>
            <a:endParaRPr sz="1600">
              <a:solidFill>
                <a:schemeClr val="dk1"/>
              </a:solidFill>
              <a:latin typeface="DM Sans"/>
              <a:ea typeface="DM Sans"/>
              <a:cs typeface="DM Sans"/>
              <a:sym typeface="DM Sans"/>
            </a:endParaRPr>
          </a:p>
          <a:p>
            <a:pPr marL="0" lvl="0" indent="0" algn="l" rtl="0">
              <a:spcBef>
                <a:spcPts val="0"/>
              </a:spcBef>
              <a:spcAft>
                <a:spcPts val="0"/>
              </a:spcAft>
              <a:buNone/>
            </a:pPr>
            <a:endParaRPr sz="1600">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8"/>
          <p:cNvSpPr txBox="1">
            <a:spLocks noGrp="1"/>
          </p:cNvSpPr>
          <p:nvPr>
            <p:ph type="title"/>
          </p:nvPr>
        </p:nvSpPr>
        <p:spPr>
          <a:xfrm>
            <a:off x="834972" y="3134425"/>
            <a:ext cx="7341900" cy="91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Proposed Model Solution</a:t>
            </a:r>
            <a:endParaRPr/>
          </a:p>
        </p:txBody>
      </p:sp>
      <p:sp>
        <p:nvSpPr>
          <p:cNvPr id="478" name="Google Shape;478;p48"/>
          <p:cNvSpPr txBox="1">
            <a:spLocks noGrp="1"/>
          </p:cNvSpPr>
          <p:nvPr>
            <p:ph type="title" idx="2"/>
          </p:nvPr>
        </p:nvSpPr>
        <p:spPr>
          <a:xfrm>
            <a:off x="834963" y="1603750"/>
            <a:ext cx="1515300" cy="13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9" name="Google Shape;479;p48"/>
          <p:cNvSpPr txBox="1">
            <a:spLocks noGrp="1"/>
          </p:cNvSpPr>
          <p:nvPr>
            <p:ph type="subTitle" idx="1"/>
          </p:nvPr>
        </p:nvSpPr>
        <p:spPr>
          <a:xfrm>
            <a:off x="834987" y="3972275"/>
            <a:ext cx="5847000" cy="4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Results, Key Takeaways</a:t>
            </a:r>
            <a:endParaRPr sz="2000"/>
          </a:p>
        </p:txBody>
      </p:sp>
      <p:pic>
        <p:nvPicPr>
          <p:cNvPr id="480" name="Google Shape;480;p48"/>
          <p:cNvPicPr preferRelativeResize="0">
            <a:picLocks noGrp="1"/>
          </p:cNvPicPr>
          <p:nvPr>
            <p:ph type="pic" idx="3"/>
          </p:nvPr>
        </p:nvPicPr>
        <p:blipFill rotWithShape="1">
          <a:blip r:embed="rId3">
            <a:alphaModFix/>
          </a:blip>
          <a:srcRect l="12150" t="48581" r="18893" b="1463"/>
          <a:stretch/>
        </p:blipFill>
        <p:spPr>
          <a:xfrm>
            <a:off x="3228850" y="-19050"/>
            <a:ext cx="6443400" cy="3117900"/>
          </a:xfrm>
          <a:prstGeom prst="parallelogram">
            <a:avLst>
              <a:gd name="adj" fmla="val 25000"/>
            </a:avLst>
          </a:prstGeom>
        </p:spPr>
      </p:pic>
      <p:sp>
        <p:nvSpPr>
          <p:cNvPr id="481" name="Google Shape;481;p48"/>
          <p:cNvSpPr/>
          <p:nvPr/>
        </p:nvSpPr>
        <p:spPr>
          <a:xfrm rot="10800000">
            <a:off x="-128720" y="771449"/>
            <a:ext cx="9362034" cy="603050"/>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Final Model - Random Forest!</a:t>
            </a:r>
            <a:endParaRPr sz="1800" b="1">
              <a:solidFill>
                <a:schemeClr val="dk1"/>
              </a:solidFill>
              <a:latin typeface="DM Sans"/>
              <a:ea typeface="DM Sans"/>
              <a:cs typeface="DM Sans"/>
              <a:sym typeface="DM Sans"/>
            </a:endParaRPr>
          </a:p>
        </p:txBody>
      </p:sp>
      <p:sp>
        <p:nvSpPr>
          <p:cNvPr id="487" name="Google Shape;487;p49"/>
          <p:cNvSpPr txBox="1"/>
          <p:nvPr/>
        </p:nvSpPr>
        <p:spPr>
          <a:xfrm>
            <a:off x="670550" y="1148525"/>
            <a:ext cx="7975500" cy="3029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600"/>
              </a:spcBef>
              <a:spcAft>
                <a:spcPts val="0"/>
              </a:spcAft>
              <a:buClr>
                <a:schemeClr val="dk1"/>
              </a:buClr>
              <a:buSzPts val="1500"/>
              <a:buChar char="●"/>
            </a:pPr>
            <a:r>
              <a:rPr lang="en" sz="1500" b="1">
                <a:solidFill>
                  <a:schemeClr val="dk1"/>
                </a:solidFill>
              </a:rPr>
              <a:t>Random Forest</a:t>
            </a:r>
            <a:r>
              <a:rPr lang="en" sz="1500">
                <a:solidFill>
                  <a:schemeClr val="dk1"/>
                </a:solidFill>
              </a:rPr>
              <a:t> clearly outperforms all other models on every metric.</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It gives us a very high R-squared value, indicating that the model explains </a:t>
            </a:r>
            <a:r>
              <a:rPr lang="en" sz="1500" b="1">
                <a:solidFill>
                  <a:schemeClr val="dk1"/>
                </a:solidFill>
              </a:rPr>
              <a:t>95%</a:t>
            </a:r>
            <a:r>
              <a:rPr lang="en" sz="1500">
                <a:solidFill>
                  <a:schemeClr val="dk1"/>
                </a:solidFill>
              </a:rPr>
              <a:t> of the variance in our used car prices. This is a strong sign that our model fits the data well.</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superior performance of Random Forest suggests that the relationships in the data might be complex and non-linear, which tree-based models can capture better than linear models.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relatively good performance of Decision Tree (our second choice) indicates that a single tree can capture some of the important patterns in the data, but the </a:t>
            </a:r>
            <a:r>
              <a:rPr lang="en" sz="1500" b="1">
                <a:solidFill>
                  <a:schemeClr val="dk1"/>
                </a:solidFill>
              </a:rPr>
              <a:t>ensemble </a:t>
            </a:r>
            <a:r>
              <a:rPr lang="en" sz="1500">
                <a:solidFill>
                  <a:schemeClr val="dk1"/>
                </a:solidFill>
              </a:rPr>
              <a:t>approach of Random Forest leads to significant improvements and additional confidence.</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Overall, these results suggest that our chosen model is likely to perform well on new, unseen data.</a:t>
            </a:r>
            <a:endParaRPr sz="1500">
              <a:solidFill>
                <a:schemeClr val="dk1"/>
              </a:solidFill>
            </a:endParaRPr>
          </a:p>
          <a:p>
            <a:pPr marL="0" lvl="0" indent="0" algn="l" rtl="0">
              <a:spcBef>
                <a:spcPts val="500"/>
              </a:spcBef>
              <a:spcAft>
                <a:spcPts val="0"/>
              </a:spcAft>
              <a:buNone/>
            </a:pPr>
            <a:endParaRPr sz="1800">
              <a:solidFill>
                <a:schemeClr val="dk1"/>
              </a:solidFill>
              <a:latin typeface="DM Sans"/>
              <a:ea typeface="DM Sans"/>
              <a:cs typeface="DM Sans"/>
              <a:sym typeface="DM Sans"/>
            </a:endParaRPr>
          </a:p>
          <a:p>
            <a:pPr marL="0" lvl="0" indent="0" algn="l" rtl="0">
              <a:spcBef>
                <a:spcPts val="0"/>
              </a:spcBef>
              <a:spcAft>
                <a:spcPts val="0"/>
              </a:spcAft>
              <a:buNone/>
            </a:pPr>
            <a:endParaRPr sz="1800">
              <a:solidFill>
                <a:schemeClr val="dk1"/>
              </a:solidFill>
              <a:latin typeface="DM Sans"/>
              <a:ea typeface="DM Sans"/>
              <a:cs typeface="DM Sans"/>
              <a:sym typeface="DM Sans"/>
            </a:endParaRPr>
          </a:p>
          <a:p>
            <a:pPr marL="0" lvl="0" indent="0" algn="l" rtl="0">
              <a:spcBef>
                <a:spcPts val="0"/>
              </a:spcBef>
              <a:spcAft>
                <a:spcPts val="0"/>
              </a:spcAft>
              <a:buNone/>
            </a:pPr>
            <a:endParaRPr sz="1600">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0"/>
          <p:cNvSpPr txBox="1"/>
          <p:nvPr/>
        </p:nvSpPr>
        <p:spPr>
          <a:xfrm>
            <a:off x="770300" y="576200"/>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Model Results - Feature Importance </a:t>
            </a:r>
            <a:endParaRPr sz="1800" b="1">
              <a:solidFill>
                <a:schemeClr val="dk1"/>
              </a:solidFill>
              <a:latin typeface="DM Sans"/>
              <a:ea typeface="DM Sans"/>
              <a:cs typeface="DM Sans"/>
              <a:sym typeface="DM Sans"/>
            </a:endParaRPr>
          </a:p>
        </p:txBody>
      </p:sp>
      <p:pic>
        <p:nvPicPr>
          <p:cNvPr id="493" name="Google Shape;493;p50"/>
          <p:cNvPicPr preferRelativeResize="0"/>
          <p:nvPr/>
        </p:nvPicPr>
        <p:blipFill>
          <a:blip r:embed="rId3">
            <a:alphaModFix/>
          </a:blip>
          <a:stretch>
            <a:fillRect/>
          </a:stretch>
        </p:blipFill>
        <p:spPr>
          <a:xfrm>
            <a:off x="1076425" y="1037900"/>
            <a:ext cx="6711517" cy="367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Model Results - Key Takeaways</a:t>
            </a:r>
            <a:endParaRPr sz="1800" b="1">
              <a:solidFill>
                <a:schemeClr val="dk1"/>
              </a:solidFill>
              <a:latin typeface="DM Sans"/>
              <a:ea typeface="DM Sans"/>
              <a:cs typeface="DM Sans"/>
              <a:sym typeface="DM Sans"/>
            </a:endParaRPr>
          </a:p>
        </p:txBody>
      </p:sp>
      <p:sp>
        <p:nvSpPr>
          <p:cNvPr id="499" name="Google Shape;499;p51"/>
          <p:cNvSpPr txBox="1"/>
          <p:nvPr/>
        </p:nvSpPr>
        <p:spPr>
          <a:xfrm>
            <a:off x="850450" y="1112150"/>
            <a:ext cx="8108100" cy="3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DM Sans"/>
                <a:ea typeface="DM Sans"/>
                <a:cs typeface="DM Sans"/>
                <a:sym typeface="DM Sans"/>
              </a:rPr>
              <a:t>Dominant Predictors:</a:t>
            </a:r>
            <a:endParaRPr sz="1500" b="1">
              <a:solidFill>
                <a:schemeClr val="dk1"/>
              </a:solidFill>
              <a:latin typeface="DM Sans"/>
              <a:ea typeface="DM Sans"/>
              <a:cs typeface="DM Sans"/>
              <a:sym typeface="DM Sans"/>
            </a:endParaRPr>
          </a:p>
          <a:p>
            <a:pPr marL="0" lvl="0" indent="0" algn="l" rtl="0">
              <a:spcBef>
                <a:spcPts val="0"/>
              </a:spcBef>
              <a:spcAft>
                <a:spcPts val="0"/>
              </a:spcAft>
              <a:buNone/>
            </a:pPr>
            <a:endParaRPr sz="1500" b="1">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b="1">
                <a:solidFill>
                  <a:schemeClr val="dk1"/>
                </a:solidFill>
                <a:latin typeface="DM Sans"/>
                <a:ea typeface="DM Sans"/>
                <a:cs typeface="DM Sans"/>
                <a:sym typeface="DM Sans"/>
              </a:rPr>
              <a:t>Power:</a:t>
            </a:r>
            <a:r>
              <a:rPr lang="en" sz="1500">
                <a:solidFill>
                  <a:schemeClr val="dk1"/>
                </a:solidFill>
                <a:latin typeface="DM Sans"/>
                <a:ea typeface="DM Sans"/>
                <a:cs typeface="DM Sans"/>
                <a:sym typeface="DM Sans"/>
              </a:rPr>
              <a:t> Engine power emerges as the most influential factor, accounting for nearly 39% of the feature importance. This suggests that buyers in the used car market place a high value on performance and engine capabilities.</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b="1">
                <a:solidFill>
                  <a:schemeClr val="dk1"/>
                </a:solidFill>
                <a:latin typeface="DM Sans"/>
                <a:ea typeface="DM Sans"/>
                <a:cs typeface="DM Sans"/>
                <a:sym typeface="DM Sans"/>
              </a:rPr>
              <a:t>New Price:</a:t>
            </a:r>
            <a:r>
              <a:rPr lang="en" sz="1500">
                <a:solidFill>
                  <a:schemeClr val="dk1"/>
                </a:solidFill>
                <a:latin typeface="DM Sans"/>
                <a:ea typeface="DM Sans"/>
                <a:cs typeface="DM Sans"/>
                <a:sym typeface="DM Sans"/>
              </a:rPr>
              <a:t> The original price of the car is the second most crucial factor, explaining about 34% of the variance. This highlights the strong anchoring effect of the original price on the used car market.</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b="1">
                <a:solidFill>
                  <a:schemeClr val="dk1"/>
                </a:solidFill>
                <a:latin typeface="DM Sans"/>
                <a:ea typeface="DM Sans"/>
                <a:cs typeface="DM Sans"/>
                <a:sym typeface="DM Sans"/>
              </a:rPr>
              <a:t>Age: </a:t>
            </a:r>
            <a:r>
              <a:rPr lang="en" sz="1500">
                <a:solidFill>
                  <a:schemeClr val="dk1"/>
                </a:solidFill>
                <a:latin typeface="DM Sans"/>
                <a:ea typeface="DM Sans"/>
                <a:cs typeface="DM Sans"/>
                <a:sym typeface="DM Sans"/>
              </a:rPr>
              <a:t>The car's age contributes around 20% to the prediction, confirming the expected depreciation of value over time.</a:t>
            </a:r>
            <a:endParaRPr sz="1300">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Model Results - Key Takeaways</a:t>
            </a:r>
            <a:endParaRPr sz="1800" b="1">
              <a:solidFill>
                <a:schemeClr val="dk1"/>
              </a:solidFill>
              <a:latin typeface="DM Sans"/>
              <a:ea typeface="DM Sans"/>
              <a:cs typeface="DM Sans"/>
              <a:sym typeface="DM Sans"/>
            </a:endParaRPr>
          </a:p>
        </p:txBody>
      </p:sp>
      <p:sp>
        <p:nvSpPr>
          <p:cNvPr id="505" name="Google Shape;505;p52"/>
          <p:cNvSpPr txBox="1"/>
          <p:nvPr/>
        </p:nvSpPr>
        <p:spPr>
          <a:xfrm>
            <a:off x="850450" y="1112150"/>
            <a:ext cx="8108100" cy="3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DM Sans"/>
                <a:ea typeface="DM Sans"/>
                <a:cs typeface="DM Sans"/>
                <a:sym typeface="DM Sans"/>
              </a:rPr>
              <a:t>Secondary Factors:</a:t>
            </a:r>
            <a:endParaRPr sz="1500" b="1">
              <a:solidFill>
                <a:schemeClr val="dk1"/>
              </a:solidFill>
              <a:latin typeface="DM Sans"/>
              <a:ea typeface="DM Sans"/>
              <a:cs typeface="DM Sans"/>
              <a:sym typeface="DM Sans"/>
            </a:endParaRPr>
          </a:p>
          <a:p>
            <a:pPr marL="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To a lesser degree, the </a:t>
            </a:r>
            <a:r>
              <a:rPr lang="en" sz="1500" b="1">
                <a:solidFill>
                  <a:schemeClr val="dk1"/>
                </a:solidFill>
                <a:latin typeface="DM Sans"/>
                <a:ea typeface="DM Sans"/>
                <a:cs typeface="DM Sans"/>
                <a:sym typeface="DM Sans"/>
              </a:rPr>
              <a:t>Number of Seats</a:t>
            </a:r>
            <a:r>
              <a:rPr lang="en" sz="1500">
                <a:solidFill>
                  <a:schemeClr val="dk1"/>
                </a:solidFill>
                <a:latin typeface="DM Sans"/>
                <a:ea typeface="DM Sans"/>
                <a:cs typeface="DM Sans"/>
                <a:sym typeface="DM Sans"/>
              </a:rPr>
              <a:t> (i.e. size of the car) and </a:t>
            </a:r>
            <a:r>
              <a:rPr lang="en" sz="1500" b="1">
                <a:solidFill>
                  <a:schemeClr val="dk1"/>
                </a:solidFill>
                <a:latin typeface="DM Sans"/>
                <a:ea typeface="DM Sans"/>
                <a:cs typeface="DM Sans"/>
                <a:sym typeface="DM Sans"/>
              </a:rPr>
              <a:t>Class </a:t>
            </a:r>
            <a:r>
              <a:rPr lang="en" sz="1500">
                <a:solidFill>
                  <a:schemeClr val="dk1"/>
                </a:solidFill>
                <a:latin typeface="DM Sans"/>
                <a:ea typeface="DM Sans"/>
                <a:cs typeface="DM Sans"/>
                <a:sym typeface="DM Sans"/>
              </a:rPr>
              <a:t>help increase the price and therefore profits.</a:t>
            </a:r>
            <a:endParaRPr sz="1500">
              <a:solidFill>
                <a:schemeClr val="dk1"/>
              </a:solidFill>
              <a:latin typeface="DM Sans"/>
              <a:ea typeface="DM Sans"/>
              <a:cs typeface="DM Sans"/>
              <a:sym typeface="DM Sans"/>
            </a:endParaRPr>
          </a:p>
          <a:p>
            <a:pPr marL="45720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Certain markets such as </a:t>
            </a:r>
            <a:r>
              <a:rPr lang="en" sz="1500" b="1">
                <a:solidFill>
                  <a:schemeClr val="dk1"/>
                </a:solidFill>
                <a:latin typeface="DM Sans"/>
                <a:ea typeface="DM Sans"/>
                <a:cs typeface="DM Sans"/>
                <a:sym typeface="DM Sans"/>
              </a:rPr>
              <a:t>Hyderabad</a:t>
            </a:r>
            <a:r>
              <a:rPr lang="en" sz="1500">
                <a:solidFill>
                  <a:schemeClr val="dk1"/>
                </a:solidFill>
                <a:latin typeface="DM Sans"/>
                <a:ea typeface="DM Sans"/>
                <a:cs typeface="DM Sans"/>
                <a:sym typeface="DM Sans"/>
              </a:rPr>
              <a:t>, </a:t>
            </a:r>
            <a:r>
              <a:rPr lang="en" sz="1500" b="1">
                <a:solidFill>
                  <a:schemeClr val="dk1"/>
                </a:solidFill>
                <a:latin typeface="DM Sans"/>
                <a:ea typeface="DM Sans"/>
                <a:cs typeface="DM Sans"/>
                <a:sym typeface="DM Sans"/>
              </a:rPr>
              <a:t>Bangalore</a:t>
            </a:r>
            <a:r>
              <a:rPr lang="en" sz="1500">
                <a:solidFill>
                  <a:schemeClr val="dk1"/>
                </a:solidFill>
                <a:latin typeface="DM Sans"/>
                <a:ea typeface="DM Sans"/>
                <a:cs typeface="DM Sans"/>
                <a:sym typeface="DM Sans"/>
              </a:rPr>
              <a:t>, </a:t>
            </a:r>
            <a:r>
              <a:rPr lang="en" sz="1500" b="1">
                <a:solidFill>
                  <a:schemeClr val="dk1"/>
                </a:solidFill>
                <a:latin typeface="DM Sans"/>
                <a:ea typeface="DM Sans"/>
                <a:cs typeface="DM Sans"/>
                <a:sym typeface="DM Sans"/>
              </a:rPr>
              <a:t>Coimbatore </a:t>
            </a:r>
            <a:r>
              <a:rPr lang="en" sz="1500">
                <a:solidFill>
                  <a:schemeClr val="dk1"/>
                </a:solidFill>
                <a:latin typeface="DM Sans"/>
                <a:ea typeface="DM Sans"/>
                <a:cs typeface="DM Sans"/>
                <a:sym typeface="DM Sans"/>
              </a:rPr>
              <a:t>tend to sell at a higher prices.</a:t>
            </a:r>
            <a:endParaRPr sz="1500">
              <a:solidFill>
                <a:schemeClr val="dk1"/>
              </a:solidFill>
              <a:latin typeface="DM Sans"/>
              <a:ea typeface="DM Sans"/>
              <a:cs typeface="DM Sans"/>
              <a:sym typeface="DM Sans"/>
            </a:endParaRPr>
          </a:p>
          <a:p>
            <a:pPr marL="45720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b="1">
                <a:solidFill>
                  <a:schemeClr val="dk1"/>
                </a:solidFill>
                <a:latin typeface="DM Sans"/>
                <a:ea typeface="DM Sans"/>
                <a:cs typeface="DM Sans"/>
                <a:sym typeface="DM Sans"/>
              </a:rPr>
              <a:t>Kilometers Driven</a:t>
            </a:r>
            <a:r>
              <a:rPr lang="en" sz="1500">
                <a:solidFill>
                  <a:schemeClr val="dk1"/>
                </a:solidFill>
                <a:latin typeface="DM Sans"/>
                <a:ea typeface="DM Sans"/>
                <a:cs typeface="DM Sans"/>
                <a:sym typeface="DM Sans"/>
              </a:rPr>
              <a:t> tends to lower the value of a car. We should develop sales strategies to lower the number of highly driven vehicles on our lots.</a:t>
            </a:r>
            <a:endParaRPr sz="1500">
              <a:solidFill>
                <a:schemeClr val="dk1"/>
              </a:solidFill>
              <a:latin typeface="DM Sans"/>
              <a:ea typeface="DM Sans"/>
              <a:cs typeface="DM Sans"/>
              <a:sym typeface="DM Sans"/>
            </a:endParaRPr>
          </a:p>
          <a:p>
            <a:pPr marL="457200" lvl="0" indent="0" algn="l" rtl="0">
              <a:spcBef>
                <a:spcPts val="0"/>
              </a:spcBef>
              <a:spcAft>
                <a:spcPts val="0"/>
              </a:spcAft>
              <a:buNone/>
            </a:pP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The </a:t>
            </a:r>
            <a:r>
              <a:rPr lang="en" sz="1500" b="1">
                <a:solidFill>
                  <a:schemeClr val="dk1"/>
                </a:solidFill>
                <a:latin typeface="DM Sans"/>
                <a:ea typeface="DM Sans"/>
                <a:cs typeface="DM Sans"/>
                <a:sym typeface="DM Sans"/>
              </a:rPr>
              <a:t>Kolkata </a:t>
            </a:r>
            <a:r>
              <a:rPr lang="en" sz="1500">
                <a:solidFill>
                  <a:schemeClr val="dk1"/>
                </a:solidFill>
                <a:latin typeface="DM Sans"/>
                <a:ea typeface="DM Sans"/>
                <a:cs typeface="DM Sans"/>
                <a:sym typeface="DM Sans"/>
              </a:rPr>
              <a:t>market tends to sell at lower prices. We should use caution expanding the business in this market without carefully weighing the profit margins.</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sz="1500" b="1">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p:nvPr/>
        </p:nvSpPr>
        <p:spPr>
          <a:xfrm>
            <a:off x="770300" y="576200"/>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Model Results - Predictive Power </a:t>
            </a:r>
            <a:endParaRPr sz="1800" b="1">
              <a:solidFill>
                <a:schemeClr val="dk1"/>
              </a:solidFill>
              <a:latin typeface="DM Sans"/>
              <a:ea typeface="DM Sans"/>
              <a:cs typeface="DM Sans"/>
              <a:sym typeface="DM Sans"/>
            </a:endParaRPr>
          </a:p>
        </p:txBody>
      </p:sp>
      <p:pic>
        <p:nvPicPr>
          <p:cNvPr id="511" name="Google Shape;511;p53"/>
          <p:cNvPicPr preferRelativeResize="0"/>
          <p:nvPr/>
        </p:nvPicPr>
        <p:blipFill>
          <a:blip r:embed="rId3">
            <a:alphaModFix/>
          </a:blip>
          <a:stretch>
            <a:fillRect/>
          </a:stretch>
        </p:blipFill>
        <p:spPr>
          <a:xfrm>
            <a:off x="1866900" y="1037900"/>
            <a:ext cx="4766633" cy="380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a:t>Table of contents</a:t>
            </a:r>
            <a:endParaRPr sz="3300"/>
          </a:p>
        </p:txBody>
      </p:sp>
      <p:sp>
        <p:nvSpPr>
          <p:cNvPr id="385" name="Google Shape;385;p36"/>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86" name="Google Shape;386;p36"/>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100"/>
              <a:t>Pre-Owned Market</a:t>
            </a:r>
            <a:endParaRPr sz="2100"/>
          </a:p>
        </p:txBody>
      </p:sp>
      <p:sp>
        <p:nvSpPr>
          <p:cNvPr id="387" name="Google Shape;387;p36"/>
          <p:cNvSpPr txBox="1">
            <a:spLocks noGrp="1"/>
          </p:cNvSpPr>
          <p:nvPr>
            <p:ph type="subTitle" idx="3"/>
          </p:nvPr>
        </p:nvSpPr>
        <p:spPr>
          <a:xfrm>
            <a:off x="1327836" y="2175785"/>
            <a:ext cx="2499000" cy="5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Achieving Fair Value and a Quick Sale</a:t>
            </a:r>
            <a:endParaRPr sz="1100"/>
          </a:p>
        </p:txBody>
      </p:sp>
      <p:sp>
        <p:nvSpPr>
          <p:cNvPr id="388" name="Google Shape;388;p36"/>
          <p:cNvSpPr txBox="1">
            <a:spLocks noGrp="1"/>
          </p:cNvSpPr>
          <p:nvPr>
            <p:ph type="title" idx="4"/>
          </p:nvPr>
        </p:nvSpPr>
        <p:spPr>
          <a:xfrm>
            <a:off x="49551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89" name="Google Shape;389;p36"/>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Solution Approach</a:t>
            </a:r>
            <a:endParaRPr/>
          </a:p>
        </p:txBody>
      </p:sp>
      <p:sp>
        <p:nvSpPr>
          <p:cNvPr id="390" name="Google Shape;390;p36"/>
          <p:cNvSpPr txBox="1">
            <a:spLocks noGrp="1"/>
          </p:cNvSpPr>
          <p:nvPr>
            <p:ph type="subTitle" idx="6"/>
          </p:nvPr>
        </p:nvSpPr>
        <p:spPr>
          <a:xfrm>
            <a:off x="4955125" y="2157950"/>
            <a:ext cx="2499000" cy="7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Analyze our data, build insights and systematically build an insightful predictive pricing model</a:t>
            </a:r>
            <a:endParaRPr sz="1100"/>
          </a:p>
        </p:txBody>
      </p:sp>
      <p:sp>
        <p:nvSpPr>
          <p:cNvPr id="391" name="Google Shape;391;p36"/>
          <p:cNvSpPr txBox="1">
            <a:spLocks noGrp="1"/>
          </p:cNvSpPr>
          <p:nvPr>
            <p:ph type="title" idx="7"/>
          </p:nvPr>
        </p:nvSpPr>
        <p:spPr>
          <a:xfrm>
            <a:off x="13278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92" name="Google Shape;392;p36"/>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Proposed Final Model</a:t>
            </a:r>
            <a:endParaRPr/>
          </a:p>
        </p:txBody>
      </p:sp>
      <p:sp>
        <p:nvSpPr>
          <p:cNvPr id="393" name="Google Shape;393;p36"/>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Results, Key Takeaways</a:t>
            </a:r>
            <a:endParaRPr sz="700"/>
          </a:p>
        </p:txBody>
      </p:sp>
      <p:sp>
        <p:nvSpPr>
          <p:cNvPr id="394" name="Google Shape;394;p36"/>
          <p:cNvSpPr txBox="1">
            <a:spLocks noGrp="1"/>
          </p:cNvSpPr>
          <p:nvPr>
            <p:ph type="title" idx="13"/>
          </p:nvPr>
        </p:nvSpPr>
        <p:spPr>
          <a:xfrm>
            <a:off x="49551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95" name="Google Shape;395;p36"/>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Recommendations</a:t>
            </a:r>
            <a:endParaRPr/>
          </a:p>
        </p:txBody>
      </p:sp>
      <p:sp>
        <p:nvSpPr>
          <p:cNvPr id="396" name="Google Shape;396;p36"/>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t>Insights and Business Focus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a:spLocks noGrp="1"/>
          </p:cNvSpPr>
          <p:nvPr>
            <p:ph type="title"/>
          </p:nvPr>
        </p:nvSpPr>
        <p:spPr>
          <a:xfrm>
            <a:off x="2251275" y="800016"/>
            <a:ext cx="6178200" cy="82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Recommendations</a:t>
            </a:r>
            <a:endParaRPr/>
          </a:p>
        </p:txBody>
      </p:sp>
      <p:sp>
        <p:nvSpPr>
          <p:cNvPr id="517" name="Google Shape;517;p54"/>
          <p:cNvSpPr txBox="1">
            <a:spLocks noGrp="1"/>
          </p:cNvSpPr>
          <p:nvPr>
            <p:ph type="title" idx="2"/>
          </p:nvPr>
        </p:nvSpPr>
        <p:spPr>
          <a:xfrm>
            <a:off x="714675" y="800016"/>
            <a:ext cx="14604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8" name="Google Shape;518;p54"/>
          <p:cNvSpPr txBox="1">
            <a:spLocks noGrp="1"/>
          </p:cNvSpPr>
          <p:nvPr>
            <p:ph type="subTitle" idx="1"/>
          </p:nvPr>
        </p:nvSpPr>
        <p:spPr>
          <a:xfrm>
            <a:off x="2251275" y="1608015"/>
            <a:ext cx="6178200" cy="48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Insights and Business Focus</a:t>
            </a:r>
            <a:endParaRPr/>
          </a:p>
        </p:txBody>
      </p:sp>
      <p:pic>
        <p:nvPicPr>
          <p:cNvPr id="519" name="Google Shape;519;p54"/>
          <p:cNvPicPr preferRelativeResize="0">
            <a:picLocks noGrp="1"/>
          </p:cNvPicPr>
          <p:nvPr>
            <p:ph type="pic" idx="3"/>
          </p:nvPr>
        </p:nvPicPr>
        <p:blipFill rotWithShape="1">
          <a:blip r:embed="rId3">
            <a:alphaModFix/>
          </a:blip>
          <a:srcRect l="18235" t="29265" r="29274" b="35564"/>
          <a:stretch/>
        </p:blipFill>
        <p:spPr>
          <a:xfrm>
            <a:off x="-354350" y="2408475"/>
            <a:ext cx="6443400" cy="2877300"/>
          </a:xfrm>
          <a:prstGeom prst="parallelogram">
            <a:avLst>
              <a:gd name="adj" fmla="val 25000"/>
            </a:avLst>
          </a:prstGeom>
        </p:spPr>
      </p:pic>
      <p:sp>
        <p:nvSpPr>
          <p:cNvPr id="520" name="Google Shape;520;p54"/>
          <p:cNvSpPr/>
          <p:nvPr/>
        </p:nvSpPr>
        <p:spPr>
          <a:xfrm>
            <a:off x="-1104621" y="4288411"/>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54"/>
          <p:cNvGrpSpPr/>
          <p:nvPr/>
        </p:nvGrpSpPr>
        <p:grpSpPr>
          <a:xfrm>
            <a:off x="5269750" y="2924764"/>
            <a:ext cx="6458968" cy="693686"/>
            <a:chOff x="5269750" y="2924764"/>
            <a:chExt cx="6458968" cy="693686"/>
          </a:xfrm>
        </p:grpSpPr>
        <p:sp>
          <p:nvSpPr>
            <p:cNvPr id="522" name="Google Shape;522;p54"/>
            <p:cNvSpPr/>
            <p:nvPr/>
          </p:nvSpPr>
          <p:spPr>
            <a:xfrm>
              <a:off x="5799991" y="292476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4"/>
            <p:cNvSpPr/>
            <p:nvPr/>
          </p:nvSpPr>
          <p:spPr>
            <a:xfrm>
              <a:off x="5269750" y="294175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 Business Focus</a:t>
            </a:r>
            <a:endParaRPr/>
          </a:p>
        </p:txBody>
      </p:sp>
      <p:pic>
        <p:nvPicPr>
          <p:cNvPr id="529" name="Google Shape;529;p55"/>
          <p:cNvPicPr preferRelativeResize="0">
            <a:picLocks noGrp="1"/>
          </p:cNvPicPr>
          <p:nvPr>
            <p:ph type="pic" idx="2"/>
          </p:nvPr>
        </p:nvPicPr>
        <p:blipFill rotWithShape="1">
          <a:blip r:embed="rId3">
            <a:alphaModFix/>
          </a:blip>
          <a:srcRect l="25250" t="16501" r="-25250" b="16501"/>
          <a:stretch/>
        </p:blipFill>
        <p:spPr>
          <a:xfrm>
            <a:off x="5012136" y="1770300"/>
            <a:ext cx="7554000" cy="3373200"/>
          </a:xfrm>
          <a:prstGeom prst="parallelogram">
            <a:avLst>
              <a:gd name="adj" fmla="val 25000"/>
            </a:avLst>
          </a:prstGeom>
        </p:spPr>
      </p:pic>
      <p:sp>
        <p:nvSpPr>
          <p:cNvPr id="530" name="Google Shape;530;p55"/>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531" name="Google Shape;531;p55"/>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txBody>
          <a:bodyPr/>
          <a:lstStyle/>
          <a:p>
            <a:endParaRPr lang="en-US"/>
          </a:p>
        </p:txBody>
      </p:sp>
      <p:sp>
        <p:nvSpPr>
          <p:cNvPr id="532" name="Google Shape;532;p55"/>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n-US"/>
          </a:p>
        </p:txBody>
      </p:sp>
      <p:sp>
        <p:nvSpPr>
          <p:cNvPr id="533" name="Google Shape;533;p55"/>
          <p:cNvSpPr txBox="1"/>
          <p:nvPr/>
        </p:nvSpPr>
        <p:spPr>
          <a:xfrm>
            <a:off x="813400" y="1482700"/>
            <a:ext cx="4461600" cy="2682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Significant Predictors: </a:t>
            </a:r>
            <a:r>
              <a:rPr lang="en">
                <a:solidFill>
                  <a:schemeClr val="dk1"/>
                </a:solidFill>
                <a:latin typeface="DM Sans"/>
                <a:ea typeface="DM Sans"/>
                <a:cs typeface="DM Sans"/>
                <a:sym typeface="DM Sans"/>
              </a:rPr>
              <a:t>In pretty much all our modeling, the most relevant features that affect the price of a used car are </a:t>
            </a:r>
            <a:r>
              <a:rPr lang="en" b="1">
                <a:solidFill>
                  <a:schemeClr val="dk1"/>
                </a:solidFill>
                <a:latin typeface="DM Sans"/>
                <a:ea typeface="DM Sans"/>
                <a:cs typeface="DM Sans"/>
                <a:sym typeface="DM Sans"/>
              </a:rPr>
              <a:t>New Price</a:t>
            </a:r>
            <a:r>
              <a:rPr lang="en">
                <a:solidFill>
                  <a:schemeClr val="dk1"/>
                </a:solidFill>
                <a:latin typeface="DM Sans"/>
                <a:ea typeface="DM Sans"/>
                <a:cs typeface="DM Sans"/>
                <a:sym typeface="DM Sans"/>
              </a:rPr>
              <a:t>, </a:t>
            </a:r>
            <a:r>
              <a:rPr lang="en" b="1">
                <a:solidFill>
                  <a:schemeClr val="dk1"/>
                </a:solidFill>
                <a:latin typeface="DM Sans"/>
                <a:ea typeface="DM Sans"/>
                <a:cs typeface="DM Sans"/>
                <a:sym typeface="DM Sans"/>
              </a:rPr>
              <a:t>Age </a:t>
            </a:r>
            <a:r>
              <a:rPr lang="en">
                <a:solidFill>
                  <a:schemeClr val="dk1"/>
                </a:solidFill>
                <a:latin typeface="DM Sans"/>
                <a:ea typeface="DM Sans"/>
                <a:cs typeface="DM Sans"/>
                <a:sym typeface="DM Sans"/>
              </a:rPr>
              <a:t>and </a:t>
            </a:r>
            <a:r>
              <a:rPr lang="en" b="1">
                <a:solidFill>
                  <a:schemeClr val="dk1"/>
                </a:solidFill>
                <a:latin typeface="DM Sans"/>
                <a:ea typeface="DM Sans"/>
                <a:cs typeface="DM Sans"/>
                <a:sym typeface="DM Sans"/>
              </a:rPr>
              <a:t>Power</a:t>
            </a:r>
            <a:r>
              <a:rPr lang="en">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The sales organization should emphasize these features while negotiating with customers.</a:t>
            </a: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Focus on maximizing inventory based on these factors by acquiring newer higher end, more powerful cars.</a:t>
            </a:r>
            <a:endParaRPr>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Business Focus - Secondary Factors</a:t>
            </a:r>
            <a:endParaRPr sz="1800" b="1">
              <a:solidFill>
                <a:schemeClr val="dk1"/>
              </a:solidFill>
              <a:latin typeface="DM Sans"/>
              <a:ea typeface="DM Sans"/>
              <a:cs typeface="DM Sans"/>
              <a:sym typeface="DM Sans"/>
            </a:endParaRPr>
          </a:p>
        </p:txBody>
      </p:sp>
      <p:sp>
        <p:nvSpPr>
          <p:cNvPr id="539" name="Google Shape;539;p56"/>
          <p:cNvSpPr txBox="1"/>
          <p:nvPr/>
        </p:nvSpPr>
        <p:spPr>
          <a:xfrm>
            <a:off x="828225" y="1097325"/>
            <a:ext cx="7692900" cy="335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The </a:t>
            </a:r>
            <a:r>
              <a:rPr lang="en" b="1">
                <a:solidFill>
                  <a:schemeClr val="dk1"/>
                </a:solidFill>
                <a:latin typeface="DM Sans"/>
                <a:ea typeface="DM Sans"/>
                <a:cs typeface="DM Sans"/>
                <a:sym typeface="DM Sans"/>
              </a:rPr>
              <a:t>Number of Seats</a:t>
            </a:r>
            <a:r>
              <a:rPr lang="en">
                <a:solidFill>
                  <a:schemeClr val="dk1"/>
                </a:solidFill>
                <a:latin typeface="DM Sans"/>
                <a:ea typeface="DM Sans"/>
                <a:cs typeface="DM Sans"/>
                <a:sym typeface="DM Sans"/>
              </a:rPr>
              <a:t> (i.e. size of the car) and </a:t>
            </a:r>
            <a:r>
              <a:rPr lang="en" b="1">
                <a:solidFill>
                  <a:schemeClr val="dk1"/>
                </a:solidFill>
                <a:latin typeface="DM Sans"/>
                <a:ea typeface="DM Sans"/>
                <a:cs typeface="DM Sans"/>
                <a:sym typeface="DM Sans"/>
              </a:rPr>
              <a:t>Class of Car</a:t>
            </a:r>
            <a:r>
              <a:rPr lang="en">
                <a:solidFill>
                  <a:schemeClr val="dk1"/>
                </a:solidFill>
                <a:latin typeface="DM Sans"/>
                <a:ea typeface="DM Sans"/>
                <a:cs typeface="DM Sans"/>
                <a:sym typeface="DM Sans"/>
              </a:rPr>
              <a:t> help increase the price and therefore profits.</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Kilometers Driven</a:t>
            </a:r>
            <a:r>
              <a:rPr lang="en">
                <a:solidFill>
                  <a:schemeClr val="dk1"/>
                </a:solidFill>
                <a:latin typeface="DM Sans"/>
                <a:ea typeface="DM Sans"/>
                <a:cs typeface="DM Sans"/>
                <a:sym typeface="DM Sans"/>
              </a:rPr>
              <a:t> tends to lower the value of a car. We should focus on acquiring fewer highly driven vehicles - especially on the lower end.</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Certain markets such as </a:t>
            </a:r>
            <a:r>
              <a:rPr lang="en" b="1">
                <a:solidFill>
                  <a:schemeClr val="dk1"/>
                </a:solidFill>
                <a:latin typeface="DM Sans"/>
                <a:ea typeface="DM Sans"/>
                <a:cs typeface="DM Sans"/>
                <a:sym typeface="DM Sans"/>
              </a:rPr>
              <a:t>Hyderabad</a:t>
            </a:r>
            <a:r>
              <a:rPr lang="en">
                <a:solidFill>
                  <a:schemeClr val="dk1"/>
                </a:solidFill>
                <a:latin typeface="DM Sans"/>
                <a:ea typeface="DM Sans"/>
                <a:cs typeface="DM Sans"/>
                <a:sym typeface="DM Sans"/>
              </a:rPr>
              <a:t>, </a:t>
            </a:r>
            <a:r>
              <a:rPr lang="en" b="1">
                <a:solidFill>
                  <a:schemeClr val="dk1"/>
                </a:solidFill>
                <a:latin typeface="DM Sans"/>
                <a:ea typeface="DM Sans"/>
                <a:cs typeface="DM Sans"/>
                <a:sym typeface="DM Sans"/>
              </a:rPr>
              <a:t>Bangalore</a:t>
            </a:r>
            <a:r>
              <a:rPr lang="en">
                <a:solidFill>
                  <a:schemeClr val="dk1"/>
                </a:solidFill>
                <a:latin typeface="DM Sans"/>
                <a:ea typeface="DM Sans"/>
                <a:cs typeface="DM Sans"/>
                <a:sym typeface="DM Sans"/>
              </a:rPr>
              <a:t>, </a:t>
            </a:r>
            <a:r>
              <a:rPr lang="en" b="1">
                <a:solidFill>
                  <a:schemeClr val="dk1"/>
                </a:solidFill>
                <a:latin typeface="DM Sans"/>
                <a:ea typeface="DM Sans"/>
                <a:cs typeface="DM Sans"/>
                <a:sym typeface="DM Sans"/>
              </a:rPr>
              <a:t>Coimbatore </a:t>
            </a:r>
            <a:r>
              <a:rPr lang="en">
                <a:solidFill>
                  <a:schemeClr val="dk1"/>
                </a:solidFill>
                <a:latin typeface="DM Sans"/>
                <a:ea typeface="DM Sans"/>
                <a:cs typeface="DM Sans"/>
                <a:sym typeface="DM Sans"/>
              </a:rPr>
              <a:t>tend to sell at higher prices.</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The </a:t>
            </a:r>
            <a:r>
              <a:rPr lang="en" b="1">
                <a:solidFill>
                  <a:schemeClr val="dk1"/>
                </a:solidFill>
                <a:latin typeface="DM Sans"/>
                <a:ea typeface="DM Sans"/>
                <a:cs typeface="DM Sans"/>
                <a:sym typeface="DM Sans"/>
              </a:rPr>
              <a:t>Kolkata </a:t>
            </a:r>
            <a:r>
              <a:rPr lang="en">
                <a:solidFill>
                  <a:schemeClr val="dk1"/>
                </a:solidFill>
                <a:latin typeface="DM Sans"/>
                <a:ea typeface="DM Sans"/>
                <a:cs typeface="DM Sans"/>
                <a:sym typeface="DM Sans"/>
              </a:rPr>
              <a:t>market tends to sell at lower prices. We should use caution expanding the business in this market without carefully weighing the profit margins.</a:t>
            </a:r>
            <a:endParaRPr>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7"/>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Business Focus - Risks</a:t>
            </a:r>
            <a:endParaRPr sz="1800" b="1">
              <a:solidFill>
                <a:schemeClr val="dk1"/>
              </a:solidFill>
              <a:latin typeface="DM Sans"/>
              <a:ea typeface="DM Sans"/>
              <a:cs typeface="DM Sans"/>
              <a:sym typeface="DM Sans"/>
            </a:endParaRPr>
          </a:p>
        </p:txBody>
      </p:sp>
      <p:sp>
        <p:nvSpPr>
          <p:cNvPr id="545" name="Google Shape;545;p57"/>
          <p:cNvSpPr txBox="1"/>
          <p:nvPr/>
        </p:nvSpPr>
        <p:spPr>
          <a:xfrm>
            <a:off x="813400" y="1126975"/>
            <a:ext cx="7900500" cy="3335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Alternative Energy Vehicles:</a:t>
            </a:r>
            <a:r>
              <a:rPr lang="en">
                <a:solidFill>
                  <a:schemeClr val="dk1"/>
                </a:solidFill>
                <a:latin typeface="DM Sans"/>
                <a:ea typeface="DM Sans"/>
                <a:cs typeface="DM Sans"/>
                <a:sym typeface="DM Sans"/>
              </a:rPr>
              <a:t> We have very little data for Electric, CNG and LNP cars.  If we determine there is a shift into these </a:t>
            </a:r>
            <a:r>
              <a:rPr lang="en" b="1">
                <a:solidFill>
                  <a:schemeClr val="dk1"/>
                </a:solidFill>
                <a:latin typeface="DM Sans"/>
                <a:ea typeface="DM Sans"/>
                <a:cs typeface="DM Sans"/>
                <a:sym typeface="DM Sans"/>
              </a:rPr>
              <a:t>or any other emerging markets</a:t>
            </a:r>
            <a:r>
              <a:rPr lang="en">
                <a:solidFill>
                  <a:schemeClr val="dk1"/>
                </a:solidFill>
                <a:latin typeface="DM Sans"/>
                <a:ea typeface="DM Sans"/>
                <a:cs typeface="DM Sans"/>
                <a:sym typeface="DM Sans"/>
              </a:rPr>
              <a:t>, we may need to the model accordingly.</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Economic Conditions:</a:t>
            </a:r>
            <a:r>
              <a:rPr lang="en">
                <a:solidFill>
                  <a:schemeClr val="dk1"/>
                </a:solidFill>
                <a:latin typeface="DM Sans"/>
                <a:ea typeface="DM Sans"/>
                <a:cs typeface="DM Sans"/>
                <a:sym typeface="DM Sans"/>
              </a:rPr>
              <a:t>  Inflation, recession, interest rates, fuel prices are only some of the economic factor that change our model’s performance.</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Generalized Data:</a:t>
            </a:r>
            <a:r>
              <a:rPr lang="en">
                <a:solidFill>
                  <a:schemeClr val="dk1"/>
                </a:solidFill>
                <a:latin typeface="DM Sans"/>
                <a:ea typeface="DM Sans"/>
                <a:cs typeface="DM Sans"/>
                <a:sym typeface="DM Sans"/>
              </a:rPr>
              <a:t> A lot goes into the price of a used car.  Certain features that we do not have data for (e.g. Navigation, Sunroof, AWD) can also affect the resale value of a car. Collecting this type of additional data could improve our price prediction.</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a:solidFill>
                  <a:schemeClr val="dk1"/>
                </a:solidFill>
                <a:latin typeface="DM Sans"/>
                <a:ea typeface="DM Sans"/>
                <a:cs typeface="DM Sans"/>
                <a:sym typeface="DM Sans"/>
              </a:rPr>
              <a:t>Missing data:</a:t>
            </a:r>
            <a:r>
              <a:rPr lang="en">
                <a:solidFill>
                  <a:schemeClr val="dk1"/>
                </a:solidFill>
                <a:latin typeface="DM Sans"/>
                <a:ea typeface="DM Sans"/>
                <a:cs typeface="DM Sans"/>
                <a:sym typeface="DM Sans"/>
              </a:rPr>
              <a:t> In the models we are comparing above, we imputed a lot of Mileage, Engine, Power, Seat and New_price data and dropped 19% of our data where we had no Price data or New_price data.  Exploring ways to eliminate our missing data at the source will likely improve our model’s predictive  performance.</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8"/>
          <p:cNvSpPr txBox="1">
            <a:spLocks noGrp="1"/>
          </p:cNvSpPr>
          <p:nvPr>
            <p:ph type="title"/>
          </p:nvPr>
        </p:nvSpPr>
        <p:spPr>
          <a:xfrm>
            <a:off x="1866525" y="3019200"/>
            <a:ext cx="6562800" cy="57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3000"/>
              <a:t>-</a:t>
            </a:r>
            <a:r>
              <a:rPr lang="en" sz="1400" b="0">
                <a:solidFill>
                  <a:schemeClr val="dk1"/>
                </a:solidFill>
                <a:latin typeface="Arial"/>
                <a:ea typeface="Arial"/>
                <a:cs typeface="Arial"/>
                <a:sym typeface="Arial"/>
              </a:rPr>
              <a:t>Shashank Srivastava, Executive Director, Maruti Suzuki India.</a:t>
            </a:r>
            <a:endParaRPr sz="3000"/>
          </a:p>
        </p:txBody>
      </p:sp>
      <p:sp>
        <p:nvSpPr>
          <p:cNvPr id="551" name="Google Shape;551;p58"/>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900" i="1">
                <a:latin typeface="Arial"/>
                <a:ea typeface="Arial"/>
                <a:cs typeface="Arial"/>
                <a:sym typeface="Arial"/>
              </a:rPr>
              <a:t>"The future of the Indian car market belongs to the used car segment. It is poised for an exponential growth trajectory."</a:t>
            </a:r>
            <a:r>
              <a:rPr lang="en" sz="1900">
                <a:latin typeface="Arial"/>
                <a:ea typeface="Arial"/>
                <a:cs typeface="Arial"/>
                <a:sym typeface="Arial"/>
              </a:rPr>
              <a:t> </a:t>
            </a:r>
            <a:endParaRPr sz="3500"/>
          </a:p>
        </p:txBody>
      </p:sp>
      <p:sp>
        <p:nvSpPr>
          <p:cNvPr id="552" name="Google Shape;552;p58"/>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8"/>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9"/>
          <p:cNvSpPr txBox="1"/>
          <p:nvPr/>
        </p:nvSpPr>
        <p:spPr>
          <a:xfrm>
            <a:off x="725775" y="702125"/>
            <a:ext cx="74235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dk1"/>
                </a:solidFill>
                <a:latin typeface="DM Sans"/>
                <a:ea typeface="DM Sans"/>
                <a:cs typeface="DM Sans"/>
                <a:sym typeface="DM Sans"/>
              </a:rPr>
              <a:t>Questions</a:t>
            </a:r>
            <a:endParaRPr sz="4500" b="1">
              <a:solidFill>
                <a:schemeClr val="dk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p:nvPr/>
        </p:nvSpPr>
        <p:spPr>
          <a:xfrm>
            <a:off x="725775" y="702125"/>
            <a:ext cx="74235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dk1"/>
                </a:solidFill>
                <a:latin typeface="DM Sans"/>
                <a:ea typeface="DM Sans"/>
                <a:cs typeface="DM Sans"/>
                <a:sym typeface="DM Sans"/>
              </a:rPr>
              <a:t>Appendix</a:t>
            </a:r>
            <a:endParaRPr sz="4500" b="1">
              <a:solidFill>
                <a:schemeClr val="dk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1"/>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Numeric Correlations</a:t>
            </a:r>
            <a:endParaRPr sz="1800" b="1">
              <a:solidFill>
                <a:schemeClr val="dk1"/>
              </a:solidFill>
              <a:latin typeface="DM Sans"/>
              <a:ea typeface="DM Sans"/>
              <a:cs typeface="DM Sans"/>
              <a:sym typeface="DM Sans"/>
            </a:endParaRPr>
          </a:p>
        </p:txBody>
      </p:sp>
      <p:pic>
        <p:nvPicPr>
          <p:cNvPr id="569" name="Google Shape;569;p61"/>
          <p:cNvPicPr preferRelativeResize="0"/>
          <p:nvPr/>
        </p:nvPicPr>
        <p:blipFill>
          <a:blip r:embed="rId3">
            <a:alphaModFix/>
          </a:blip>
          <a:stretch>
            <a:fillRect/>
          </a:stretch>
        </p:blipFill>
        <p:spPr>
          <a:xfrm>
            <a:off x="1595825" y="1041375"/>
            <a:ext cx="5952356" cy="3674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2"/>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Locations</a:t>
            </a:r>
            <a:endParaRPr sz="1800" b="1">
              <a:solidFill>
                <a:schemeClr val="dk1"/>
              </a:solidFill>
              <a:latin typeface="DM Sans"/>
              <a:ea typeface="DM Sans"/>
              <a:cs typeface="DM Sans"/>
              <a:sym typeface="DM Sans"/>
            </a:endParaRPr>
          </a:p>
        </p:txBody>
      </p:sp>
      <p:pic>
        <p:nvPicPr>
          <p:cNvPr id="575" name="Google Shape;575;p62"/>
          <p:cNvPicPr preferRelativeResize="0"/>
          <p:nvPr/>
        </p:nvPicPr>
        <p:blipFill>
          <a:blip r:embed="rId3">
            <a:alphaModFix/>
          </a:blip>
          <a:stretch>
            <a:fillRect/>
          </a:stretch>
        </p:blipFill>
        <p:spPr>
          <a:xfrm>
            <a:off x="1152950" y="986250"/>
            <a:ext cx="6320740" cy="379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3"/>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Fuel Type</a:t>
            </a:r>
            <a:endParaRPr sz="1800" b="1">
              <a:solidFill>
                <a:schemeClr val="dk1"/>
              </a:solidFill>
              <a:latin typeface="DM Sans"/>
              <a:ea typeface="DM Sans"/>
              <a:cs typeface="DM Sans"/>
              <a:sym typeface="DM Sans"/>
            </a:endParaRPr>
          </a:p>
        </p:txBody>
      </p:sp>
      <p:pic>
        <p:nvPicPr>
          <p:cNvPr id="581" name="Google Shape;581;p63"/>
          <p:cNvPicPr preferRelativeResize="0"/>
          <p:nvPr/>
        </p:nvPicPr>
        <p:blipFill>
          <a:blip r:embed="rId3">
            <a:alphaModFix/>
          </a:blip>
          <a:stretch>
            <a:fillRect/>
          </a:stretch>
        </p:blipFill>
        <p:spPr>
          <a:xfrm>
            <a:off x="1293750" y="1041375"/>
            <a:ext cx="6164551" cy="379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37"/>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02" name="Google Shape;402;p37"/>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a:t>The Pre-Owned Market</a:t>
            </a:r>
            <a:endParaRPr sz="2600"/>
          </a:p>
        </p:txBody>
      </p:sp>
      <p:sp>
        <p:nvSpPr>
          <p:cNvPr id="403" name="Google Shape;403;p37"/>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4" name="Google Shape;404;p37"/>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Achieving Fair Value and a Quick Sale</a:t>
            </a:r>
            <a:endParaRPr sz="2100"/>
          </a:p>
        </p:txBody>
      </p:sp>
      <p:sp>
        <p:nvSpPr>
          <p:cNvPr id="405" name="Google Shape;405;p37"/>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4"/>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Transmission</a:t>
            </a:r>
            <a:endParaRPr sz="1800" b="1">
              <a:solidFill>
                <a:schemeClr val="dk1"/>
              </a:solidFill>
              <a:latin typeface="DM Sans"/>
              <a:ea typeface="DM Sans"/>
              <a:cs typeface="DM Sans"/>
              <a:sym typeface="DM Sans"/>
            </a:endParaRPr>
          </a:p>
        </p:txBody>
      </p:sp>
      <p:pic>
        <p:nvPicPr>
          <p:cNvPr id="587" name="Google Shape;587;p64"/>
          <p:cNvPicPr preferRelativeResize="0"/>
          <p:nvPr/>
        </p:nvPicPr>
        <p:blipFill>
          <a:blip r:embed="rId3">
            <a:alphaModFix/>
          </a:blip>
          <a:stretch>
            <a:fillRect/>
          </a:stretch>
        </p:blipFill>
        <p:spPr>
          <a:xfrm>
            <a:off x="1339838" y="993675"/>
            <a:ext cx="6262169" cy="3797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5"/>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Owner Type</a:t>
            </a:r>
            <a:endParaRPr sz="1800" b="1">
              <a:solidFill>
                <a:schemeClr val="dk1"/>
              </a:solidFill>
              <a:latin typeface="DM Sans"/>
              <a:ea typeface="DM Sans"/>
              <a:cs typeface="DM Sans"/>
              <a:sym typeface="DM Sans"/>
            </a:endParaRPr>
          </a:p>
        </p:txBody>
      </p:sp>
      <p:pic>
        <p:nvPicPr>
          <p:cNvPr id="593" name="Google Shape;593;p65"/>
          <p:cNvPicPr preferRelativeResize="0"/>
          <p:nvPr/>
        </p:nvPicPr>
        <p:blipFill>
          <a:blip r:embed="rId3">
            <a:alphaModFix/>
          </a:blip>
          <a:stretch>
            <a:fillRect/>
          </a:stretch>
        </p:blipFill>
        <p:spPr>
          <a:xfrm>
            <a:off x="1404925" y="1041375"/>
            <a:ext cx="6437881" cy="3797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6"/>
          <p:cNvSpPr txBox="1"/>
          <p:nvPr/>
        </p:nvSpPr>
        <p:spPr>
          <a:xfrm>
            <a:off x="759175" y="57967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Class</a:t>
            </a:r>
            <a:endParaRPr sz="1800" b="1">
              <a:solidFill>
                <a:schemeClr val="dk1"/>
              </a:solidFill>
              <a:latin typeface="DM Sans"/>
              <a:ea typeface="DM Sans"/>
              <a:cs typeface="DM Sans"/>
              <a:sym typeface="DM Sans"/>
            </a:endParaRPr>
          </a:p>
        </p:txBody>
      </p:sp>
      <p:pic>
        <p:nvPicPr>
          <p:cNvPr id="599" name="Google Shape;599;p66"/>
          <p:cNvPicPr preferRelativeResize="0"/>
          <p:nvPr/>
        </p:nvPicPr>
        <p:blipFill>
          <a:blip r:embed="rId3">
            <a:alphaModFix/>
          </a:blip>
          <a:stretch>
            <a:fillRect/>
          </a:stretch>
        </p:blipFill>
        <p:spPr>
          <a:xfrm>
            <a:off x="1545725" y="1041375"/>
            <a:ext cx="6223122" cy="379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Problem Definition</a:t>
            </a:r>
            <a:endParaRPr/>
          </a:p>
        </p:txBody>
      </p:sp>
      <p:sp>
        <p:nvSpPr>
          <p:cNvPr id="413" name="Google Shape;413;p38"/>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Sellers in the India used car market who struggle to achieve a fair value for their cars can often face challenges in securing a quick sale.</a:t>
            </a:r>
            <a:endParaRPr/>
          </a:p>
        </p:txBody>
      </p:sp>
      <p:pic>
        <p:nvPicPr>
          <p:cNvPr id="414" name="Google Shape;414;p38"/>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15" name="Google Shape;415;p38"/>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416" name="Google Shape;416;p38"/>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9"/>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Problem Definition - Costs of Keeping Cars too Long</a:t>
            </a:r>
            <a:endParaRPr sz="1800" b="1">
              <a:solidFill>
                <a:schemeClr val="dk1"/>
              </a:solidFill>
              <a:latin typeface="DM Sans"/>
              <a:ea typeface="DM Sans"/>
              <a:cs typeface="DM Sans"/>
              <a:sym typeface="DM Sans"/>
            </a:endParaRPr>
          </a:p>
        </p:txBody>
      </p:sp>
      <p:sp>
        <p:nvSpPr>
          <p:cNvPr id="422" name="Google Shape;422;p39"/>
          <p:cNvSpPr txBox="1"/>
          <p:nvPr/>
        </p:nvSpPr>
        <p:spPr>
          <a:xfrm>
            <a:off x="670550" y="1148525"/>
            <a:ext cx="7975500" cy="30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rPr>
              <a:t>Financial Costs:</a:t>
            </a:r>
            <a:endParaRPr sz="1300" b="1">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Depreciation</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Inventory Carrying Costs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Accrued interest on inventory</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Opportunity</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b="1">
                <a:solidFill>
                  <a:schemeClr val="dk1"/>
                </a:solidFill>
              </a:rPr>
              <a:t>Operational Costs:</a:t>
            </a:r>
            <a:endParaRPr sz="1300" b="1">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Marketing and Advertising</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Sales Staff</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Administrative Costs</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r>
              <a:rPr lang="en" sz="1300" b="1">
                <a:solidFill>
                  <a:schemeClr val="dk1"/>
                </a:solidFill>
              </a:rPr>
              <a:t>Indirect Costs:</a:t>
            </a:r>
            <a:endParaRPr sz="1300" b="1">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Reputation                                                                                                     </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Customer Satisfaction</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Morale</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Pre-Owned Market Pricing Challenges</a:t>
            </a:r>
            <a:endParaRPr sz="1800" b="1">
              <a:solidFill>
                <a:schemeClr val="dk1"/>
              </a:solidFill>
              <a:latin typeface="DM Sans"/>
              <a:ea typeface="DM Sans"/>
              <a:cs typeface="DM Sans"/>
              <a:sym typeface="DM Sans"/>
            </a:endParaRPr>
          </a:p>
        </p:txBody>
      </p:sp>
      <p:sp>
        <p:nvSpPr>
          <p:cNvPr id="428" name="Google Shape;428;p40"/>
          <p:cNvSpPr txBox="1"/>
          <p:nvPr/>
        </p:nvSpPr>
        <p:spPr>
          <a:xfrm>
            <a:off x="670550" y="1148525"/>
            <a:ext cx="7975500" cy="3029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b="1">
                <a:solidFill>
                  <a:schemeClr val="dk1"/>
                </a:solidFill>
              </a:rPr>
              <a:t>Competition:</a:t>
            </a:r>
            <a:r>
              <a:rPr lang="en">
                <a:solidFill>
                  <a:schemeClr val="dk1"/>
                </a:solidFill>
              </a:rPr>
              <a:t> The used car market in India has become increasingly competitive.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Fair Market Value:</a:t>
            </a:r>
            <a:r>
              <a:rPr lang="en">
                <a:solidFill>
                  <a:schemeClr val="dk1"/>
                </a:solidFill>
              </a:rPr>
              <a:t> Determining the fair market value of a used car can be challenging, especially given the lack of standardized pricing information.</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Trust and transparency:</a:t>
            </a:r>
            <a:r>
              <a:rPr lang="en">
                <a:solidFill>
                  <a:schemeClr val="dk1"/>
                </a:solidFill>
              </a:rPr>
              <a:t> Pricing disputes between buyers and sellers can lengthen sales cycles, making it difficult to maintain profitability and build customer confidence.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Inventory management:</a:t>
            </a:r>
            <a:r>
              <a:rPr lang="en">
                <a:solidFill>
                  <a:schemeClr val="dk1"/>
                </a:solidFill>
              </a:rPr>
              <a:t> Managing inventory can be a challenge for used car dealerships.   We generally want cars sold within 60 days to maintain profitability.</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Shifting consumer preferences:</a:t>
            </a:r>
            <a:r>
              <a:rPr lang="en">
                <a:solidFill>
                  <a:schemeClr val="dk1"/>
                </a:solidFill>
              </a:rPr>
              <a:t> Consumer preferences in the Indian car market are often changing.  For example, a growing preference for newer models can make it difficult to sell older cars, which may have lower resale value.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Online platforms:</a:t>
            </a:r>
            <a:r>
              <a:rPr lang="en">
                <a:solidFill>
                  <a:schemeClr val="dk1"/>
                </a:solidFill>
              </a:rPr>
              <a:t> The rise of online platforms has made it easier for buyers and sellers to connect directly, bypassing traditional dealerships. A an accurate pricing model is essential in attracting more buyers to the convenient buying experience.</a:t>
            </a:r>
            <a:endParaRPr sz="1700">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Building a predictable pricing model will help realize the true value of our vehicles and foster a more streamlined and potentially lucrative selling experience</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2"/>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Solution Approach</a:t>
            </a:r>
            <a:endParaRPr/>
          </a:p>
        </p:txBody>
      </p:sp>
      <p:sp>
        <p:nvSpPr>
          <p:cNvPr id="439" name="Google Shape;439;p42"/>
          <p:cNvSpPr txBox="1">
            <a:spLocks noGrp="1"/>
          </p:cNvSpPr>
          <p:nvPr>
            <p:ph type="title" idx="2"/>
          </p:nvPr>
        </p:nvSpPr>
        <p:spPr>
          <a:xfrm>
            <a:off x="5032000" y="902513"/>
            <a:ext cx="1738200" cy="11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40" name="Google Shape;440;p42"/>
          <p:cNvSpPr txBox="1">
            <a:spLocks noGrp="1"/>
          </p:cNvSpPr>
          <p:nvPr>
            <p:ph type="subTitle" idx="1"/>
          </p:nvPr>
        </p:nvSpPr>
        <p:spPr>
          <a:xfrm>
            <a:off x="5031999" y="3641900"/>
            <a:ext cx="31410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t>Analyze our data, build insights and systematically build an insightful predictive pricing model</a:t>
            </a:r>
            <a:endParaRPr sz="1800"/>
          </a:p>
        </p:txBody>
      </p:sp>
      <p:pic>
        <p:nvPicPr>
          <p:cNvPr id="441" name="Google Shape;441;p42"/>
          <p:cNvPicPr preferRelativeResize="0">
            <a:picLocks noGrp="1"/>
          </p:cNvPicPr>
          <p:nvPr>
            <p:ph type="pic" idx="3"/>
          </p:nvPr>
        </p:nvPicPr>
        <p:blipFill rotWithShape="1">
          <a:blip r:embed="rId3">
            <a:alphaModFix/>
          </a:blip>
          <a:srcRect l="14609" t="5838" r="9729"/>
          <a:stretch/>
        </p:blipFill>
        <p:spPr>
          <a:xfrm>
            <a:off x="-1492843" y="-102600"/>
            <a:ext cx="6443400" cy="5348700"/>
          </a:xfrm>
          <a:prstGeom prst="parallelogram">
            <a:avLst>
              <a:gd name="adj" fmla="val 25000"/>
            </a:avLst>
          </a:prstGeom>
        </p:spPr>
      </p:pic>
      <p:sp>
        <p:nvSpPr>
          <p:cNvPr id="442" name="Google Shape;442;p42"/>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2"/>
          <p:cNvSpPr/>
          <p:nvPr/>
        </p:nvSpPr>
        <p:spPr>
          <a:xfrm rot="10800000">
            <a:off x="-222899"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p:nvPr/>
        </p:nvSpPr>
        <p:spPr>
          <a:xfrm>
            <a:off x="725775" y="702125"/>
            <a:ext cx="742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DM Sans"/>
                <a:ea typeface="DM Sans"/>
                <a:cs typeface="DM Sans"/>
                <a:sym typeface="DM Sans"/>
              </a:rPr>
              <a:t>Data Exploration - Observations</a:t>
            </a:r>
            <a:endParaRPr sz="1800" b="1">
              <a:solidFill>
                <a:schemeClr val="dk1"/>
              </a:solidFill>
              <a:latin typeface="DM Sans"/>
              <a:ea typeface="DM Sans"/>
              <a:cs typeface="DM Sans"/>
              <a:sym typeface="DM Sans"/>
            </a:endParaRPr>
          </a:p>
        </p:txBody>
      </p:sp>
      <p:sp>
        <p:nvSpPr>
          <p:cNvPr id="449" name="Google Shape;449;p43"/>
          <p:cNvSpPr txBox="1"/>
          <p:nvPr/>
        </p:nvSpPr>
        <p:spPr>
          <a:xfrm>
            <a:off x="810025" y="1125150"/>
            <a:ext cx="7904400" cy="3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DM Sans"/>
                <a:ea typeface="DM Sans"/>
                <a:cs typeface="DM Sans"/>
                <a:sym typeface="DM Sans"/>
              </a:rPr>
              <a:t>Location</a:t>
            </a:r>
            <a:endParaRPr sz="1500" b="1">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Coimbatore, Hyderabad, Bangalore</a:t>
            </a:r>
            <a:endParaRPr sz="1500">
              <a:solidFill>
                <a:schemeClr val="dk1"/>
              </a:solidFill>
              <a:latin typeface="DM Sans"/>
              <a:ea typeface="DM Sans"/>
              <a:cs typeface="DM Sans"/>
              <a:sym typeface="DM Sans"/>
            </a:endParaRPr>
          </a:p>
          <a:p>
            <a:pPr marL="914400" lvl="1"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Tend to sell higher end cars with bigger engines. </a:t>
            </a:r>
            <a:endParaRPr sz="1500">
              <a:solidFill>
                <a:schemeClr val="dk1"/>
              </a:solidFill>
              <a:latin typeface="DM Sans"/>
              <a:ea typeface="DM Sans"/>
              <a:cs typeface="DM Sans"/>
              <a:sym typeface="DM Sans"/>
            </a:endParaRPr>
          </a:p>
          <a:p>
            <a:pPr marL="914400" lvl="1"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Tend to sell higher mileage cars.</a:t>
            </a:r>
            <a:endParaRPr sz="1500">
              <a:solidFill>
                <a:schemeClr val="dk1"/>
              </a:solidFill>
              <a:latin typeface="DM Sans"/>
              <a:ea typeface="DM Sans"/>
              <a:cs typeface="DM Sans"/>
              <a:sym typeface="DM Sans"/>
            </a:endParaRPr>
          </a:p>
          <a:p>
            <a:pPr marL="914400" lvl="1"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Tend to sell newer cars.</a:t>
            </a: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Pune, Chennai</a:t>
            </a:r>
            <a:endParaRPr sz="1500">
              <a:solidFill>
                <a:schemeClr val="dk1"/>
              </a:solidFill>
              <a:latin typeface="DM Sans"/>
              <a:ea typeface="DM Sans"/>
              <a:cs typeface="DM Sans"/>
              <a:sym typeface="DM Sans"/>
            </a:endParaRPr>
          </a:p>
          <a:p>
            <a:pPr marL="914400" lvl="1"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Tend to sell more highly driven cars.</a:t>
            </a:r>
            <a:endParaRPr sz="1500">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Kolkata</a:t>
            </a:r>
            <a:endParaRPr sz="1500">
              <a:solidFill>
                <a:schemeClr val="dk1"/>
              </a:solidFill>
              <a:latin typeface="DM Sans"/>
              <a:ea typeface="DM Sans"/>
              <a:cs typeface="DM Sans"/>
              <a:sym typeface="DM Sans"/>
            </a:endParaRPr>
          </a:p>
          <a:p>
            <a:pPr marL="914400" lvl="1"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Tends to sell lower priced cars.</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sz="1500" b="1">
              <a:solidFill>
                <a:schemeClr val="dk1"/>
              </a:solidFill>
              <a:latin typeface="DM Sans"/>
              <a:ea typeface="DM Sans"/>
              <a:cs typeface="DM Sans"/>
              <a:sym typeface="DM Sans"/>
            </a:endParaRPr>
          </a:p>
          <a:p>
            <a:pPr marL="0" lvl="0" indent="0" algn="l" rtl="0">
              <a:spcBef>
                <a:spcPts val="0"/>
              </a:spcBef>
              <a:spcAft>
                <a:spcPts val="0"/>
              </a:spcAft>
              <a:buNone/>
            </a:pPr>
            <a:r>
              <a:rPr lang="en" sz="1500" b="1">
                <a:solidFill>
                  <a:schemeClr val="dk1"/>
                </a:solidFill>
                <a:latin typeface="DM Sans"/>
                <a:ea typeface="DM Sans"/>
                <a:cs typeface="DM Sans"/>
                <a:sym typeface="DM Sans"/>
              </a:rPr>
              <a:t>Fuel Type</a:t>
            </a:r>
            <a:endParaRPr sz="1500" b="1">
              <a:solidFill>
                <a:schemeClr val="dk1"/>
              </a:solidFill>
              <a:latin typeface="DM Sans"/>
              <a:ea typeface="DM Sans"/>
              <a:cs typeface="DM Sans"/>
              <a:sym typeface="DM Sans"/>
            </a:endParaRPr>
          </a:p>
          <a:p>
            <a:pPr marL="457200" lvl="0" indent="-323850" algn="l" rtl="0">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Diesel cars generally have bigger engines with more power and and are higher priced, although there are some Petrol cars as well.</a:t>
            </a:r>
            <a:endParaRPr sz="1500">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3700</Words>
  <Application>Microsoft Office PowerPoint</Application>
  <PresentationFormat>On-screen Show (16:9)</PresentationFormat>
  <Paragraphs>277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Roboto</vt:lpstr>
      <vt:lpstr>Cambay</vt:lpstr>
      <vt:lpstr>DM Sans</vt:lpstr>
      <vt:lpstr>Courier New</vt:lpstr>
      <vt:lpstr>Arial</vt:lpstr>
      <vt:lpstr>Automotive Industry Consulting by Slidesgo</vt:lpstr>
      <vt:lpstr>Pre-Owned Automobile Price Modeling for the India Market</vt:lpstr>
      <vt:lpstr>Table of contents</vt:lpstr>
      <vt:lpstr>The Pre-Owned Market</vt:lpstr>
      <vt:lpstr>Problem Definition</vt:lpstr>
      <vt:lpstr>PowerPoint Presentation</vt:lpstr>
      <vt:lpstr>PowerPoint Presentation</vt:lpstr>
      <vt:lpstr>Building a predictable pricing model will help realize the true value of our vehicles and foster a more streamlined and potentially lucrative selling experience</vt:lpstr>
      <vt:lpstr>Solution Approach</vt:lpstr>
      <vt:lpstr>PowerPoint Presentation</vt:lpstr>
      <vt:lpstr>PowerPoint Presentation</vt:lpstr>
      <vt:lpstr>PowerPoint Presentation</vt:lpstr>
      <vt:lpstr>Lots of complicated interactions…   How do we aggregate them into a simple pricing model?</vt:lpstr>
      <vt:lpstr>PowerPoint Presentation</vt:lpstr>
      <vt:lpstr>Proposed Model Solution</vt:lpstr>
      <vt:lpstr>PowerPoint Presentation</vt:lpstr>
      <vt:lpstr>PowerPoint Presentation</vt:lpstr>
      <vt:lpstr>PowerPoint Presentation</vt:lpstr>
      <vt:lpstr>PowerPoint Presentation</vt:lpstr>
      <vt:lpstr>PowerPoint Presentation</vt:lpstr>
      <vt:lpstr>Recommendations</vt:lpstr>
      <vt:lpstr>Insights - Business Focus</vt:lpstr>
      <vt:lpstr>PowerPoint Presentation</vt:lpstr>
      <vt:lpstr>PowerPoint Presentation</vt:lpstr>
      <vt:lpstr>-Shashank Srivastava, Executive Director, Maruti Suzuki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Patrick Grinwald</cp:lastModifiedBy>
  <cp:revision>1</cp:revision>
  <dcterms:modified xsi:type="dcterms:W3CDTF">2024-08-14T23:07:23Z</dcterms:modified>
</cp:coreProperties>
</file>