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61" r:id="rId3"/>
    <p:sldId id="262" r:id="rId4"/>
    <p:sldId id="263" r:id="rId5"/>
    <p:sldId id="279" r:id="rId6"/>
    <p:sldId id="264" r:id="rId7"/>
    <p:sldId id="266" r:id="rId8"/>
    <p:sldId id="267" r:id="rId9"/>
    <p:sldId id="280" r:id="rId10"/>
    <p:sldId id="281" r:id="rId11"/>
    <p:sldId id="27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898" autoAdjust="0"/>
  </p:normalViewPr>
  <p:slideViewPr>
    <p:cSldViewPr snapToGrid="0">
      <p:cViewPr varScale="1">
        <p:scale>
          <a:sx n="56" d="100"/>
          <a:sy n="56" d="100"/>
        </p:scale>
        <p:origin x="1296" y="66"/>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 am Panagiotis Grontas and I am going to talk to you about our joint work with Aris Pagourtzis and Alexandros Zacharakis. It is focused on a different topic from the rest of the talks, namely cryptographic protocols, so you can think of it as an interesting break.</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1130696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Select secret </a:t>
            </a:r>
            <a:r>
              <a:rPr lang="en-US" dirty="0" err="1" smtClean="0"/>
              <a:t>sk</a:t>
            </a:r>
            <a:r>
              <a:rPr lang="en-US" dirty="0" smtClean="0"/>
              <a:t> S and public </a:t>
            </a:r>
            <a:r>
              <a:rPr lang="en-US" dirty="0" err="1" smtClean="0"/>
              <a:t>vk</a:t>
            </a:r>
            <a:r>
              <a:rPr lang="en-US" dirty="0" smtClean="0"/>
              <a:t> S signature keys for S */</a:t>
            </a:r>
          </a:p>
          <a:p>
            <a:r>
              <a:rPr lang="en-US" dirty="0" smtClean="0"/>
              <a:t>s 1 ,s 2 ← R Z q</a:t>
            </a:r>
          </a:p>
          <a:p>
            <a:r>
              <a:rPr lang="en-US" dirty="0" smtClean="0"/>
              <a:t>v ← g −s 1 1 g −s 2 2</a:t>
            </a:r>
          </a:p>
          <a:p>
            <a:r>
              <a:rPr lang="en-US" dirty="0" smtClean="0"/>
              <a:t>(</a:t>
            </a:r>
            <a:r>
              <a:rPr lang="en-US" dirty="0" err="1" smtClean="0"/>
              <a:t>sk</a:t>
            </a:r>
            <a:r>
              <a:rPr lang="en-US" dirty="0" smtClean="0"/>
              <a:t> S ,</a:t>
            </a:r>
            <a:r>
              <a:rPr lang="en-US" dirty="0" err="1" smtClean="0"/>
              <a:t>vk</a:t>
            </a:r>
            <a:r>
              <a:rPr lang="en-US" dirty="0" smtClean="0"/>
              <a:t> S ) ← ((s 1 ,s 2 ),v)</a:t>
            </a:r>
          </a:p>
          <a:p>
            <a:r>
              <a:rPr lang="en-US" dirty="0" smtClean="0"/>
              <a:t>/* Select secret </a:t>
            </a:r>
            <a:r>
              <a:rPr lang="en-US" dirty="0" err="1" smtClean="0"/>
              <a:t>sk</a:t>
            </a:r>
            <a:r>
              <a:rPr lang="en-US" dirty="0" smtClean="0"/>
              <a:t> V and public </a:t>
            </a:r>
            <a:r>
              <a:rPr lang="en-US" dirty="0" err="1" smtClean="0"/>
              <a:t>vk</a:t>
            </a:r>
            <a:r>
              <a:rPr lang="en-US" dirty="0" smtClean="0"/>
              <a:t> V verification keys for V */</a:t>
            </a:r>
          </a:p>
          <a:p>
            <a:r>
              <a:rPr lang="en-US" dirty="0" smtClean="0"/>
              <a:t>s ← R Z q</a:t>
            </a:r>
          </a:p>
          <a:p>
            <a:r>
              <a:rPr lang="en-US" dirty="0" smtClean="0"/>
              <a:t>k ← g s 1</a:t>
            </a:r>
          </a:p>
          <a:p>
            <a:r>
              <a:rPr lang="en-US" dirty="0" smtClean="0"/>
              <a:t>(</a:t>
            </a:r>
            <a:r>
              <a:rPr lang="en-US" dirty="0" err="1" smtClean="0"/>
              <a:t>sk</a:t>
            </a:r>
            <a:r>
              <a:rPr lang="en-US" dirty="0" smtClean="0"/>
              <a:t> V ,</a:t>
            </a:r>
            <a:r>
              <a:rPr lang="en-US" dirty="0" err="1" smtClean="0"/>
              <a:t>pk</a:t>
            </a:r>
            <a:r>
              <a:rPr lang="en-US" dirty="0" smtClean="0"/>
              <a:t> V ) ← (</a:t>
            </a:r>
            <a:r>
              <a:rPr lang="en-US" dirty="0" err="1" smtClean="0"/>
              <a:t>s,k</a:t>
            </a:r>
            <a:r>
              <a:rPr lang="en-US" dirty="0" smtClean="0"/>
              <a:t>)</a:t>
            </a:r>
          </a:p>
          <a:p>
            <a:r>
              <a:rPr lang="en-US" dirty="0" smtClean="0"/>
              <a:t>/* Select secret </a:t>
            </a:r>
            <a:r>
              <a:rPr lang="en-US" dirty="0" err="1" smtClean="0"/>
              <a:t>sk</a:t>
            </a:r>
            <a:r>
              <a:rPr lang="en-US" dirty="0" smtClean="0"/>
              <a:t> E and public </a:t>
            </a:r>
            <a:r>
              <a:rPr lang="en-US" dirty="0" err="1" smtClean="0"/>
              <a:t>pk</a:t>
            </a:r>
            <a:r>
              <a:rPr lang="en-US" dirty="0" smtClean="0"/>
              <a:t> E encryption keys for V */</a:t>
            </a:r>
          </a:p>
          <a:p>
            <a:r>
              <a:rPr lang="en-US" dirty="0" smtClean="0"/>
              <a:t>z ← R Z q</a:t>
            </a:r>
          </a:p>
          <a:p>
            <a:r>
              <a:rPr lang="en-US" dirty="0" smtClean="0"/>
              <a:t>h ← h z 1</a:t>
            </a:r>
          </a:p>
          <a:p>
            <a:r>
              <a:rPr lang="en-US" dirty="0" smtClean="0"/>
              <a:t>(</a:t>
            </a:r>
            <a:r>
              <a:rPr lang="en-US" dirty="0" err="1" smtClean="0"/>
              <a:t>sk</a:t>
            </a:r>
            <a:r>
              <a:rPr lang="en-US" dirty="0" smtClean="0"/>
              <a:t> E ,</a:t>
            </a:r>
            <a:r>
              <a:rPr lang="en-US" dirty="0" err="1" smtClean="0"/>
              <a:t>pk</a:t>
            </a:r>
            <a:r>
              <a:rPr lang="en-US" dirty="0" smtClean="0"/>
              <a:t> E ) ← (</a:t>
            </a:r>
            <a:r>
              <a:rPr lang="en-US" dirty="0" err="1" smtClean="0"/>
              <a:t>z,h</a:t>
            </a:r>
            <a:r>
              <a:rPr lang="en-US" dirty="0" smtClean="0"/>
              <a:t>)</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56009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46230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Registration</a:t>
            </a:r>
            <a:r>
              <a:rPr lang="en-US" baseline="0" dirty="0" smtClean="0"/>
              <a:t> aims for voters to acquire their private credentials</a:t>
            </a:r>
          </a:p>
          <a:p>
            <a:r>
              <a:rPr lang="en-US" baseline="0" dirty="0" smtClean="0"/>
              <a:t>There are multiple registrars</a:t>
            </a:r>
          </a:p>
          <a:p>
            <a:r>
              <a:rPr lang="en-US" baseline="0" dirty="0" smtClean="0"/>
              <a:t>Each voter interacts with each registrar and obtains a share of the credential</a:t>
            </a:r>
          </a:p>
          <a:p>
            <a:r>
              <a:rPr lang="en-US" baseline="0" dirty="0" smtClean="0"/>
              <a:t>The voter reconstructs the credential himself from the shares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24691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Coercion Resistance: if an adversary can detect</a:t>
            </a:r>
            <a:r>
              <a:rPr lang="en-US" sz="1200" baseline="0" dirty="0" smtClean="0"/>
              <a:t> coercion then he can break the DDH Assumption</a:t>
            </a:r>
            <a:endParaRPr lang="en-US" sz="1200"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4223863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Voting methods: No problem as to</a:t>
            </a:r>
            <a:r>
              <a:rPr lang="en-US" baseline="0" dirty="0" smtClean="0"/>
              <a:t> which are supported but we must be careful because some cannot avoid coercion</a:t>
            </a:r>
          </a:p>
          <a:p>
            <a:r>
              <a:rPr lang="en-US" baseline="0" dirty="0" smtClean="0"/>
              <a:t>Write ins and ranked methods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23992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Our work introduces a new electronic voting framework that provides Efficient Coercion Resistance And Everlasting Privacy in electronic voting.</a:t>
            </a:r>
          </a:p>
          <a:p>
            <a:r>
              <a:rPr lang="en-US" dirty="0" smtClean="0"/>
              <a:t>Our work is built on 2 very well know voting frameworks:</a:t>
            </a:r>
          </a:p>
          <a:p>
            <a:r>
              <a:rPr lang="en-US" dirty="0" smtClean="0"/>
              <a:t>-The JCJ framework that describes how to make electronic voting coercion resistant</a:t>
            </a:r>
          </a:p>
          <a:p>
            <a:r>
              <a:rPr lang="en-US" dirty="0" smtClean="0"/>
              <a:t>-The FOO protocol, which is one of the most privacy focused electronic voting protocols.</a:t>
            </a:r>
          </a:p>
          <a:p>
            <a:r>
              <a:rPr lang="en-US" dirty="0" smtClean="0"/>
              <a:t>In order to implement our scheme we introduced in a previous paper a new cryptographic primitive - Conditional Blind Signatures.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48092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electronic voting in general at first. Voting and elections are in general heated topics as politics and conflicts of interest are involved, but in reality voting is a general decision making process that can be applied from the simplest of situations to the most complete. As it is applicable everywhere it always goes hand to hand with the technology available at the time. </a:t>
            </a:r>
          </a:p>
          <a:p>
            <a:r>
              <a:rPr lang="en-US" dirty="0" smtClean="0"/>
              <a:t>So this begs the question - of why can't we vote with our computer. The answer to this is that voting is inherently hard to implement with computers as it must reconcile conflicting properties. </a:t>
            </a:r>
          </a:p>
          <a:p>
            <a:r>
              <a:rPr lang="en-US" dirty="0" smtClean="0"/>
              <a:t>The most important of these properties are integrity and privacy. Integrity means that the result reflects the choices of the voters, namely that no votes were altered, inserted or deleted. It is implemented with the concept of end to end verifiability, which means that the system must generate evidence - there are many forms - that the votes where cast as intended, recorded as cast and counted as recorded.</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58468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orthogonal but very important concept is privacy, which is not a goal in itself but a means to allow the voters to freely express their opinions. Privacy comes in many levels. The most basic level of privacy is vote secrecy which means that nobody can access the contents of the ballot. Note that a ballot can be open but anonymous. The next level protects the votes from corrupt voters that try to sell them. The system while providing evidence must do it in such a way that these elements do not serve as receipts. Finally the most secure version of privacy protects from active adversaries that control their behavior in a very strong way, meaning that they dictate a specific or random vote or impersonate the voter or force the voter to abstain from the process. It is easy to see that coercion resistance is essential to apply remote electronic voting. Of course in order to build voting systems many more properties must be in place such as fairness, availability and usability but these are considered implementation issues and are our of scope for our system.</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95846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work rests on the observation of Tal Moran and Moni </a:t>
            </a:r>
            <a:r>
              <a:rPr lang="en-US" dirty="0" err="1" smtClean="0"/>
              <a:t>Naor</a:t>
            </a:r>
            <a:r>
              <a:rPr lang="en-US" dirty="0" smtClean="0"/>
              <a:t> that integrity is ephemeral, lasts roughly the same as the election and is useful until all parties concede. However in the long run privacy is more important, as the vote contents can have important consequences for the voters and their families many years after the election ends. This is a problem as in order to achieve verifiability the voting system must make election data widely available. This means that in the long run anybody can have access to them. So a stronger kind of privacy is required, namely information theoretic or as it is called in the electronic voting literature everlasting privacy. Few proposals have tried to achieve everlasting privacy mostly using commitment schemes. Our proposal builds on blind signatures.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44831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talk about how one can implement the second component of our scheme:  coercion resistance. The main framework to assists us was proposed by </a:t>
            </a:r>
            <a:r>
              <a:rPr lang="en-US" dirty="0" err="1" smtClean="0"/>
              <a:t>Juels,Catalano</a:t>
            </a:r>
            <a:r>
              <a:rPr lang="en-US" dirty="0" smtClean="0"/>
              <a:t> and </a:t>
            </a:r>
            <a:r>
              <a:rPr lang="en-US" dirty="0" err="1" smtClean="0"/>
              <a:t>Jakobsson</a:t>
            </a:r>
            <a:r>
              <a:rPr lang="en-US" dirty="0" smtClean="0"/>
              <a:t> in 2005. Their main insight wars that the coercer has no motive to complete the attack if he cannot find out if the attack succeeded or not. As a result we allow the voter to cast many votes. One of them will be the real vote. The rest will seem real but they will not be counted. This can be achieved by accompanying the vote with an anonymous credential. The valid one must be registered before the election while the fake ones will be generated by the voters when coerced. All these means that before counting the talliers must be filter out the votes that correspond to fake credentials.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61876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the JCJ framework voting takes place in the following phases: Untappable Registration - Vote Casting - Vote </a:t>
            </a:r>
            <a:r>
              <a:rPr lang="en-US" dirty="0" err="1" smtClean="0"/>
              <a:t>Authorisation</a:t>
            </a:r>
            <a:r>
              <a:rPr lang="en-US" dirty="0" smtClean="0"/>
              <a:t> and Tallying</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07893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cryptography provides techniques to address both the integrity and privacy properties. For vote secrecy and anonymity </a:t>
            </a:r>
            <a:r>
              <a:rPr lang="en-US" dirty="0" err="1" smtClean="0"/>
              <a:t>mixnets</a:t>
            </a:r>
            <a:r>
              <a:rPr lang="en-US" dirty="0" smtClean="0"/>
              <a:t>. blind signatures and homomorphic encryption. Zero knowledge proofs provide the evidence to implement integrity. Despite the proliferation of schemes few have been applied in practice. The common theme in most of the  proposals is that integrity is pretty much unconditional, while privacy rests on computational assumptions and trust assumptions.</a:t>
            </a:r>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97535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Discrete Log</a:t>
            </a:r>
            <a:r>
              <a:rPr lang="en-US" dirty="0" smtClean="0"/>
              <a:t> in </a:t>
            </a:r>
            <a:r>
              <a:rPr lang="en-US" b="1" dirty="0" smtClean="0"/>
              <a:t>BQP </a:t>
            </a:r>
          </a:p>
          <a:p>
            <a:r>
              <a:rPr lang="en-US" b="1" dirty="0" smtClean="0"/>
              <a:t>Discrete Log is in  NP ∩ </a:t>
            </a:r>
            <a:r>
              <a:rPr lang="en-US" b="1" dirty="0" err="1" smtClean="0"/>
              <a:t>coNP</a:t>
            </a:r>
            <a:endParaRPr lang="en-US" b="1" dirty="0" smtClean="0"/>
          </a:p>
          <a:p>
            <a:r>
              <a:rPr lang="en-US" dirty="0" smtClean="0"/>
              <a:t>DDH&lt;CDH&lt;DLOG</a:t>
            </a:r>
          </a:p>
          <a:p>
            <a:r>
              <a:rPr lang="en-US" dirty="0" smtClean="0"/>
              <a:t>DDH is at least as easy (or even easier) as CDH, and CDH is as least as easy as DL</a:t>
            </a:r>
          </a:p>
          <a:p>
            <a:r>
              <a:rPr lang="en-US" dirty="0" smtClean="0"/>
              <a:t>DL is at least as hard as CDH, and CDH is at least as hard as DDH</a:t>
            </a:r>
          </a:p>
          <a:p>
            <a:r>
              <a:rPr lang="el-GR" dirty="0" smtClean="0"/>
              <a:t>Θεώρημα</a:t>
            </a:r>
          </a:p>
          <a:p>
            <a:r>
              <a:rPr lang="en-US" dirty="0" smtClean="0"/>
              <a:t>To DDHP </a:t>
            </a:r>
            <a:r>
              <a:rPr lang="el-GR" dirty="0" smtClean="0"/>
              <a:t>δεν είναι δύσκολο στην </a:t>
            </a:r>
            <a:r>
              <a:rPr lang="en-US" dirty="0" smtClean="0"/>
              <a:t>Z ∗p</a:t>
            </a:r>
          </a:p>
          <a:p>
            <a:r>
              <a:rPr lang="el-GR" dirty="0" smtClean="0"/>
              <a:t>Μπορεί να κατασκευαστεί αποδοτικός αλγόριθμος διαχωρισμού</a:t>
            </a:r>
          </a:p>
          <a:p>
            <a:r>
              <a:rPr lang="el-GR" dirty="0" smtClean="0"/>
              <a:t>τριάδας </a:t>
            </a:r>
            <a:r>
              <a:rPr lang="en-US" dirty="0" smtClean="0"/>
              <a:t>DH g a ,g b ,g ab </a:t>
            </a:r>
            <a:r>
              <a:rPr lang="el-GR" dirty="0" smtClean="0"/>
              <a:t>από μια τυχαία τριάδα </a:t>
            </a:r>
            <a:r>
              <a:rPr lang="en-US" dirty="0" smtClean="0"/>
              <a:t>g a ,g b ,g c .</a:t>
            </a:r>
          </a:p>
          <a:p>
            <a:r>
              <a:rPr lang="el-GR" dirty="0" smtClean="0"/>
              <a:t>Πώς: Χρησιμοποιώντας το σύμβολο </a:t>
            </a:r>
            <a:r>
              <a:rPr lang="en-US" dirty="0" smtClean="0"/>
              <a:t>Legendre.</a:t>
            </a:r>
          </a:p>
          <a:p>
            <a:r>
              <a:rPr lang="en-US" dirty="0" smtClean="0"/>
              <a:t>To </a:t>
            </a:r>
            <a:r>
              <a:rPr lang="el-GR" dirty="0" smtClean="0"/>
              <a:t>σύμβολο </a:t>
            </a:r>
            <a:r>
              <a:rPr lang="en-US" dirty="0" smtClean="0"/>
              <a:t>Legendre </a:t>
            </a:r>
            <a:r>
              <a:rPr lang="el-GR" dirty="0" smtClean="0"/>
              <a:t>διαρρέει το </a:t>
            </a:r>
            <a:r>
              <a:rPr lang="en-US" dirty="0" smtClean="0"/>
              <a:t>DLP parity</a:t>
            </a:r>
          </a:p>
          <a:p>
            <a:r>
              <a:rPr lang="el-GR" dirty="0" smtClean="0"/>
              <a:t>Από τον ορισμό: ( </a:t>
            </a:r>
            <a:r>
              <a:rPr lang="en-US" dirty="0" smtClean="0"/>
              <a:t>g</a:t>
            </a:r>
          </a:p>
          <a:p>
            <a:r>
              <a:rPr lang="en-US" dirty="0" smtClean="0"/>
              <a:t>x</a:t>
            </a:r>
          </a:p>
          <a:p>
            <a:r>
              <a:rPr lang="en-US" dirty="0" smtClean="0"/>
              <a:t>p</a:t>
            </a:r>
          </a:p>
          <a:p>
            <a:r>
              <a:rPr lang="en-US" dirty="0" smtClean="0"/>
              <a:t>) = (g x )</a:t>
            </a:r>
          </a:p>
          <a:p>
            <a:r>
              <a:rPr lang="en-US" dirty="0" smtClean="0"/>
              <a:t>p−1</a:t>
            </a:r>
          </a:p>
          <a:p>
            <a:r>
              <a:rPr lang="en-US" dirty="0" smtClean="0"/>
              <a:t>2</a:t>
            </a:r>
          </a:p>
          <a:p>
            <a:r>
              <a:rPr lang="el-GR" dirty="0" smtClean="0"/>
              <a:t>Όμως: </a:t>
            </a:r>
            <a:r>
              <a:rPr lang="en-US" dirty="0" smtClean="0"/>
              <a:t>g p−1 = 1 (mod p)</a:t>
            </a:r>
          </a:p>
          <a:p>
            <a:r>
              <a:rPr lang="el-GR" dirty="0" smtClean="0"/>
              <a:t>Άρα: </a:t>
            </a:r>
            <a:r>
              <a:rPr lang="en-US" dirty="0" smtClean="0"/>
              <a:t>g</a:t>
            </a:r>
          </a:p>
          <a:p>
            <a:r>
              <a:rPr lang="en-US" dirty="0" smtClean="0"/>
              <a:t>p−1</a:t>
            </a:r>
          </a:p>
          <a:p>
            <a:r>
              <a:rPr lang="en-US" dirty="0" smtClean="0"/>
              <a:t>2</a:t>
            </a:r>
          </a:p>
          <a:p>
            <a:r>
              <a:rPr lang="en-US" dirty="0" smtClean="0"/>
              <a:t>= −1 (mod p)</a:t>
            </a:r>
          </a:p>
          <a:p>
            <a:r>
              <a:rPr lang="el-GR" dirty="0" smtClean="0"/>
              <a:t>Δηλαδή: ( </a:t>
            </a:r>
            <a:r>
              <a:rPr lang="en-US" dirty="0" smtClean="0"/>
              <a:t>g</a:t>
            </a:r>
          </a:p>
          <a:p>
            <a:r>
              <a:rPr lang="en-US" dirty="0" smtClean="0"/>
              <a:t>x</a:t>
            </a:r>
          </a:p>
          <a:p>
            <a:r>
              <a:rPr lang="en-US" dirty="0" smtClean="0"/>
              <a:t>p</a:t>
            </a:r>
          </a:p>
          <a:p>
            <a:r>
              <a:rPr lang="en-US" dirty="0" smtClean="0"/>
              <a:t>) = (−1) x</a:t>
            </a:r>
          </a:p>
          <a:p>
            <a:r>
              <a:rPr lang="el-GR" dirty="0" smtClean="0"/>
              <a:t>Αν </a:t>
            </a:r>
            <a:r>
              <a:rPr lang="en-US" dirty="0" smtClean="0"/>
              <a:t>x </a:t>
            </a:r>
            <a:r>
              <a:rPr lang="el-GR" dirty="0" smtClean="0"/>
              <a:t>μονός τότε ( </a:t>
            </a:r>
            <a:r>
              <a:rPr lang="en-US" dirty="0" smtClean="0"/>
              <a:t>g</a:t>
            </a:r>
          </a:p>
          <a:p>
            <a:r>
              <a:rPr lang="en-US" dirty="0" smtClean="0"/>
              <a:t>x</a:t>
            </a:r>
          </a:p>
          <a:p>
            <a:r>
              <a:rPr lang="en-US" dirty="0" smtClean="0"/>
              <a:t>p</a:t>
            </a:r>
          </a:p>
          <a:p>
            <a:r>
              <a:rPr lang="en-US" dirty="0" smtClean="0"/>
              <a:t>) = −1 (g x 6∈ QR)</a:t>
            </a:r>
          </a:p>
          <a:p>
            <a:r>
              <a:rPr lang="el-GR" dirty="0" smtClean="0"/>
              <a:t>Αν </a:t>
            </a:r>
            <a:r>
              <a:rPr lang="en-US" dirty="0" smtClean="0"/>
              <a:t>x </a:t>
            </a:r>
            <a:r>
              <a:rPr lang="el-GR" dirty="0" smtClean="0"/>
              <a:t>ζυγός τότε ( </a:t>
            </a:r>
            <a:r>
              <a:rPr lang="en-US" dirty="0" smtClean="0"/>
              <a:t>g</a:t>
            </a:r>
          </a:p>
          <a:p>
            <a:r>
              <a:rPr lang="en-US" dirty="0" smtClean="0"/>
              <a:t>x</a:t>
            </a:r>
          </a:p>
          <a:p>
            <a:r>
              <a:rPr lang="en-US" dirty="0" smtClean="0"/>
              <a:t>p</a:t>
            </a:r>
          </a:p>
          <a:p>
            <a:r>
              <a:rPr lang="en-US" dirty="0" smtClean="0"/>
              <a:t>) = 1 (g x ∈ QR)</a:t>
            </a:r>
          </a:p>
          <a:p>
            <a:endParaRPr lang="el-GR"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640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2" y="0"/>
            <a:ext cx="12192003"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6" y="1909346"/>
            <a:ext cx="9604311"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6" y="5432564"/>
            <a:ext cx="9604311" cy="457200"/>
          </a:xfrm>
        </p:spPr>
        <p:txBody>
          <a:bodyPr>
            <a:normAutofit/>
          </a:bodyPr>
          <a:lstStyle>
            <a:lvl1pPr marL="0" indent="0" algn="l">
              <a:spcBef>
                <a:spcPts val="0"/>
              </a:spcBef>
              <a:buNone/>
              <a:defRPr sz="2000" b="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5"/>
            <a:ext cx="9601200" cy="598435"/>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l-GR" smtClean="0"/>
              <a:t>25/8/2017</a:t>
            </a:r>
            <a:endParaRPr lang="en-US"/>
          </a:p>
        </p:txBody>
      </p:sp>
      <p:sp>
        <p:nvSpPr>
          <p:cNvPr id="5" name="Footer Placeholder 4"/>
          <p:cNvSpPr>
            <a:spLocks noGrp="1"/>
          </p:cNvSpPr>
          <p:nvPr>
            <p:ph type="ftr" sz="quarter" idx="11"/>
          </p:nvPr>
        </p:nvSpPr>
        <p:spPr>
          <a:xfrm>
            <a:off x="609602" y="6289679"/>
            <a:ext cx="8279116" cy="222436"/>
          </a:xfrm>
        </p:spPr>
        <p:txBody>
          <a:bodyPr/>
          <a:lstStyle/>
          <a:p>
            <a:r>
              <a:rPr lang="en-US" smtClean="0"/>
              <a:t>Efficient coercion resistance and everlasting privacy in remote electronic elections - Panagiotis Grontas, Aris Pagourtzis, and Alexandros Zacharakis - ACAC '17</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r>
              <a:rPr lang="en-US" dirty="0" smtClean="0"/>
              <a:t> of 18</a:t>
            </a: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8"/>
            <a:ext cx="1687287"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8"/>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25/8/2017</a:t>
            </a:r>
            <a:endParaRPr lang="en-US"/>
          </a:p>
        </p:txBody>
      </p:sp>
      <p:sp>
        <p:nvSpPr>
          <p:cNvPr id="5" name="Footer Placeholder 4"/>
          <p:cNvSpPr>
            <a:spLocks noGrp="1"/>
          </p:cNvSpPr>
          <p:nvPr>
            <p:ph type="ftr" sz="quarter" idx="11"/>
          </p:nvPr>
        </p:nvSpPr>
        <p:spPr>
          <a:xfrm>
            <a:off x="609602" y="6289679"/>
            <a:ext cx="8273141" cy="222436"/>
          </a:xfrm>
        </p:spPr>
        <p:txBody>
          <a:bodyPr/>
          <a:lstStyle/>
          <a:p>
            <a:r>
              <a:rPr lang="en-US" smtClean="0"/>
              <a:t>Efficient coercion resistance and everlasting privacy in remote electronic elections - Panagiotis Grontas, Aris Pagourtzis, and Alexandros Zacharakis - ACAC '17</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r>
              <a:rPr lang="en-US" dirty="0" smtClean="0"/>
              <a:t> of 18</a:t>
            </a: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5"/>
            <a:ext cx="9601200" cy="63601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295400" y="1290182"/>
            <a:ext cx="9601200" cy="45010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l-GR" smtClean="0"/>
              <a:t>25/8/2017</a:t>
            </a:r>
            <a:endParaRPr lang="en-US"/>
          </a:p>
        </p:txBody>
      </p:sp>
      <p:sp>
        <p:nvSpPr>
          <p:cNvPr id="5" name="Footer Placeholder 4"/>
          <p:cNvSpPr>
            <a:spLocks noGrp="1"/>
          </p:cNvSpPr>
          <p:nvPr>
            <p:ph type="ftr" sz="quarter" idx="11"/>
          </p:nvPr>
        </p:nvSpPr>
        <p:spPr>
          <a:xfrm>
            <a:off x="609602" y="6289679"/>
            <a:ext cx="8496820" cy="222436"/>
          </a:xfrm>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r>
              <a:rPr lang="en-US" dirty="0" smtClean="0"/>
              <a:t> of 18</a:t>
            </a:r>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2" y="0"/>
            <a:ext cx="12192003"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6"/>
            <a:ext cx="9601200" cy="66106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352811"/>
            <a:ext cx="4572000" cy="443839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352811"/>
            <a:ext cx="4572000" cy="443839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l-GR" smtClean="0"/>
              <a:t>25/8/2017</a:t>
            </a:r>
            <a:endParaRPr lang="en-US"/>
          </a:p>
        </p:txBody>
      </p:sp>
      <p:sp>
        <p:nvSpPr>
          <p:cNvPr id="6" name="Footer Placeholder 5"/>
          <p:cNvSpPr>
            <a:spLocks noGrp="1"/>
          </p:cNvSpPr>
          <p:nvPr>
            <p:ph type="ftr" sz="quarter" idx="11"/>
          </p:nvPr>
        </p:nvSpPr>
        <p:spPr>
          <a:xfrm>
            <a:off x="609602" y="6289679"/>
            <a:ext cx="8446716" cy="222436"/>
          </a:xfrm>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r>
              <a:rPr lang="en-US" dirty="0" smtClean="0"/>
              <a:t> of 18</a:t>
            </a:r>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6"/>
            <a:ext cx="9601200" cy="63601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440493"/>
            <a:ext cx="4572000" cy="564745"/>
          </a:xfrm>
        </p:spPr>
        <p:txBody>
          <a:bodyPr anchor="ctr">
            <a:norm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125885"/>
            <a:ext cx="4572000" cy="366531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440493"/>
            <a:ext cx="4572000" cy="564745"/>
          </a:xfrm>
        </p:spPr>
        <p:txBody>
          <a:bodyPr anchor="ctr">
            <a:normAutofit/>
          </a:bodyPr>
          <a:lstStyle>
            <a:lvl1pPr marL="0" indent="0">
              <a:spcBef>
                <a:spcPts val="0"/>
              </a:spcBef>
              <a:buNone/>
              <a:defRPr sz="20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24600" y="2125885"/>
            <a:ext cx="4572000" cy="366531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l-GR" smtClean="0"/>
              <a:t>25/8/2017</a:t>
            </a:r>
            <a:endParaRPr lang="en-US"/>
          </a:p>
        </p:txBody>
      </p:sp>
      <p:sp>
        <p:nvSpPr>
          <p:cNvPr id="8" name="Footer Placeholder 7"/>
          <p:cNvSpPr>
            <a:spLocks noGrp="1"/>
          </p:cNvSpPr>
          <p:nvPr>
            <p:ph type="ftr" sz="quarter" idx="11"/>
          </p:nvPr>
        </p:nvSpPr>
        <p:spPr>
          <a:xfrm>
            <a:off x="609602" y="6289679"/>
            <a:ext cx="8384086" cy="222436"/>
          </a:xfrm>
        </p:spPr>
        <p:txBody>
          <a:bodyPr/>
          <a:lstStyle/>
          <a:p>
            <a:r>
              <a:rPr lang="en-US" dirty="0" smtClean="0"/>
              <a:t>Efficient coercion resistance and everlasting privacy in remote electronic elections - Panagiotis Grontas, Aris Pagourtzis, and Alexandros Zacharakis - ACAC '17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r>
              <a:rPr lang="en-US" dirty="0" smtClean="0"/>
              <a:t> of 18</a:t>
            </a:r>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5"/>
            <a:ext cx="9601200" cy="510753"/>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r>
              <a:rPr lang="el-GR" smtClean="0"/>
              <a:t>25/8/2017</a:t>
            </a:r>
            <a:endParaRPr lang="en-US"/>
          </a:p>
        </p:txBody>
      </p:sp>
      <p:sp>
        <p:nvSpPr>
          <p:cNvPr id="4" name="Footer Placeholder 3"/>
          <p:cNvSpPr>
            <a:spLocks noGrp="1"/>
          </p:cNvSpPr>
          <p:nvPr>
            <p:ph type="ftr" sz="quarter" idx="11"/>
          </p:nvPr>
        </p:nvSpPr>
        <p:spPr>
          <a:xfrm>
            <a:off x="609602" y="6289679"/>
            <a:ext cx="8279116" cy="222436"/>
          </a:xfrm>
        </p:spPr>
        <p:txBody>
          <a:bodyPr/>
          <a:lstStyle/>
          <a:p>
            <a:r>
              <a:rPr lang="en-US" dirty="0" smtClean="0"/>
              <a:t>Efficient coercion resistance and everlasting privacy in remote electronic elections - Panagiotis Grontas, Aris Pagourtzis, and Alexandros Zacharakis - ACAC '17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r>
              <a:rPr lang="en-US" dirty="0" smtClean="0"/>
              <a:t> of 18</a:t>
            </a:r>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2" y="0"/>
            <a:ext cx="12192003"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r>
              <a:rPr lang="el-GR" smtClean="0"/>
              <a:t>25/8/2017</a:t>
            </a:r>
            <a:endParaRPr lang="en-US"/>
          </a:p>
        </p:txBody>
      </p:sp>
      <p:sp>
        <p:nvSpPr>
          <p:cNvPr id="213" name="Footer Placeholder 212"/>
          <p:cNvSpPr>
            <a:spLocks noGrp="1"/>
          </p:cNvSpPr>
          <p:nvPr>
            <p:ph type="ftr" sz="quarter" idx="11"/>
          </p:nvPr>
        </p:nvSpPr>
        <p:spPr>
          <a:xfrm>
            <a:off x="609602" y="6285158"/>
            <a:ext cx="8382427" cy="226957"/>
          </a:xfrm>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r>
              <a:rPr lang="en-US" dirty="0" smtClean="0"/>
              <a:t> of 18</a:t>
            </a: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2" y="0"/>
            <a:ext cx="12192003"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cxnSp>
        <p:nvCxnSpPr>
          <p:cNvPr id="60" name="Straight Connector 59"/>
          <p:cNvCxnSpPr/>
          <p:nvPr userDrawn="1"/>
        </p:nvCxnSpPr>
        <p:spPr>
          <a:xfrm>
            <a:off x="792309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l-GR" smtClean="0"/>
              <a:t>25/8/2017</a:t>
            </a:r>
            <a:endParaRPr lang="en-US"/>
          </a:p>
        </p:txBody>
      </p:sp>
      <p:sp>
        <p:nvSpPr>
          <p:cNvPr id="6" name="Footer Placeholder 5"/>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r>
              <a:rPr lang="en-US" dirty="0" smtClean="0"/>
              <a:t> of 18</a:t>
            </a:r>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2" y="0"/>
            <a:ext cx="12192003"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a:p>
        </p:txBody>
      </p:sp>
      <p:cxnSp>
        <p:nvCxnSpPr>
          <p:cNvPr id="59" name="Straight Connector 58"/>
          <p:cNvCxnSpPr/>
          <p:nvPr/>
        </p:nvCxnSpPr>
        <p:spPr>
          <a:xfrm>
            <a:off x="792309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2" y="0"/>
            <a:ext cx="12192003"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5"/>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2"/>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1" y="6289679"/>
            <a:ext cx="965947"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r>
              <a:rPr lang="el-GR" smtClean="0"/>
              <a:t>25/8/2017</a:t>
            </a:r>
            <a:endParaRPr lang="en-US"/>
          </a:p>
        </p:txBody>
      </p:sp>
      <p:sp>
        <p:nvSpPr>
          <p:cNvPr id="5" name="Footer Placeholder 4"/>
          <p:cNvSpPr>
            <a:spLocks noGrp="1"/>
          </p:cNvSpPr>
          <p:nvPr>
            <p:ph type="ftr" sz="quarter" idx="3"/>
          </p:nvPr>
        </p:nvSpPr>
        <p:spPr>
          <a:xfrm>
            <a:off x="609602" y="6297323"/>
            <a:ext cx="8232546" cy="214792"/>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r>
              <a:rPr lang="en-US" smtClean="0"/>
              <a:t>Efficient coercion resistance and everlasting privacy in remote electronic elections - Panagiotis Grontas, Aris Pagourtzis, and Alexandros Zacharakis - ACAC '17</a:t>
            </a:r>
            <a:endParaRPr lang="en-US" dirty="0"/>
          </a:p>
        </p:txBody>
      </p:sp>
      <p:sp>
        <p:nvSpPr>
          <p:cNvPr id="6" name="Slide Number Placeholder 5"/>
          <p:cNvSpPr>
            <a:spLocks noGrp="1"/>
          </p:cNvSpPr>
          <p:nvPr>
            <p:ph type="sldNum" sz="quarter" idx="4"/>
          </p:nvPr>
        </p:nvSpPr>
        <p:spPr>
          <a:xfrm>
            <a:off x="10665311" y="6289679"/>
            <a:ext cx="918883"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r>
              <a:rPr lang="en-US" dirty="0" smtClean="0"/>
              <a:t> of 18</a:t>
            </a:r>
            <a:endParaRPr lang="en-US" dirty="0"/>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377"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594" indent="-228594" algn="l" defTabSz="914377"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189" indent="-182875" algn="l" defTabSz="914377"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783" indent="-179384" algn="l" defTabSz="914377"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377" indent="-182875" algn="l" defTabSz="914377"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2971"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566"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349" indent="-179384" algn="l" defTabSz="914377"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0.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0.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0.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E</a:t>
            </a:r>
            <a:r>
              <a:rPr lang="en-US" sz="5400" dirty="0" smtClean="0"/>
              <a:t>verlasting privacy</a:t>
            </a:r>
            <a:r>
              <a:rPr lang="en-US" sz="5400" dirty="0"/>
              <a:t/>
            </a:r>
            <a:br>
              <a:rPr lang="en-US" sz="5400" dirty="0"/>
            </a:br>
            <a:r>
              <a:rPr lang="en-US" sz="5400" dirty="0"/>
              <a:t>and</a:t>
            </a:r>
            <a:br>
              <a:rPr lang="en-US" sz="5400" dirty="0"/>
            </a:br>
            <a:r>
              <a:rPr lang="en-US" sz="5400" dirty="0"/>
              <a:t>e</a:t>
            </a:r>
            <a:r>
              <a:rPr lang="en-US" sz="5400" dirty="0" smtClean="0"/>
              <a:t>fficient </a:t>
            </a:r>
            <a:r>
              <a:rPr lang="en-US" sz="5400" dirty="0"/>
              <a:t>coercion resistance</a:t>
            </a:r>
            <a:br>
              <a:rPr lang="en-US" sz="5400" dirty="0"/>
            </a:br>
            <a:r>
              <a:rPr lang="en-US" sz="5400" dirty="0"/>
              <a:t>in </a:t>
            </a:r>
            <a:br>
              <a:rPr lang="en-US" sz="5400" dirty="0"/>
            </a:br>
            <a:r>
              <a:rPr lang="en-US" sz="5400" dirty="0"/>
              <a:t>remote electronic </a:t>
            </a:r>
            <a:r>
              <a:rPr lang="en-US" sz="5400" dirty="0" smtClean="0"/>
              <a:t>voting</a:t>
            </a:r>
            <a:endParaRPr lang="en-US" sz="5400" dirty="0"/>
          </a:p>
        </p:txBody>
      </p:sp>
      <p:sp>
        <p:nvSpPr>
          <p:cNvPr id="3" name="Subtitle 2"/>
          <p:cNvSpPr>
            <a:spLocks noGrp="1"/>
          </p:cNvSpPr>
          <p:nvPr>
            <p:ph type="subTitle" idx="1"/>
          </p:nvPr>
        </p:nvSpPr>
        <p:spPr/>
        <p:txBody>
          <a:bodyPr/>
          <a:lstStyle/>
          <a:p>
            <a:r>
              <a:rPr lang="en-US" b="1" dirty="0"/>
              <a:t>Panagiotis Grontas</a:t>
            </a:r>
            <a:r>
              <a:rPr lang="en-US" dirty="0"/>
              <a:t>, Aris </a:t>
            </a:r>
            <a:r>
              <a:rPr lang="en-US" dirty="0" smtClean="0"/>
              <a:t>Pagourtzis and Alexandros </a:t>
            </a:r>
            <a:r>
              <a:rPr lang="en-US" dirty="0"/>
              <a:t>Zacharakis</a:t>
            </a:r>
          </a:p>
        </p:txBody>
      </p:sp>
      <p:sp>
        <p:nvSpPr>
          <p:cNvPr id="4" name="Rectangle 3"/>
          <p:cNvSpPr/>
          <p:nvPr/>
        </p:nvSpPr>
        <p:spPr>
          <a:xfrm>
            <a:off x="5438202" y="297210"/>
            <a:ext cx="6233245" cy="646331"/>
          </a:xfrm>
          <a:prstGeom prst="rect">
            <a:avLst/>
          </a:prstGeom>
        </p:spPr>
        <p:txBody>
          <a:bodyPr wrap="none">
            <a:spAutoFit/>
          </a:bodyPr>
          <a:lstStyle/>
          <a:p>
            <a:pPr algn="r"/>
            <a:r>
              <a:rPr lang="en-US" b="1" dirty="0">
                <a:solidFill>
                  <a:schemeClr val="accent2"/>
                </a:solidFill>
              </a:rPr>
              <a:t>12th Athens Colloquium on Algorithms and Complexity</a:t>
            </a:r>
            <a:br>
              <a:rPr lang="en-US" b="1" dirty="0">
                <a:solidFill>
                  <a:schemeClr val="accent2"/>
                </a:solidFill>
              </a:rPr>
            </a:br>
            <a:r>
              <a:rPr lang="en-US" b="1" dirty="0">
                <a:solidFill>
                  <a:schemeClr val="accent2"/>
                </a:solidFill>
                <a:latin typeface="Verdana" panose="020B0604030504040204" pitchFamily="34" charset="0"/>
              </a:rPr>
              <a:t>ACAC '17</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Cryptographic Primitives</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759125" y="1352811"/>
                <a:ext cx="5005571" cy="4438391"/>
              </a:xfrm>
            </p:spPr>
            <p:txBody>
              <a:bodyPr>
                <a:noAutofit/>
              </a:bodyPr>
              <a:lstStyle/>
              <a:p>
                <a:r>
                  <a:rPr lang="en-US" sz="2400" dirty="0" smtClean="0"/>
                  <a:t>Homomorphic Encryption Scheme</a:t>
                </a:r>
              </a:p>
              <a:p>
                <a:pPr lvl="1"/>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i="1">
                            <a:solidFill>
                              <a:srgbClr val="0070C0"/>
                            </a:solidFill>
                            <a:latin typeface="Cambria Math" panose="02040503050406030204" pitchFamily="18" charset="0"/>
                          </a:rPr>
                          <m:t>h</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𝑚</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oMath>
                </a14:m>
                <a:r>
                  <a:rPr lang="en-US" sz="2000" dirty="0">
                    <a:solidFill>
                      <a:srgbClr val="0070C0"/>
                    </a:solidFill>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i="1">
                            <a:solidFill>
                              <a:srgbClr val="0070C0"/>
                            </a:solidFill>
                            <a:latin typeface="Cambria Math" panose="02040503050406030204" pitchFamily="18" charset="0"/>
                          </a:rPr>
                          <m:t>h</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𝑚</m:t>
                        </m:r>
                      </m:e>
                      <m:sub>
                        <m:r>
                          <a:rPr lang="en-US" sz="2000" b="0" i="1" smtClean="0">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oMath>
                </a14:m>
                <a:r>
                  <a:rPr lang="en-US" sz="2000" dirty="0">
                    <a:solidFill>
                      <a:srgbClr val="0070C0"/>
                    </a:solidFill>
                  </a:rPr>
                  <a:t> = </a:t>
                </a:r>
                <a:endParaRPr lang="en-US" sz="2000" dirty="0" smtClean="0">
                  <a:solidFill>
                    <a:srgbClr val="0070C0"/>
                  </a:solidFill>
                </a:endParaRPr>
              </a:p>
              <a:p>
                <a:pPr marL="274314" lvl="1" indent="0">
                  <a:buNone/>
                </a:pPr>
                <a:r>
                  <a:rPr lang="en-US" sz="2000" dirty="0">
                    <a:solidFill>
                      <a:srgbClr val="0070C0"/>
                    </a:solidFill>
                  </a:rPr>
                  <a:t> </a:t>
                </a:r>
                <a:r>
                  <a:rPr lang="en-US" sz="2000" dirty="0" smtClean="0">
                    <a:solidFill>
                      <a:srgbClr val="0070C0"/>
                    </a:solidFill>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i="1">
                            <a:solidFill>
                              <a:srgbClr val="0070C0"/>
                            </a:solidFill>
                            <a:latin typeface="Cambria Math" panose="02040503050406030204" pitchFamily="18" charset="0"/>
                          </a:rPr>
                          <m:t>h</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𝑚</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𝑚</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oMath>
                </a14:m>
                <a:r>
                  <a:rPr lang="en-US" sz="2000" dirty="0">
                    <a:solidFill>
                      <a:srgbClr val="0070C0"/>
                    </a:solidFill>
                  </a:rPr>
                  <a:t> </a:t>
                </a:r>
                <a14:m>
                  <m:oMath xmlns:m="http://schemas.openxmlformats.org/officeDocument/2006/math">
                    <m:r>
                      <a:rPr lang="en-US" sz="2000" i="1">
                        <a:solidFill>
                          <a:srgbClr val="0070C0"/>
                        </a:solidFill>
                        <a:latin typeface="Cambria Math" panose="02040503050406030204" pitchFamily="18" charset="0"/>
                      </a:rPr>
                      <m:t> </m:t>
                    </m:r>
                  </m:oMath>
                </a14:m>
                <a:endParaRPr lang="en-US" sz="2000" dirty="0" smtClean="0">
                  <a:solidFill>
                    <a:srgbClr val="0070C0"/>
                  </a:solidFill>
                </a:endParaRPr>
              </a:p>
              <a:p>
                <a:pPr lvl="1"/>
                <a:r>
                  <a:rPr lang="en-US" sz="2200" dirty="0" err="1" smtClean="0"/>
                  <a:t>Reencryption</a:t>
                </a:r>
                <a:endParaRPr lang="en-US" sz="2200" dirty="0" smtClean="0"/>
              </a:p>
              <a:p>
                <a:pPr lvl="1"/>
                <a:r>
                  <a:rPr lang="en-US" sz="2200" dirty="0" smtClean="0"/>
                  <a:t>Modified El Gamal (for proofs)</a:t>
                </a:r>
              </a:p>
              <a:p>
                <a:pPr lvl="1"/>
                <a:r>
                  <a:rPr lang="en-US" sz="2000" dirty="0" smtClean="0"/>
                  <a:t>Group </a:t>
                </a:r>
                <a:r>
                  <a:rPr lang="en-US" sz="2000" dirty="0"/>
                  <a:t>of prime order q where the DDH </a:t>
                </a:r>
                <a:r>
                  <a:rPr lang="en-US" sz="2000" dirty="0" smtClean="0"/>
                  <a:t>problem is hard</a:t>
                </a:r>
              </a:p>
              <a:p>
                <a:pPr lvl="2"/>
                <a:r>
                  <a:rPr lang="en-US" sz="2000" dirty="0" smtClean="0"/>
                  <a:t>Private key:  </a:t>
                </a:r>
                <a14:m>
                  <m:oMath xmlns:m="http://schemas.openxmlformats.org/officeDocument/2006/math">
                    <m:r>
                      <a:rPr lang="en-US" sz="2000" b="0" i="1" smtClean="0">
                        <a:solidFill>
                          <a:srgbClr val="0070C0"/>
                        </a:solidFill>
                        <a:latin typeface="Cambria Math" panose="02040503050406030204" pitchFamily="18" charset="0"/>
                      </a:rPr>
                      <m:t>𝑥</m:t>
                    </m:r>
                    <m:r>
                      <a:rPr lang="en-US" sz="2000" i="1" smtClean="0">
                        <a:solidFill>
                          <a:srgbClr val="0070C0"/>
                        </a:solidFill>
                        <a:latin typeface="Cambria Math" panose="02040503050406030204" pitchFamily="18" charset="0"/>
                        <a:ea typeface="Cambria Math" panose="02040503050406030204" pitchFamily="18" charset="0"/>
                      </a:rPr>
                      <m:t>∈</m:t>
                    </m:r>
                    <m:r>
                      <a:rPr lang="en-US" sz="2000" b="0" i="1" smtClean="0">
                        <a:solidFill>
                          <a:srgbClr val="0070C0"/>
                        </a:solidFill>
                        <a:latin typeface="Cambria Math" panose="02040503050406030204" pitchFamily="18" charset="0"/>
                        <a:ea typeface="Cambria Math" panose="02040503050406030204" pitchFamily="18" charset="0"/>
                      </a:rPr>
                      <m:t> </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ℤ</m:t>
                        </m:r>
                      </m:e>
                      <m:sub>
                        <m:r>
                          <a:rPr lang="en-US" sz="2000" b="0" i="1" smtClean="0">
                            <a:solidFill>
                              <a:srgbClr val="0070C0"/>
                            </a:solidFill>
                            <a:latin typeface="Cambria Math" panose="02040503050406030204" pitchFamily="18" charset="0"/>
                            <a:ea typeface="Cambria Math" panose="02040503050406030204" pitchFamily="18" charset="0"/>
                          </a:rPr>
                          <m:t>𝑞</m:t>
                        </m:r>
                      </m:sub>
                    </m:sSub>
                    <m:r>
                      <a:rPr lang="en-US" sz="2000" b="0" i="1" smtClean="0">
                        <a:latin typeface="Cambria Math" panose="02040503050406030204" pitchFamily="18" charset="0"/>
                      </a:rPr>
                      <m:t> </m:t>
                    </m:r>
                  </m:oMath>
                </a14:m>
                <a:endParaRPr lang="en-US" sz="2000" dirty="0" smtClean="0"/>
              </a:p>
              <a:p>
                <a:pPr lvl="2"/>
                <a:r>
                  <a:rPr lang="en-US" sz="2000" dirty="0" smtClean="0"/>
                  <a:t>Public key: </a:t>
                </a:r>
                <a14:m>
                  <m:oMath xmlns:m="http://schemas.openxmlformats.org/officeDocument/2006/math">
                    <m:sSubSup>
                      <m:sSubSupPr>
                        <m:ctrlPr>
                          <a:rPr lang="en-US" sz="2000" i="1" smtClean="0">
                            <a:solidFill>
                              <a:srgbClr val="0070C0"/>
                            </a:solidFill>
                            <a:latin typeface="Cambria Math" panose="02040503050406030204" pitchFamily="18" charset="0"/>
                          </a:rPr>
                        </m:ctrlPr>
                      </m:sSubSupPr>
                      <m:e>
                        <m:r>
                          <a:rPr lang="en-US" sz="2000" b="0" i="1" smtClean="0">
                            <a:solidFill>
                              <a:srgbClr val="0070C0"/>
                            </a:solidFill>
                            <a:latin typeface="Cambria Math" panose="02040503050406030204" pitchFamily="18" charset="0"/>
                          </a:rPr>
                          <m:t>h</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𝑔</m:t>
                        </m:r>
                      </m:e>
                      <m:sub>
                        <m:r>
                          <a:rPr lang="en-US" sz="2000" b="0" i="1" smtClean="0">
                            <a:solidFill>
                              <a:srgbClr val="0070C0"/>
                            </a:solidFill>
                            <a:latin typeface="Cambria Math" panose="02040503050406030204" pitchFamily="18" charset="0"/>
                          </a:rPr>
                          <m:t>1</m:t>
                        </m:r>
                      </m:sub>
                      <m:sup>
                        <m:r>
                          <a:rPr lang="en-US" sz="2000" b="0" i="1" smtClean="0">
                            <a:solidFill>
                              <a:srgbClr val="0070C0"/>
                            </a:solidFill>
                            <a:latin typeface="Cambria Math" panose="02040503050406030204" pitchFamily="18" charset="0"/>
                          </a:rPr>
                          <m:t>𝑥</m:t>
                        </m:r>
                      </m:sup>
                    </m:sSubSup>
                  </m:oMath>
                </a14:m>
                <a:endParaRPr lang="en-US" sz="2000" dirty="0"/>
              </a:p>
              <a:p>
                <a:pPr lvl="2"/>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𝐸𝑛𝑐</m:t>
                        </m:r>
                      </m:e>
                      <m:sub>
                        <m:r>
                          <a:rPr lang="en-US" sz="2000" b="0" i="1" smtClean="0">
                            <a:solidFill>
                              <a:srgbClr val="0070C0"/>
                            </a:solidFill>
                            <a:latin typeface="Cambria Math" panose="02040503050406030204" pitchFamily="18" charset="0"/>
                          </a:rPr>
                          <m:t>h</m:t>
                        </m:r>
                      </m:sub>
                    </m:sSub>
                    <m:d>
                      <m:dPr>
                        <m:ctrlPr>
                          <a:rPr lang="en-US" sz="2000" b="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𝑚</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𝑟</m:t>
                        </m:r>
                      </m:e>
                    </m:d>
                    <m:r>
                      <a:rPr lang="en-US" sz="2000" b="0" i="1" smtClean="0">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𝑔</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𝑟</m:t>
                        </m:r>
                      </m:sup>
                    </m:sSubSup>
                    <m:r>
                      <a:rPr lang="en-US" sz="2000" b="0" i="1" smtClean="0">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𝑔</m:t>
                        </m:r>
                      </m:e>
                      <m:sub>
                        <m:r>
                          <a:rPr lang="el-GR" sz="2000" b="0" i="1" smtClean="0">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𝑟</m:t>
                        </m:r>
                      </m:sup>
                    </m:sSubSup>
                    <m:r>
                      <a:rPr lang="en-US" sz="2000" b="0" i="0"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𝑚</m:t>
                    </m:r>
                    <m:sSup>
                      <m:sSupPr>
                        <m:ctrlPr>
                          <a:rPr lang="en-US" sz="2000" b="0" i="1" smtClean="0">
                            <a:solidFill>
                              <a:srgbClr val="0070C0"/>
                            </a:solidFill>
                            <a:latin typeface="Cambria Math" panose="02040503050406030204" pitchFamily="18" charset="0"/>
                          </a:rPr>
                        </m:ctrlPr>
                      </m:sSupPr>
                      <m:e>
                        <m:r>
                          <a:rPr lang="en-US" sz="2000" b="0" i="1" smtClean="0">
                            <a:solidFill>
                              <a:srgbClr val="0070C0"/>
                            </a:solidFill>
                            <a:latin typeface="Cambria Math" panose="02040503050406030204" pitchFamily="18" charset="0"/>
                          </a:rPr>
                          <m:t>h</m:t>
                        </m:r>
                      </m:e>
                      <m:sup>
                        <m:r>
                          <a:rPr lang="en-US" sz="2000" b="0" i="1" smtClean="0">
                            <a:solidFill>
                              <a:srgbClr val="0070C0"/>
                            </a:solidFill>
                            <a:latin typeface="Cambria Math" panose="02040503050406030204" pitchFamily="18" charset="0"/>
                          </a:rPr>
                          <m:t>𝑟</m:t>
                        </m:r>
                      </m:sup>
                    </m:sSup>
                    <m:r>
                      <a:rPr lang="en-US" sz="2000" b="0" i="1" smtClean="0">
                        <a:solidFill>
                          <a:srgbClr val="0070C0"/>
                        </a:solidFill>
                        <a:latin typeface="Cambria Math" panose="02040503050406030204" pitchFamily="18" charset="0"/>
                      </a:rPr>
                      <m:t>)</m:t>
                    </m:r>
                  </m:oMath>
                </a14:m>
                <a:endParaRPr lang="en-US" sz="2000" dirty="0" smtClean="0">
                  <a:solidFill>
                    <a:srgbClr val="0070C0"/>
                  </a:solidFill>
                </a:endParaRPr>
              </a:p>
              <a:p>
                <a:pPr lvl="2"/>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𝐷𝑒𝑐</m:t>
                        </m:r>
                      </m:e>
                      <m:sub>
                        <m:r>
                          <a:rPr lang="en-US" sz="2000" b="0" i="1" smtClean="0">
                            <a:solidFill>
                              <a:srgbClr val="0070C0"/>
                            </a:solidFill>
                            <a:latin typeface="Cambria Math" panose="02040503050406030204" pitchFamily="18" charset="0"/>
                          </a:rPr>
                          <m:t>𝑥</m:t>
                        </m:r>
                      </m:sub>
                    </m:sSub>
                    <m:d>
                      <m:dPr>
                        <m:ctrlPr>
                          <a:rPr lang="en-US" sz="2000" i="1">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𝑎</m:t>
                        </m:r>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𝑏</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𝑐</m:t>
                        </m:r>
                      </m:e>
                    </m:d>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𝑐</m:t>
                    </m:r>
                    <m:sSup>
                      <m:sSupPr>
                        <m:ctrlPr>
                          <a:rPr lang="en-US" sz="2000" i="1">
                            <a:solidFill>
                              <a:srgbClr val="0070C0"/>
                            </a:solidFill>
                            <a:latin typeface="Cambria Math" panose="02040503050406030204" pitchFamily="18" charset="0"/>
                          </a:rPr>
                        </m:ctrlPr>
                      </m:sSupPr>
                      <m:e>
                        <m:r>
                          <a:rPr lang="en-US" sz="2000" b="0" i="1" smtClean="0">
                            <a:solidFill>
                              <a:srgbClr val="0070C0"/>
                            </a:solidFill>
                            <a:latin typeface="Cambria Math" panose="02040503050406030204" pitchFamily="18" charset="0"/>
                          </a:rPr>
                          <m:t>𝑎</m:t>
                        </m:r>
                      </m:e>
                      <m:sup>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𝑥</m:t>
                        </m:r>
                      </m:sup>
                    </m:sSup>
                  </m:oMath>
                </a14:m>
                <a:endParaRPr lang="en-US" sz="1800" dirty="0"/>
              </a:p>
              <a:p>
                <a:pPr lvl="2"/>
                <a:endParaRPr lang="en-US" sz="1800" dirty="0" smtClean="0"/>
              </a:p>
              <a:p>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759125" y="1352811"/>
                <a:ext cx="5005571" cy="4438391"/>
              </a:xfrm>
              <a:blipFill rotWithShape="0">
                <a:blip r:embed="rId2"/>
                <a:stretch>
                  <a:fillRect l="-1705" t="-1786" b="-892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764696" y="1352811"/>
                <a:ext cx="6122504" cy="4438391"/>
              </a:xfrm>
            </p:spPr>
            <p:txBody>
              <a:bodyPr>
                <a:noAutofit/>
              </a:bodyPr>
              <a:lstStyle/>
              <a:p>
                <a:r>
                  <a:rPr lang="en-US" sz="2400" dirty="0" smtClean="0"/>
                  <a:t>Plaintext Equivalence Test (PET</a:t>
                </a:r>
                <a:r>
                  <a:rPr lang="en-US" sz="2400" dirty="0"/>
                  <a:t>) (</a:t>
                </a:r>
                <a:r>
                  <a:rPr lang="en-US" sz="2400" dirty="0" err="1" smtClean="0"/>
                  <a:t>Jakobsson</a:t>
                </a:r>
                <a:r>
                  <a:rPr lang="en-US" sz="2400" dirty="0" smtClean="0"/>
                  <a:t> - </a:t>
                </a:r>
                <a:r>
                  <a:rPr lang="en-US" sz="2400" dirty="0" err="1" smtClean="0"/>
                  <a:t>Juels</a:t>
                </a:r>
                <a:r>
                  <a:rPr lang="en-US" sz="2400" dirty="0" smtClean="0"/>
                  <a:t> 2000)</a:t>
                </a:r>
              </a:p>
              <a:p>
                <a:pPr lvl="1"/>
                <a:r>
                  <a:rPr lang="en-US" sz="2000" dirty="0" smtClean="0"/>
                  <a:t>Prove that two </a:t>
                </a:r>
                <a:r>
                  <a:rPr lang="en-US" sz="2000" dirty="0" err="1" smtClean="0"/>
                  <a:t>ciphertexts</a:t>
                </a:r>
                <a:r>
                  <a:rPr lang="en-US" sz="2000" dirty="0" smtClean="0"/>
                  <a:t> indeed encrypt the same plaintext without decrypting them</a:t>
                </a:r>
              </a:p>
              <a:p>
                <a:pPr lvl="1"/>
                <a14:m>
                  <m:oMath xmlns:m="http://schemas.openxmlformats.org/officeDocument/2006/math">
                    <m:f>
                      <m:fPr>
                        <m:ctrlPr>
                          <a:rPr lang="en-US" sz="2000" i="1" smtClean="0">
                            <a:solidFill>
                              <a:srgbClr val="0070C0"/>
                            </a:solidFill>
                            <a:latin typeface="Cambria Math" panose="02040503050406030204" pitchFamily="18" charset="0"/>
                          </a:rPr>
                        </m:ctrlPr>
                      </m:fPr>
                      <m:num>
                        <m:sSup>
                          <m:sSupPr>
                            <m:ctrlPr>
                              <a:rPr lang="en-US" sz="2000" i="1" smtClean="0">
                                <a:solidFill>
                                  <a:srgbClr val="0070C0"/>
                                </a:solidFill>
                                <a:latin typeface="Cambria Math" panose="02040503050406030204" pitchFamily="18" charset="0"/>
                              </a:rPr>
                            </m:ctrlPr>
                          </m:sSup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i="1">
                                    <a:solidFill>
                                      <a:srgbClr val="0070C0"/>
                                    </a:solidFill>
                                    <a:latin typeface="Cambria Math" panose="02040503050406030204" pitchFamily="18" charset="0"/>
                                  </a:rPr>
                                  <m:t>h</m:t>
                                </m:r>
                              </m:sub>
                            </m:sSub>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𝑚</m:t>
                            </m:r>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e>
                          <m:sup>
                            <m:r>
                              <a:rPr lang="en-US" sz="2000" b="0" i="1" smtClean="0">
                                <a:solidFill>
                                  <a:srgbClr val="0070C0"/>
                                </a:solidFill>
                                <a:latin typeface="Cambria Math" panose="02040503050406030204" pitchFamily="18" charset="0"/>
                              </a:rPr>
                              <m:t>𝑧</m:t>
                            </m:r>
                          </m:sup>
                        </m:sSup>
                      </m:num>
                      <m:den>
                        <m:sSup>
                          <m:sSupPr>
                            <m:ctrlPr>
                              <a:rPr lang="en-US" sz="2000" i="1">
                                <a:solidFill>
                                  <a:srgbClr val="0070C0"/>
                                </a:solidFill>
                                <a:latin typeface="Cambria Math" panose="02040503050406030204" pitchFamily="18" charset="0"/>
                              </a:rPr>
                            </m:ctrlPr>
                          </m:sSup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i="1">
                                    <a:solidFill>
                                      <a:srgbClr val="0070C0"/>
                                    </a:solidFill>
                                    <a:latin typeface="Cambria Math" panose="02040503050406030204" pitchFamily="18" charset="0"/>
                                  </a:rPr>
                                  <m:t>h</m:t>
                                </m:r>
                              </m:sub>
                            </m:sSub>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𝑚</m:t>
                            </m:r>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e>
                          <m:sup>
                            <m:r>
                              <a:rPr lang="en-US" sz="2000" i="1">
                                <a:solidFill>
                                  <a:srgbClr val="0070C0"/>
                                </a:solidFill>
                                <a:latin typeface="Cambria Math" panose="02040503050406030204" pitchFamily="18" charset="0"/>
                              </a:rPr>
                              <m:t>𝑧</m:t>
                            </m:r>
                          </m:sup>
                        </m:sSup>
                      </m:den>
                    </m:f>
                    <m:r>
                      <a:rPr lang="en-US" sz="2000" b="0" i="1" smtClean="0">
                        <a:solidFill>
                          <a:srgbClr val="0070C0"/>
                        </a:solidFill>
                        <a:latin typeface="Cambria Math" panose="02040503050406030204" pitchFamily="18" charset="0"/>
                      </a:rPr>
                      <m:t>=</m:t>
                    </m:r>
                    <m:sSup>
                      <m:sSupPr>
                        <m:ctrlPr>
                          <a:rPr lang="en-US" sz="2000" b="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𝑔</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sup>
                        </m:sSubSup>
                        <m:r>
                          <a:rPr lang="en-US" sz="2000" i="1">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𝑔</m:t>
                            </m:r>
                          </m:e>
                          <m:sub>
                            <m:r>
                              <a:rPr lang="en-US" sz="2000" i="1">
                                <a:solidFill>
                                  <a:srgbClr val="0070C0"/>
                                </a:solidFill>
                                <a:latin typeface="Cambria Math" panose="02040503050406030204" pitchFamily="18" charset="0"/>
                              </a:rPr>
                              <m:t>2</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sup>
                        </m:sSubSup>
                        <m:r>
                          <a:rPr lang="en-US" sz="2000" i="1">
                            <a:solidFill>
                              <a:srgbClr val="0070C0"/>
                            </a:solidFill>
                            <a:latin typeface="Cambria Math" panose="02040503050406030204" pitchFamily="18" charset="0"/>
                          </a:rPr>
                          <m:t>,</m:t>
                        </m:r>
                        <m:f>
                          <m:fPr>
                            <m:ctrlPr>
                              <a:rPr lang="en-US" sz="2000" i="1">
                                <a:solidFill>
                                  <a:srgbClr val="0070C0"/>
                                </a:solidFill>
                                <a:latin typeface="Cambria Math" panose="02040503050406030204" pitchFamily="18" charset="0"/>
                              </a:rPr>
                            </m:ctrlPr>
                          </m:fPr>
                          <m:num>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𝑚</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h</m:t>
                                    </m:r>
                                  </m:e>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sup>
                                </m:sSup>
                                <m:r>
                                  <a:rPr lang="en-US" sz="2000" i="1">
                                    <a:solidFill>
                                      <a:srgbClr val="0070C0"/>
                                    </a:solidFill>
                                    <a:latin typeface="Cambria Math" panose="02040503050406030204" pitchFamily="18" charset="0"/>
                                  </a:rPr>
                                  <m:t>)</m:t>
                                </m:r>
                              </m:e>
                              <m:sup/>
                            </m:sSup>
                          </m:num>
                          <m:den>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𝑚</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h</m:t>
                                    </m:r>
                                  </m:e>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sup>
                                </m:sSup>
                                <m:r>
                                  <a:rPr lang="en-US" sz="2000" i="1">
                                    <a:solidFill>
                                      <a:srgbClr val="0070C0"/>
                                    </a:solidFill>
                                    <a:latin typeface="Cambria Math" panose="02040503050406030204" pitchFamily="18" charset="0"/>
                                  </a:rPr>
                                  <m:t>)</m:t>
                                </m:r>
                              </m:e>
                              <m:sup/>
                            </m:sSup>
                          </m:den>
                        </m:f>
                        <m:r>
                          <m:rPr>
                            <m:nor/>
                          </m:rPr>
                          <a:rPr lang="en-US" sz="2000" dirty="0">
                            <a:solidFill>
                              <a:srgbClr val="0070C0"/>
                            </a:solidFill>
                          </a:rPr>
                          <m:t>)</m:t>
                        </m:r>
                      </m:e>
                      <m:sup>
                        <m:r>
                          <a:rPr lang="en-US" sz="2000" b="0" i="1" smtClean="0">
                            <a:solidFill>
                              <a:srgbClr val="0070C0"/>
                            </a:solidFill>
                            <a:latin typeface="Cambria Math" panose="02040503050406030204" pitchFamily="18" charset="0"/>
                          </a:rPr>
                          <m:t>𝑧</m:t>
                        </m:r>
                      </m:sup>
                    </m:sSup>
                    <m:r>
                      <a:rPr lang="en-US" sz="2000" b="0" i="1" smtClean="0">
                        <a:solidFill>
                          <a:srgbClr val="0070C0"/>
                        </a:solidFill>
                        <a:latin typeface="Cambria Math" panose="02040503050406030204" pitchFamily="18" charset="0"/>
                      </a:rPr>
                      <m:t>=</m:t>
                    </m:r>
                    <m:sSup>
                      <m:sSupPr>
                        <m:ctrlPr>
                          <a:rPr lang="en-US" sz="2000" b="0" i="1" smtClean="0">
                            <a:solidFill>
                              <a:srgbClr val="0070C0"/>
                            </a:solidFill>
                            <a:latin typeface="Cambria Math" panose="02040503050406030204" pitchFamily="18" charset="0"/>
                          </a:rPr>
                        </m:ctrlPr>
                      </m:sSupPr>
                      <m:e>
                        <m:sSub>
                          <m:sSubPr>
                            <m:ctrlPr>
                              <a:rPr lang="en-US" sz="2000" b="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𝐸𝑛𝑐</m:t>
                            </m:r>
                          </m:e>
                          <m:sub>
                            <m:r>
                              <a:rPr lang="en-US" sz="2000" b="0" i="1" smtClean="0">
                                <a:solidFill>
                                  <a:srgbClr val="0070C0"/>
                                </a:solidFill>
                                <a:latin typeface="Cambria Math" panose="02040503050406030204" pitchFamily="18" charset="0"/>
                              </a:rPr>
                              <m:t>h</m:t>
                            </m:r>
                          </m:sub>
                        </m:sSub>
                        <m:r>
                          <a:rPr lang="en-US" sz="2000" i="1" smtClean="0">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(1)</m:t>
                        </m:r>
                        <m:r>
                          <m:rPr>
                            <m:nor/>
                          </m:rPr>
                          <a:rPr lang="en-US" sz="2000" dirty="0">
                            <a:solidFill>
                              <a:srgbClr val="0070C0"/>
                            </a:solidFill>
                          </a:rPr>
                          <m:t> </m:t>
                        </m:r>
                      </m:e>
                      <m:sup>
                        <m:r>
                          <a:rPr lang="en-US" sz="2000" b="0" i="1" smtClean="0">
                            <a:solidFill>
                              <a:srgbClr val="0070C0"/>
                            </a:solidFill>
                            <a:latin typeface="Cambria Math" panose="02040503050406030204" pitchFamily="18" charset="0"/>
                          </a:rPr>
                          <m:t>𝑧</m:t>
                        </m:r>
                      </m:sup>
                    </m:sSup>
                  </m:oMath>
                </a14:m>
                <a:endParaRPr lang="en-US" sz="2000" b="0" dirty="0" smtClean="0"/>
              </a:p>
              <a:p>
                <a:r>
                  <a:rPr lang="en-US" sz="2400" dirty="0" smtClean="0"/>
                  <a:t>Zero knowledge proofs </a:t>
                </a:r>
              </a:p>
              <a:p>
                <a:pPr lvl="2"/>
                <a:r>
                  <a:rPr lang="en-US" sz="2000" dirty="0" smtClean="0"/>
                  <a:t>Prove possession of credential and vote</a:t>
                </a:r>
              </a:p>
              <a:p>
                <a:pPr lvl="2"/>
                <a:r>
                  <a:rPr lang="en-US" sz="2000" dirty="0" smtClean="0"/>
                  <a:t>Prove candidate selection validity</a:t>
                </a:r>
              </a:p>
              <a:p>
                <a:pPr lvl="2"/>
                <a:r>
                  <a:rPr lang="en-US" sz="2000" dirty="0" smtClean="0"/>
                  <a:t>Prove correct decryption</a:t>
                </a:r>
              </a:p>
              <a:p>
                <a:pPr lvl="1"/>
                <a:endParaRPr lang="en-US" sz="2000" dirty="0" smtClean="0"/>
              </a:p>
              <a:p>
                <a:pPr lvl="1"/>
                <a:endParaRPr lang="el-GR"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764696" y="1352811"/>
                <a:ext cx="6122504" cy="4438391"/>
              </a:xfrm>
              <a:blipFill rotWithShape="0">
                <a:blip r:embed="rId3"/>
                <a:stretch>
                  <a:fillRect l="-1394" t="-1786"/>
                </a:stretch>
              </a:blipFill>
            </p:spPr>
            <p:txBody>
              <a:bodyPr/>
              <a:lstStyle/>
              <a:p>
                <a:r>
                  <a:rPr lang="el-GR">
                    <a:noFill/>
                  </a:rPr>
                  <a:t> </a:t>
                </a:r>
              </a:p>
            </p:txBody>
          </p:sp>
        </mc:Fallback>
      </mc:AlternateContent>
      <p:sp>
        <p:nvSpPr>
          <p:cNvPr id="5" name="Footer Placeholder 4"/>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6" name="Date Placeholder 5"/>
          <p:cNvSpPr>
            <a:spLocks noGrp="1"/>
          </p:cNvSpPr>
          <p:nvPr>
            <p:ph type="dt" sz="half" idx="10"/>
          </p:nvPr>
        </p:nvSpPr>
        <p:spPr/>
        <p:txBody>
          <a:bodyPr/>
          <a:lstStyle/>
          <a:p>
            <a:r>
              <a:rPr lang="el-GR" smtClean="0"/>
              <a:t>25/8/2017</a:t>
            </a:r>
            <a:endParaRPr lang="en-US"/>
          </a:p>
        </p:txBody>
      </p:sp>
      <p:sp>
        <p:nvSpPr>
          <p:cNvPr id="8" name="Slide Number Placeholder 7"/>
          <p:cNvSpPr>
            <a:spLocks noGrp="1"/>
          </p:cNvSpPr>
          <p:nvPr>
            <p:ph type="sldNum" sz="quarter" idx="12"/>
          </p:nvPr>
        </p:nvSpPr>
        <p:spPr/>
        <p:txBody>
          <a:bodyPr/>
          <a:lstStyle/>
          <a:p>
            <a:fld id="{E31375A4-56A4-47D6-9801-1991572033F7}" type="slidenum">
              <a:rPr lang="en-US" smtClean="0"/>
              <a:pPr/>
              <a:t>10</a:t>
            </a:fld>
            <a:r>
              <a:rPr lang="en-US" smtClean="0"/>
              <a:t> of 18</a:t>
            </a:r>
            <a:endParaRPr lang="en-US" dirty="0"/>
          </a:p>
        </p:txBody>
      </p:sp>
    </p:spTree>
    <p:extLst>
      <p:ext uri="{BB962C8B-B14F-4D97-AF65-F5344CB8AC3E}">
        <p14:creationId xmlns:p14="http://schemas.microsoft.com/office/powerpoint/2010/main" val="215896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 Signatures</a:t>
            </a:r>
            <a:endParaRPr lang="el-GR" dirty="0"/>
          </a:p>
        </p:txBody>
      </p:sp>
      <p:sp>
        <p:nvSpPr>
          <p:cNvPr id="3" name="Content Placeholder 2"/>
          <p:cNvSpPr>
            <a:spLocks noGrp="1"/>
          </p:cNvSpPr>
          <p:nvPr>
            <p:ph sz="half" idx="1"/>
          </p:nvPr>
        </p:nvSpPr>
        <p:spPr/>
        <p:txBody>
          <a:bodyPr>
            <a:normAutofit/>
          </a:bodyPr>
          <a:lstStyle/>
          <a:p>
            <a:r>
              <a:rPr lang="en-US" dirty="0" smtClean="0"/>
              <a:t>A variation of digital signatures for anonymity (</a:t>
            </a:r>
            <a:r>
              <a:rPr lang="en-US" dirty="0" err="1" smtClean="0"/>
              <a:t>Chaum</a:t>
            </a:r>
            <a:r>
              <a:rPr lang="en-US" dirty="0" smtClean="0"/>
              <a:t> 1982) with many instantiations</a:t>
            </a:r>
          </a:p>
          <a:p>
            <a:r>
              <a:rPr lang="en-US" dirty="0" smtClean="0"/>
              <a:t>The signer receives and signs a </a:t>
            </a:r>
            <a:r>
              <a:rPr lang="en-US" i="1" dirty="0" smtClean="0"/>
              <a:t>blinded version of </a:t>
            </a:r>
            <a:r>
              <a:rPr lang="en-US" dirty="0" smtClean="0"/>
              <a:t>a message</a:t>
            </a:r>
          </a:p>
          <a:p>
            <a:r>
              <a:rPr lang="en-US" dirty="0" smtClean="0"/>
              <a:t>The user unblinds the signature and obtains a regular one</a:t>
            </a:r>
          </a:p>
          <a:p>
            <a:r>
              <a:rPr lang="en-US" dirty="0" smtClean="0"/>
              <a:t>Security properties:</a:t>
            </a:r>
          </a:p>
          <a:p>
            <a:pPr lvl="1"/>
            <a:r>
              <a:rPr lang="en-US" b="1" dirty="0" smtClean="0"/>
              <a:t>Blindness</a:t>
            </a:r>
            <a:r>
              <a:rPr lang="en-US" dirty="0" smtClean="0"/>
              <a:t>: Cannot associate messages with signing sessions</a:t>
            </a:r>
          </a:p>
          <a:p>
            <a:pPr lvl="1"/>
            <a:r>
              <a:rPr lang="en-US" b="1" dirty="0" smtClean="0"/>
              <a:t>Unforgeability</a:t>
            </a:r>
            <a:r>
              <a:rPr lang="en-US" dirty="0" smtClean="0"/>
              <a:t>: Cannot generate valid signatures without the private key</a:t>
            </a:r>
          </a:p>
          <a:p>
            <a:pPr marL="0" indent="0">
              <a:buNone/>
            </a:pPr>
            <a:endParaRPr lang="el-GR" dirty="0"/>
          </a:p>
        </p:txBody>
      </p:sp>
      <p:sp>
        <p:nvSpPr>
          <p:cNvPr id="5" name="Content Placeholder 4"/>
          <p:cNvSpPr>
            <a:spLocks noGrp="1"/>
          </p:cNvSpPr>
          <p:nvPr>
            <p:ph sz="half" idx="2"/>
          </p:nvPr>
        </p:nvSpPr>
        <p:spPr/>
        <p:txBody>
          <a:bodyPr>
            <a:normAutofit/>
          </a:bodyPr>
          <a:lstStyle/>
          <a:p>
            <a:r>
              <a:rPr lang="en-US" dirty="0"/>
              <a:t>A useful real world analogy:</a:t>
            </a:r>
          </a:p>
          <a:p>
            <a:pPr lvl="1"/>
            <a:r>
              <a:rPr lang="en-US" dirty="0"/>
              <a:t>A message and a piece of carbon paper is placed in an envelope</a:t>
            </a:r>
          </a:p>
          <a:p>
            <a:pPr lvl="1"/>
            <a:r>
              <a:rPr lang="en-US" dirty="0"/>
              <a:t>The signer signs the envelope</a:t>
            </a:r>
          </a:p>
          <a:p>
            <a:pPr lvl="1"/>
            <a:r>
              <a:rPr lang="en-US" dirty="0"/>
              <a:t>Because of the carbon the signature is transferred to the message</a:t>
            </a:r>
          </a:p>
          <a:p>
            <a:pPr lvl="1"/>
            <a:r>
              <a:rPr lang="en-US" dirty="0"/>
              <a:t>The user </a:t>
            </a:r>
            <a:r>
              <a:rPr lang="en-US" dirty="0" smtClean="0"/>
              <a:t>removes </a:t>
            </a:r>
            <a:r>
              <a:rPr lang="en-US" dirty="0"/>
              <a:t>the signed message from the envelope</a:t>
            </a:r>
          </a:p>
          <a:p>
            <a:pPr marL="0" indent="0">
              <a:buNone/>
            </a:pPr>
            <a:endParaRPr lang="el-GR"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6" name="Date Placeholder 5"/>
          <p:cNvSpPr>
            <a:spLocks noGrp="1"/>
          </p:cNvSpPr>
          <p:nvPr>
            <p:ph type="dt" sz="half" idx="10"/>
          </p:nvPr>
        </p:nvSpPr>
        <p:spPr/>
        <p:txBody>
          <a:bodyPr/>
          <a:lstStyle/>
          <a:p>
            <a:r>
              <a:rPr lang="el-GR" smtClean="0"/>
              <a:t>25/8/2017</a:t>
            </a:r>
            <a:endParaRPr lang="en-US"/>
          </a:p>
        </p:txBody>
      </p:sp>
      <p:sp>
        <p:nvSpPr>
          <p:cNvPr id="8" name="Slide Number Placeholder 7"/>
          <p:cNvSpPr>
            <a:spLocks noGrp="1"/>
          </p:cNvSpPr>
          <p:nvPr>
            <p:ph type="sldNum" sz="quarter" idx="12"/>
          </p:nvPr>
        </p:nvSpPr>
        <p:spPr/>
        <p:txBody>
          <a:bodyPr/>
          <a:lstStyle/>
          <a:p>
            <a:fld id="{E31375A4-56A4-47D6-9801-1991572033F7}" type="slidenum">
              <a:rPr lang="en-US" smtClean="0"/>
              <a:pPr/>
              <a:t>11</a:t>
            </a:fld>
            <a:r>
              <a:rPr lang="en-US" smtClean="0"/>
              <a:t> of 18</a:t>
            </a:r>
            <a:endParaRPr lang="en-US" dirty="0"/>
          </a:p>
        </p:txBody>
      </p:sp>
    </p:spTree>
    <p:extLst>
      <p:ext uri="{BB962C8B-B14F-4D97-AF65-F5344CB8AC3E}">
        <p14:creationId xmlns:p14="http://schemas.microsoft.com/office/powerpoint/2010/main" val="199658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Blind Signatures</a:t>
            </a:r>
            <a:endParaRPr lang="el-GR" dirty="0"/>
          </a:p>
        </p:txBody>
      </p:sp>
      <p:sp>
        <p:nvSpPr>
          <p:cNvPr id="3" name="Content Placeholder 2"/>
          <p:cNvSpPr>
            <a:spLocks noGrp="1"/>
          </p:cNvSpPr>
          <p:nvPr>
            <p:ph idx="1"/>
          </p:nvPr>
        </p:nvSpPr>
        <p:spPr/>
        <p:txBody>
          <a:bodyPr>
            <a:normAutofit/>
          </a:bodyPr>
          <a:lstStyle/>
          <a:p>
            <a:r>
              <a:rPr lang="en-US" sz="2400" dirty="0" smtClean="0"/>
              <a:t>Blind signatures that can only be verified by a designated verifier</a:t>
            </a:r>
          </a:p>
          <a:p>
            <a:r>
              <a:rPr lang="en-US" sz="2400" dirty="0" smtClean="0"/>
              <a:t>Inject a secret bit of information to the signature</a:t>
            </a:r>
          </a:p>
          <a:p>
            <a:r>
              <a:rPr lang="en-US" sz="2400" dirty="0" smtClean="0"/>
              <a:t>The designated verifier can use his secret key to extract this information</a:t>
            </a:r>
          </a:p>
          <a:p>
            <a:r>
              <a:rPr lang="en-US" sz="2400" dirty="0" smtClean="0"/>
              <a:t>The signer passes embedded information to the verifier using the signature</a:t>
            </a:r>
          </a:p>
          <a:p>
            <a:r>
              <a:rPr lang="en-US" sz="2400" dirty="0" smtClean="0"/>
              <a:t>This information is hidden from the user</a:t>
            </a:r>
          </a:p>
          <a:p>
            <a:r>
              <a:rPr lang="en-US" sz="2400" dirty="0" smtClean="0"/>
              <a:t>Extra Security properties</a:t>
            </a:r>
          </a:p>
          <a:p>
            <a:pPr lvl="1"/>
            <a:r>
              <a:rPr lang="en-US" sz="2400" dirty="0" smtClean="0"/>
              <a:t>Conditional Verifiability</a:t>
            </a:r>
            <a:endParaRPr lang="el-GR" sz="2400"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12</a:t>
            </a:fld>
            <a:r>
              <a:rPr lang="en-US" smtClean="0"/>
              <a:t> of 18</a:t>
            </a:r>
            <a:endParaRPr lang="en-US" dirty="0"/>
          </a:p>
        </p:txBody>
      </p:sp>
    </p:spTree>
    <p:extLst>
      <p:ext uri="{BB962C8B-B14F-4D97-AF65-F5344CB8AC3E}">
        <p14:creationId xmlns:p14="http://schemas.microsoft.com/office/powerpoint/2010/main" val="57958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228" y="529401"/>
            <a:ext cx="10286998" cy="653341"/>
          </a:xfrm>
        </p:spPr>
        <p:txBody>
          <a:bodyPr>
            <a:noAutofit/>
          </a:bodyPr>
          <a:lstStyle/>
          <a:p>
            <a:r>
              <a:rPr lang="en-US" dirty="0"/>
              <a:t>An instantiation using Okamoto – </a:t>
            </a:r>
            <a:r>
              <a:rPr lang="en-US" dirty="0" err="1"/>
              <a:t>Schnorr</a:t>
            </a:r>
            <a:r>
              <a:rPr lang="en-US" dirty="0"/>
              <a:t> Blind Signatures</a:t>
            </a:r>
            <a:endParaRPr lang="el-GR" dirty="0"/>
          </a:p>
        </p:txBody>
      </p:sp>
      <p:sp>
        <p:nvSpPr>
          <p:cNvPr id="4" name="Footer Placeholder 3"/>
          <p:cNvSpPr>
            <a:spLocks noGrp="1"/>
          </p:cNvSpPr>
          <p:nvPr>
            <p:ph type="ftr" sz="quarter" idx="11"/>
          </p:nvPr>
        </p:nvSpPr>
        <p:spPr/>
        <p:txBody>
          <a:bodyPr/>
          <a:lstStyle/>
          <a:p>
            <a:r>
              <a:rPr lang="en-US" dirty="0" smtClean="0"/>
              <a:t>Efficient coercion resistance and everlasting privacy in remote electronic elections - Panagiotis Grontas, Aris Pagourtzis, and Alexandros Zacharakis - ACAC '17</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4" y="2453896"/>
            <a:ext cx="2009775" cy="20097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0559" y="2267272"/>
            <a:ext cx="1426367" cy="2852733"/>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723901" y="1693859"/>
                <a:ext cx="1079499" cy="397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sSubSup>
                        <m:sSubSupPr>
                          <m:ctrlPr>
                            <a:rPr lang="en-US"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𝑠</m:t>
                          </m:r>
                        </m:e>
                        <m:sub>
                          <m:r>
                            <a:rPr lang="en-US" i="1">
                              <a:solidFill>
                                <a:srgbClr val="FF0000"/>
                              </a:solidFill>
                              <a:latin typeface="Cambria Math" panose="02040503050406030204" pitchFamily="18" charset="0"/>
                            </a:rPr>
                            <m:t>1</m:t>
                          </m:r>
                        </m:sub>
                        <m:sup/>
                      </m:sSubSup>
                      <m:r>
                        <a:rPr lang="en-US" i="1" dirty="0">
                          <a:solidFill>
                            <a:srgbClr val="FF0000"/>
                          </a:solidFill>
                          <a:latin typeface="Cambria Math" panose="02040503050406030204" pitchFamily="18" charset="0"/>
                        </a:rPr>
                        <m:t>,</m:t>
                      </m:r>
                      <m:sSubSup>
                        <m:sSubSupPr>
                          <m:ctrlPr>
                            <a:rPr lang="en-US" i="1">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𝑠</m:t>
                          </m:r>
                        </m:e>
                        <m:sub>
                          <m:r>
                            <a:rPr lang="en-US" i="1">
                              <a:solidFill>
                                <a:srgbClr val="FF0000"/>
                              </a:solidFill>
                              <a:latin typeface="Cambria Math" panose="02040503050406030204" pitchFamily="18" charset="0"/>
                            </a:rPr>
                            <m:t>2</m:t>
                          </m:r>
                        </m:sub>
                        <m:sup/>
                      </m:sSubSup>
                      <m:r>
                        <a:rPr lang="en-US" b="0" i="1" dirty="0" smtClean="0">
                          <a:solidFill>
                            <a:srgbClr val="FF0000"/>
                          </a:solidFill>
                          <a:latin typeface="Cambria Math" panose="02040503050406030204" pitchFamily="18" charset="0"/>
                        </a:rPr>
                        <m:t>)</m:t>
                      </m:r>
                      <m:r>
                        <a:rPr lang="en-US" i="1" baseline="-25000" dirty="0" smtClean="0">
                          <a:latin typeface="Cambria Math" panose="02040503050406030204" pitchFamily="18" charset="0"/>
                        </a:rPr>
                        <m:t>, </m:t>
                      </m:r>
                      <m:r>
                        <a:rPr lang="en-US" i="1" dirty="0">
                          <a:solidFill>
                            <a:srgbClr val="FF0000"/>
                          </a:solidFill>
                          <a:latin typeface="Cambria Math" panose="02040503050406030204" pitchFamily="18" charset="0"/>
                        </a:rPr>
                        <m:t>𝑏</m:t>
                      </m:r>
                    </m:oMath>
                  </m:oMathPara>
                </a14:m>
                <a:endParaRPr lang="el-GR" baseline="-250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23901" y="1693859"/>
                <a:ext cx="1079499" cy="397545"/>
              </a:xfrm>
              <a:prstGeom prst="rect">
                <a:avLst/>
              </a:prstGeom>
              <a:blipFill rotWithShape="0">
                <a:blip r:embed="rId5"/>
                <a:stretch>
                  <a:fillRect l="-1695" r="-11864" b="-13846"/>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112500" y="1646240"/>
                <a:ext cx="6187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𝑚</m:t>
                      </m:r>
                    </m:oMath>
                  </m:oMathPara>
                </a14:m>
                <a:endParaRPr lang="el-GR" baseline="-250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1112500" y="1646240"/>
                <a:ext cx="618726" cy="369332"/>
              </a:xfrm>
              <a:prstGeom prst="rect">
                <a:avLst/>
              </a:prstGeom>
              <a:blipFill rotWithShape="0">
                <a:blip r:embed="rId6"/>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86819" y="2135456"/>
                <a:ext cx="120917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ℤ</m:t>
                          </m:r>
                        </m:e>
                        <m:sub>
                          <m:r>
                            <a:rPr lang="en-US" b="0" i="1" smtClean="0">
                              <a:latin typeface="Cambria Math" panose="02040503050406030204" pitchFamily="18" charset="0"/>
                            </a:rPr>
                            <m:t>𝑞</m:t>
                          </m:r>
                        </m:sub>
                      </m:sSub>
                    </m:oMath>
                  </m:oMathPara>
                </a14:m>
                <a:endParaRPr lang="el-GR" dirty="0"/>
              </a:p>
            </p:txBody>
          </p:sp>
        </mc:Choice>
        <mc:Fallback xmlns="">
          <p:sp>
            <p:nvSpPr>
              <p:cNvPr id="11" name="TextBox 10"/>
              <p:cNvSpPr txBox="1">
                <a:spLocks noRot="1" noChangeAspect="1" noMove="1" noResize="1" noEditPoints="1" noAdjustHandles="1" noChangeArrowheads="1" noChangeShapeType="1" noTextEdit="1"/>
              </p:cNvSpPr>
              <p:nvPr/>
            </p:nvSpPr>
            <p:spPr>
              <a:xfrm>
                <a:off x="2186819" y="2135456"/>
                <a:ext cx="1209177" cy="298415"/>
              </a:xfrm>
              <a:prstGeom prst="rect">
                <a:avLst/>
              </a:prstGeom>
              <a:blipFill rotWithShape="0">
                <a:blip r:embed="rId7"/>
                <a:stretch>
                  <a:fillRect l="-2020" r="-1515" b="-2040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86819" y="2499873"/>
                <a:ext cx="1366464" cy="307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𝑥</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solidFill>
                                <a:srgbClr val="0070C0"/>
                              </a:solidFill>
                              <a:latin typeface="Cambria Math" panose="02040503050406030204" pitchFamily="18" charset="0"/>
                            </a:rPr>
                            <m:t>𝑔</m:t>
                          </m:r>
                        </m:e>
                        <m:sub>
                          <m:r>
                            <a:rPr lang="en-US" b="0" i="1" smtClean="0">
                              <a:solidFill>
                                <a:srgbClr val="0070C0"/>
                              </a:solidFill>
                              <a:latin typeface="Cambria Math" panose="02040503050406030204" pitchFamily="18" charset="0"/>
                            </a:rPr>
                            <m:t>1</m:t>
                          </m:r>
                        </m:sub>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1</m:t>
                              </m:r>
                            </m:sub>
                          </m:sSub>
                        </m:sup>
                      </m:sSubSup>
                      <m:sSubSup>
                        <m:sSubSupPr>
                          <m:ctrlPr>
                            <a:rPr lang="en-US" i="1">
                              <a:latin typeface="Cambria Math" panose="02040503050406030204" pitchFamily="18" charset="0"/>
                            </a:rPr>
                          </m:ctrlPr>
                        </m:sSubSupPr>
                        <m:e>
                          <m:r>
                            <a:rPr lang="en-US" i="1" smtClean="0">
                              <a:solidFill>
                                <a:srgbClr val="0070C0"/>
                              </a:solidFill>
                              <a:latin typeface="Cambria Math" panose="02040503050406030204" pitchFamily="18" charset="0"/>
                            </a:rPr>
                            <m:t>𝑔</m:t>
                          </m:r>
                        </m:e>
                        <m:sub>
                          <m:r>
                            <a:rPr lang="en-US" b="0" i="1" smtClean="0">
                              <a:solidFill>
                                <a:srgbClr val="0070C0"/>
                              </a:solidFill>
                              <a:latin typeface="Cambria Math" panose="02040503050406030204" pitchFamily="18" charset="0"/>
                            </a:rPr>
                            <m:t>2</m:t>
                          </m:r>
                        </m:sub>
                        <m:sup>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2</m:t>
                              </m:r>
                            </m:sub>
                          </m:sSub>
                        </m:sup>
                      </m:sSubSup>
                    </m:oMath>
                  </m:oMathPara>
                </a14:m>
                <a:endParaRPr lang="el-GR" dirty="0"/>
              </a:p>
            </p:txBody>
          </p:sp>
        </mc:Choice>
        <mc:Fallback xmlns="">
          <p:sp>
            <p:nvSpPr>
              <p:cNvPr id="12" name="TextBox 11"/>
              <p:cNvSpPr txBox="1">
                <a:spLocks noRot="1" noChangeAspect="1" noMove="1" noResize="1" noEditPoints="1" noAdjustHandles="1" noChangeArrowheads="1" noChangeShapeType="1" noTextEdit="1"/>
              </p:cNvSpPr>
              <p:nvPr/>
            </p:nvSpPr>
            <p:spPr>
              <a:xfrm>
                <a:off x="2186819" y="2499873"/>
                <a:ext cx="1366464" cy="307007"/>
              </a:xfrm>
              <a:prstGeom prst="rect">
                <a:avLst/>
              </a:prstGeom>
              <a:blipFill rotWithShape="0">
                <a:blip r:embed="rId8"/>
                <a:stretch>
                  <a:fillRect l="-1786" b="-22000"/>
                </a:stretch>
              </a:blipFill>
            </p:spPr>
            <p:txBody>
              <a:bodyPr/>
              <a:lstStyle/>
              <a:p>
                <a:r>
                  <a:rPr lang="el-GR">
                    <a:noFill/>
                  </a:rPr>
                  <a:t> </a:t>
                </a:r>
              </a:p>
            </p:txBody>
          </p:sp>
        </mc:Fallback>
      </mc:AlternateContent>
      <p:cxnSp>
        <p:nvCxnSpPr>
          <p:cNvPr id="5" name="Straight Arrow Connector 4"/>
          <p:cNvCxnSpPr/>
          <p:nvPr/>
        </p:nvCxnSpPr>
        <p:spPr>
          <a:xfrm>
            <a:off x="3822700" y="2574925"/>
            <a:ext cx="462280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5906397" y="2109612"/>
                <a:ext cx="379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panose="02040503050406030204" pitchFamily="18" charset="0"/>
                        </a:rPr>
                        <m:t>𝑥</m:t>
                      </m:r>
                    </m:oMath>
                  </m:oMathPara>
                </a14:m>
                <a:endParaRPr lang="el-GR" dirty="0"/>
              </a:p>
            </p:txBody>
          </p:sp>
        </mc:Choice>
        <mc:Fallback xmlns="">
          <p:sp>
            <p:nvSpPr>
              <p:cNvPr id="13" name="Rectangle 12"/>
              <p:cNvSpPr>
                <a:spLocks noRot="1" noChangeAspect="1" noMove="1" noResize="1" noEditPoints="1" noAdjustHandles="1" noChangeArrowheads="1" noChangeShapeType="1" noTextEdit="1"/>
              </p:cNvSpPr>
              <p:nvPr/>
            </p:nvSpPr>
            <p:spPr>
              <a:xfrm>
                <a:off x="5906397" y="2109612"/>
                <a:ext cx="379206" cy="369332"/>
              </a:xfrm>
              <a:prstGeom prst="rect">
                <a:avLst/>
              </a:prstGeom>
              <a:blipFill rotWithShape="0">
                <a:blip r:embed="rId9"/>
                <a:stretch>
                  <a:fillRect/>
                </a:stretch>
              </a:blipFill>
            </p:spPr>
            <p:txBody>
              <a:bodyPr/>
              <a:lstStyle/>
              <a:p>
                <a:r>
                  <a:rPr lang="el-GR">
                    <a:noFill/>
                  </a:rPr>
                  <a:t> </a:t>
                </a:r>
              </a:p>
            </p:txBody>
          </p:sp>
        </mc:Fallback>
      </mc:AlternateContent>
      <p:cxnSp>
        <p:nvCxnSpPr>
          <p:cNvPr id="15" name="Straight Arrow Connector 14"/>
          <p:cNvCxnSpPr/>
          <p:nvPr/>
        </p:nvCxnSpPr>
        <p:spPr>
          <a:xfrm flipH="1">
            <a:off x="3893321" y="3501922"/>
            <a:ext cx="4533900"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8623300" y="2788625"/>
                <a:ext cx="1534972"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ℤ</m:t>
                          </m:r>
                        </m:e>
                        <m:sub>
                          <m:r>
                            <a:rPr lang="en-US" b="0" i="1" smtClean="0">
                              <a:latin typeface="Cambria Math" panose="02040503050406030204" pitchFamily="18" charset="0"/>
                            </a:rPr>
                            <m:t>𝑞</m:t>
                          </m:r>
                        </m:sub>
                      </m:sSub>
                    </m:oMath>
                  </m:oMathPara>
                </a14:m>
                <a:endParaRPr lang="el-GR" dirty="0"/>
              </a:p>
            </p:txBody>
          </p:sp>
        </mc:Choice>
        <mc:Fallback xmlns="">
          <p:sp>
            <p:nvSpPr>
              <p:cNvPr id="18" name="TextBox 17"/>
              <p:cNvSpPr txBox="1">
                <a:spLocks noRot="1" noChangeAspect="1" noMove="1" noResize="1" noEditPoints="1" noAdjustHandles="1" noChangeArrowheads="1" noChangeShapeType="1" noTextEdit="1"/>
              </p:cNvSpPr>
              <p:nvPr/>
            </p:nvSpPr>
            <p:spPr>
              <a:xfrm>
                <a:off x="8623300" y="2788625"/>
                <a:ext cx="1534972" cy="298415"/>
              </a:xfrm>
              <a:prstGeom prst="rect">
                <a:avLst/>
              </a:prstGeom>
              <a:blipFill rotWithShape="0">
                <a:blip r:embed="rId10"/>
                <a:stretch>
                  <a:fillRect l="-1594" r="-1195" b="-2040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623300" y="3137721"/>
                <a:ext cx="2054217" cy="364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𝑥</m:t>
                          </m:r>
                        </m:e>
                        <m:sup>
                          <m:r>
                            <a:rPr lang="en-US" b="0" i="1" smtClean="0">
                              <a:solidFill>
                                <a:srgbClr val="0070C0"/>
                              </a:solidFill>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r>
                        <a:rPr lang="en-US" b="0" i="1" smtClean="0">
                          <a:latin typeface="Cambria Math" panose="02040503050406030204" pitchFamily="18" charset="0"/>
                        </a:rPr>
                        <m:t> </m:t>
                      </m:r>
                      <m:r>
                        <a:rPr lang="en-US" b="0" i="1" smtClean="0">
                          <a:solidFill>
                            <a:srgbClr val="0070C0"/>
                          </a:solidFill>
                          <a:latin typeface="Cambria Math" panose="02040503050406030204" pitchFamily="18" charset="0"/>
                        </a:rPr>
                        <m:t>𝑥</m:t>
                      </m:r>
                      <m:sSubSup>
                        <m:sSubSupPr>
                          <m:ctrlPr>
                            <a:rPr lang="en-US" b="0" i="1" smtClean="0">
                              <a:latin typeface="Cambria Math" panose="02040503050406030204" pitchFamily="18" charset="0"/>
                            </a:rPr>
                          </m:ctrlPr>
                        </m:sSubSupPr>
                        <m:e>
                          <m:r>
                            <a:rPr lang="en-US" b="0" i="1" smtClean="0">
                              <a:solidFill>
                                <a:srgbClr val="0070C0"/>
                              </a:solidFill>
                              <a:latin typeface="Cambria Math" panose="02040503050406030204" pitchFamily="18" charset="0"/>
                            </a:rPr>
                            <m:t>𝑔</m:t>
                          </m:r>
                        </m:e>
                        <m:sub>
                          <m:r>
                            <a:rPr lang="en-US" b="0" i="1" smtClean="0">
                              <a:solidFill>
                                <a:srgbClr val="0070C0"/>
                              </a:solidFill>
                              <a:latin typeface="Cambria Math" panose="02040503050406030204" pitchFamily="18" charset="0"/>
                            </a:rPr>
                            <m:t>1</m:t>
                          </m:r>
                        </m:sub>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b="0" i="1" smtClean="0">
                                  <a:solidFill>
                                    <a:srgbClr val="FF0000"/>
                                  </a:solidFill>
                                  <a:latin typeface="Cambria Math" panose="02040503050406030204" pitchFamily="18" charset="0"/>
                                </a:rPr>
                                <m:t>1</m:t>
                              </m:r>
                            </m:sub>
                          </m:sSub>
                        </m:sup>
                      </m:sSubSup>
                      <m:sSubSup>
                        <m:sSubSupPr>
                          <m:ctrlPr>
                            <a:rPr lang="en-US" i="1">
                              <a:latin typeface="Cambria Math" panose="02040503050406030204" pitchFamily="18" charset="0"/>
                            </a:rPr>
                          </m:ctrlPr>
                        </m:sSubSupPr>
                        <m:e>
                          <m:r>
                            <a:rPr lang="en-US" i="1" smtClean="0">
                              <a:solidFill>
                                <a:srgbClr val="0070C0"/>
                              </a:solidFill>
                              <a:latin typeface="Cambria Math" panose="02040503050406030204" pitchFamily="18" charset="0"/>
                            </a:rPr>
                            <m:t>𝑔</m:t>
                          </m:r>
                        </m:e>
                        <m:sub>
                          <m:r>
                            <a:rPr lang="en-US" b="0" i="1" smtClean="0">
                              <a:solidFill>
                                <a:srgbClr val="0070C0"/>
                              </a:solidFill>
                              <a:latin typeface="Cambria Math" panose="02040503050406030204" pitchFamily="18" charset="0"/>
                            </a:rPr>
                            <m:t>2</m:t>
                          </m:r>
                        </m:sub>
                        <m:sup>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b="0" i="1" smtClean="0">
                                  <a:solidFill>
                                    <a:srgbClr val="FF0000"/>
                                  </a:solidFill>
                                  <a:latin typeface="Cambria Math" panose="02040503050406030204" pitchFamily="18" charset="0"/>
                                </a:rPr>
                                <m:t>2</m:t>
                              </m:r>
                            </m:sub>
                          </m:sSub>
                        </m:sup>
                      </m:sSubSup>
                      <m:sSubSup>
                        <m:sSubSupPr>
                          <m:ctrlPr>
                            <a:rPr lang="en-US" i="1">
                              <a:latin typeface="Cambria Math" panose="02040503050406030204" pitchFamily="18" charset="0"/>
                            </a:rPr>
                          </m:ctrlPr>
                        </m:sSubSupPr>
                        <m:e>
                          <m:r>
                            <a:rPr lang="en-US" b="0" i="1" smtClean="0">
                              <a:solidFill>
                                <a:srgbClr val="0070C0"/>
                              </a:solidFill>
                              <a:latin typeface="Cambria Math" panose="02040503050406030204" pitchFamily="18" charset="0"/>
                            </a:rPr>
                            <m:t>𝑣</m:t>
                          </m:r>
                        </m:e>
                        <m:sub/>
                        <m:sup>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e>
                            <m:sub/>
                          </m:sSub>
                        </m:sup>
                      </m:sSubSup>
                    </m:oMath>
                  </m:oMathPara>
                </a14:m>
                <a:endParaRPr lang="el-GR" dirty="0"/>
              </a:p>
            </p:txBody>
          </p:sp>
        </mc:Choice>
        <mc:Fallback xmlns="">
          <p:sp>
            <p:nvSpPr>
              <p:cNvPr id="21" name="TextBox 20"/>
              <p:cNvSpPr txBox="1">
                <a:spLocks noRot="1" noChangeAspect="1" noMove="1" noResize="1" noEditPoints="1" noAdjustHandles="1" noChangeArrowheads="1" noChangeShapeType="1" noTextEdit="1"/>
              </p:cNvSpPr>
              <p:nvPr/>
            </p:nvSpPr>
            <p:spPr>
              <a:xfrm>
                <a:off x="8623300" y="3137721"/>
                <a:ext cx="2054217" cy="364202"/>
              </a:xfrm>
              <a:prstGeom prst="rect">
                <a:avLst/>
              </a:prstGeom>
              <a:blipFill rotWithShape="0">
                <a:blip r:embed="rId11"/>
                <a:stretch>
                  <a:fillRect l="-890" t="-1695" b="-1355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623300" y="3564854"/>
                <a:ext cx="1551963" cy="276999"/>
              </a:xfrm>
              <a:prstGeom prst="rect">
                <a:avLst/>
              </a:prstGeom>
              <a:noFill/>
            </p:spPr>
            <p:txBody>
              <a:bodyPr wrap="none" lIns="0" tIns="0" rIns="0" bIns="0" rtlCol="0">
                <a:spAutoFit/>
              </a:bodyPr>
              <a:lstStyle/>
              <a:p>
                <a14:m>
                  <m:oMath xmlns:m="http://schemas.openxmlformats.org/officeDocument/2006/math">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r>
                          <a:rPr lang="en-US" b="0" i="1" smtClean="0">
                            <a:solidFill>
                              <a:srgbClr val="0070C0"/>
                            </a:solidFill>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r>
                      <a:rPr lang="en-US" b="0" i="1" smtClean="0">
                        <a:solidFill>
                          <a:srgbClr val="00B0F0"/>
                        </a:solidFill>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𝑥</m:t>
                        </m:r>
                      </m:e>
                      <m:sup>
                        <m:r>
                          <a:rPr lang="en-US" i="1">
                            <a:solidFill>
                              <a:srgbClr val="0070C0"/>
                            </a:solidFill>
                            <a:latin typeface="Cambria Math" panose="02040503050406030204" pitchFamily="18" charset="0"/>
                          </a:rPr>
                          <m:t>∗</m:t>
                        </m:r>
                      </m:sup>
                    </m:sSup>
                  </m:oMath>
                </a14:m>
                <a:r>
                  <a:rPr lang="en-US" dirty="0" smtClean="0"/>
                  <a:t>)</a:t>
                </a:r>
                <a:endParaRPr lang="el-GR" dirty="0"/>
              </a:p>
            </p:txBody>
          </p:sp>
        </mc:Choice>
        <mc:Fallback xmlns="">
          <p:sp>
            <p:nvSpPr>
              <p:cNvPr id="24" name="TextBox 23"/>
              <p:cNvSpPr txBox="1">
                <a:spLocks noRot="1" noChangeAspect="1" noMove="1" noResize="1" noEditPoints="1" noAdjustHandles="1" noChangeArrowheads="1" noChangeShapeType="1" noTextEdit="1"/>
              </p:cNvSpPr>
              <p:nvPr/>
            </p:nvSpPr>
            <p:spPr>
              <a:xfrm>
                <a:off x="8623300" y="3564854"/>
                <a:ext cx="1551963" cy="276999"/>
              </a:xfrm>
              <a:prstGeom prst="rect">
                <a:avLst/>
              </a:prstGeom>
              <a:blipFill rotWithShape="0">
                <a:blip r:embed="rId12"/>
                <a:stretch>
                  <a:fillRect l="-3937" t="-28889" r="-9449" b="-51111"/>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623300" y="3904784"/>
                <a:ext cx="1476173" cy="300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sSup>
                        <m:sSupPr>
                          <m:ctrlPr>
                            <a:rPr lang="en-US" i="1" smtClean="0">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𝑒</m:t>
                          </m:r>
                        </m:e>
                        <m:sup>
                          <m:r>
                            <a:rPr lang="en-US" i="1">
                              <a:solidFill>
                                <a:srgbClr val="0070C0"/>
                              </a:solidFill>
                              <a:latin typeface="Cambria Math" panose="02040503050406030204" pitchFamily="18" charset="0"/>
                            </a:rPr>
                            <m:t>∗</m:t>
                          </m:r>
                        </m:sup>
                      </m:sSup>
                      <m:r>
                        <a:rPr lang="en-US" b="0" i="1" smtClean="0">
                          <a:solidFill>
                            <a:srgbClr val="0070C0"/>
                          </a:solidFill>
                          <a:latin typeface="Cambria Math" panose="02040503050406030204" pitchFamily="18" charset="0"/>
                        </a:rPr>
                        <m:t>−</m:t>
                      </m:r>
                      <m:r>
                        <a:rPr lang="en-US" b="0" i="1" smtClean="0">
                          <a:solidFill>
                            <a:srgbClr val="FF0000"/>
                          </a:solidFill>
                          <a:latin typeface="Cambria Math" panose="02040503050406030204" pitchFamily="18" charset="0"/>
                        </a:rPr>
                        <m:t>𝑑</m:t>
                      </m:r>
                    </m:oMath>
                  </m:oMathPara>
                </a14:m>
                <a:endParaRPr lang="el-GR" dirty="0">
                  <a:solidFill>
                    <a:srgbClr val="FF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8623300" y="3904784"/>
                <a:ext cx="1476173" cy="300660"/>
              </a:xfrm>
              <a:prstGeom prst="rect">
                <a:avLst/>
              </a:prstGeom>
              <a:blipFill rotWithShape="0">
                <a:blip r:embed="rId13"/>
                <a:stretch>
                  <a:fillRect l="-1653" r="-2893" b="-10204"/>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894714" y="3056395"/>
                <a:ext cx="379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𝑒</m:t>
                      </m:r>
                    </m:oMath>
                  </m:oMathPara>
                </a14:m>
                <a:endParaRPr lang="el-GR" dirty="0"/>
              </a:p>
            </p:txBody>
          </p:sp>
        </mc:Choice>
        <mc:Fallback xmlns="">
          <p:sp>
            <p:nvSpPr>
              <p:cNvPr id="28" name="Rectangle 27"/>
              <p:cNvSpPr>
                <a:spLocks noRot="1" noChangeAspect="1" noMove="1" noResize="1" noEditPoints="1" noAdjustHandles="1" noChangeArrowheads="1" noChangeShapeType="1" noTextEdit="1"/>
              </p:cNvSpPr>
              <p:nvPr/>
            </p:nvSpPr>
            <p:spPr>
              <a:xfrm>
                <a:off x="5894714" y="3056395"/>
                <a:ext cx="379206" cy="369332"/>
              </a:xfrm>
              <a:prstGeom prst="rect">
                <a:avLst/>
              </a:prstGeom>
              <a:blipFill rotWithShape="0">
                <a:blip r:embed="rId14"/>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159342" y="4043493"/>
                <a:ext cx="1518557" cy="276999"/>
              </a:xfrm>
              <a:prstGeom prst="rect">
                <a:avLst/>
              </a:prstGeom>
              <a:noFill/>
            </p:spPr>
            <p:txBody>
              <a:bodyPr wrap="none" lIns="0" tIns="0" rIns="0" bIns="0"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oMath>
                </a14:m>
                <a:r>
                  <a:rPr lang="en-US" dirty="0" smtClean="0"/>
                  <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e>
                      <m:sub>
                        <m:r>
                          <a:rPr lang="en-US" i="1">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r>
                      <a:rPr lang="en-US" b="0" i="1" smtClean="0">
                        <a:solidFill>
                          <a:srgbClr val="0070C0"/>
                        </a:solidFill>
                        <a:latin typeface="Cambria Math" panose="02040503050406030204" pitchFamily="18" charset="0"/>
                      </a:rPr>
                      <m:t>𝑒</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1</m:t>
                        </m:r>
                      </m:sub>
                    </m:sSub>
                  </m:oMath>
                </a14:m>
                <a:endParaRPr lang="el-GR" dirty="0"/>
              </a:p>
            </p:txBody>
          </p:sp>
        </mc:Choice>
        <mc:Fallback xmlns="">
          <p:sp>
            <p:nvSpPr>
              <p:cNvPr id="29" name="TextBox 28"/>
              <p:cNvSpPr txBox="1">
                <a:spLocks noRot="1" noChangeAspect="1" noMove="1" noResize="1" noEditPoints="1" noAdjustHandles="1" noChangeArrowheads="1" noChangeShapeType="1" noTextEdit="1"/>
              </p:cNvSpPr>
              <p:nvPr/>
            </p:nvSpPr>
            <p:spPr>
              <a:xfrm>
                <a:off x="2159342" y="4043493"/>
                <a:ext cx="1518557" cy="276999"/>
              </a:xfrm>
              <a:prstGeom prst="rect">
                <a:avLst/>
              </a:prstGeom>
              <a:blipFill rotWithShape="0">
                <a:blip r:embed="rId15"/>
                <a:stretch>
                  <a:fillRect l="-5622" r="-803" b="-2608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159342" y="4301959"/>
                <a:ext cx="1518557" cy="276999"/>
              </a:xfrm>
              <a:prstGeom prst="rect">
                <a:avLst/>
              </a:prstGeom>
              <a:noFill/>
            </p:spPr>
            <p:txBody>
              <a:bodyPr wrap="none" lIns="0" tIns="0" rIns="0" bIns="0" rtlCol="0">
                <a:spAutoFit/>
              </a:bodyPr>
              <a:lstStyle/>
              <a:p>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oMath>
                </a14:m>
                <a:r>
                  <a:rPr lang="en-US" dirty="0" smtClean="0"/>
                  <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0070C0"/>
                        </a:solidFill>
                        <a:latin typeface="Cambria Math" panose="02040503050406030204" pitchFamily="18" charset="0"/>
                      </a:rPr>
                      <m:t>𝑒</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2</m:t>
                        </m:r>
                      </m:sub>
                    </m:sSub>
                  </m:oMath>
                </a14:m>
                <a:endParaRPr lang="el-GR" dirty="0"/>
              </a:p>
            </p:txBody>
          </p:sp>
        </mc:Choice>
        <mc:Fallback xmlns="">
          <p:sp>
            <p:nvSpPr>
              <p:cNvPr id="30" name="TextBox 29"/>
              <p:cNvSpPr txBox="1">
                <a:spLocks noRot="1" noChangeAspect="1" noMove="1" noResize="1" noEditPoints="1" noAdjustHandles="1" noChangeArrowheads="1" noChangeShapeType="1" noTextEdit="1"/>
              </p:cNvSpPr>
              <p:nvPr/>
            </p:nvSpPr>
            <p:spPr>
              <a:xfrm>
                <a:off x="2159342" y="4301959"/>
                <a:ext cx="1518557" cy="276999"/>
              </a:xfrm>
              <a:prstGeom prst="rect">
                <a:avLst/>
              </a:prstGeom>
              <a:blipFill rotWithShape="0">
                <a:blip r:embed="rId16"/>
                <a:stretch>
                  <a:fillRect l="-5622" r="-2008" b="-2888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159342" y="4577111"/>
                <a:ext cx="2244269" cy="141192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nor/>
                        </m:rPr>
                        <a:rPr lang="en-US" dirty="0" smtClean="0"/>
                        <m:t>if</m:t>
                      </m:r>
                      <m:r>
                        <m:rPr>
                          <m:nor/>
                        </m:rPr>
                        <a:rPr lang="en-US" dirty="0" smtClean="0"/>
                        <m:t> </m:t>
                      </m:r>
                      <m:r>
                        <m:rPr>
                          <m:nor/>
                        </m:rPr>
                        <a:rPr lang="en-US" dirty="0" smtClean="0"/>
                        <m:t>b</m:t>
                      </m:r>
                      <m:r>
                        <m:rPr>
                          <m:nor/>
                        </m:rPr>
                        <a:rPr lang="en-US" dirty="0" smtClean="0"/>
                        <m:t> =1</m:t>
                      </m:r>
                      <m:r>
                        <a:rPr lang="en-US" b="0" i="1" dirty="0" smtClean="0">
                          <a:latin typeface="Cambria Math" panose="02040503050406030204" pitchFamily="18" charset="0"/>
                        </a:rPr>
                        <m:t> </m:t>
                      </m:r>
                    </m:oMath>
                  </m:oMathPara>
                </a14:m>
                <a:endParaRPr lang="en-US" b="0" i="1" dirty="0" smtClean="0">
                  <a:latin typeface="Cambria Math" panose="02040503050406030204" pitchFamily="18" charset="0"/>
                </a:endParaRPr>
              </a:p>
              <a:p>
                <a:r>
                  <a:rPr lang="en-US" b="0" dirty="0" smtClean="0">
                    <a:solidFill>
                      <a:srgbClr val="0070C0"/>
                    </a:solidFill>
                  </a:rPr>
                  <a: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𝑏𝑠𝑖𝑔</m:t>
                        </m:r>
                      </m:e>
                      <m:sub>
                        <m:r>
                          <a:rPr lang="en-US" b="0" i="1" smtClean="0">
                            <a:solidFill>
                              <a:srgbClr val="0070C0"/>
                            </a:solidFill>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oMath>
                </a14:m>
                <a:r>
                  <a:rPr lang="en-US" dirty="0" smtClean="0"/>
                  <a: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𝐸𝑛𝑐</m:t>
                        </m:r>
                      </m:e>
                      <m:sub>
                        <m:r>
                          <a:rPr lang="en-US" b="0" i="1" smtClean="0">
                            <a:solidFill>
                              <a:srgbClr val="0070C0"/>
                            </a:solidFill>
                            <a:latin typeface="Cambria Math" panose="02040503050406030204" pitchFamily="18" charset="0"/>
                          </a:rPr>
                          <m:t>h</m:t>
                        </m:r>
                      </m:sub>
                    </m:sSub>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0070C0"/>
                                </a:solidFill>
                                <a:latin typeface="Cambria Math" panose="02040503050406030204" pitchFamily="18" charset="0"/>
                              </a:rPr>
                              <m:t>𝑘</m:t>
                            </m:r>
                          </m:e>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1</m:t>
                                </m:r>
                              </m:sub>
                            </m:sSub>
                          </m:sup>
                        </m:sSup>
                      </m:e>
                    </m:d>
                  </m:oMath>
                </a14:m>
                <a:r>
                  <a:rPr lang="en-US" b="0" dirty="0" smtClean="0">
                    <a:solidFill>
                      <a:srgbClr val="FF0000"/>
                    </a:solidFill>
                  </a:rPr>
                  <a:t> </a:t>
                </a:r>
              </a:p>
              <a:p>
                <a:r>
                  <a:rPr lang="en-US" b="0" dirty="0" smtClean="0"/>
                  <a:t>else</a:t>
                </a:r>
              </a:p>
              <a:p>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   </m:t>
                        </m:r>
                        <m:r>
                          <a:rPr lang="en-US" i="1">
                            <a:solidFill>
                              <a:srgbClr val="0070C0"/>
                            </a:solidFill>
                            <a:latin typeface="Cambria Math" panose="02040503050406030204" pitchFamily="18" charset="0"/>
                          </a:rPr>
                          <m:t>𝑏𝑠𝑖𝑔</m:t>
                        </m:r>
                      </m:e>
                      <m:sub>
                        <m:r>
                          <a:rPr lang="en-US" i="1">
                            <a:solidFill>
                              <a:srgbClr val="0070C0"/>
                            </a:solidFill>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𝑅</m:t>
                        </m:r>
                      </m:sub>
                    </m:sSub>
                  </m:oMath>
                </a14:m>
                <a:r>
                  <a:rPr lang="en-US" dirty="0"/>
                  <a:t> </a:t>
                </a:r>
                <a14:m>
                  <m:oMath xmlns:m="http://schemas.openxmlformats.org/officeDocument/2006/math">
                    <m:r>
                      <a:rPr lang="en-US" b="0" i="1" smtClean="0">
                        <a:solidFill>
                          <a:srgbClr val="FF0000"/>
                        </a:solidFill>
                        <a:latin typeface="Cambria Math" panose="02040503050406030204" pitchFamily="18" charset="0"/>
                      </a:rPr>
                      <m:t> </m:t>
                    </m:r>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ℤ</m:t>
                        </m:r>
                      </m:e>
                      <m:sub>
                        <m:r>
                          <a:rPr lang="en-US" b="0" i="1" smtClean="0">
                            <a:solidFill>
                              <a:schemeClr val="tx1"/>
                            </a:solidFill>
                            <a:latin typeface="Cambria Math" panose="02040503050406030204" pitchFamily="18" charset="0"/>
                          </a:rPr>
                          <m:t>𝑞</m:t>
                        </m:r>
                      </m:sub>
                      <m:sup>
                        <m:r>
                          <a:rPr lang="en-US" b="0" i="1" smtClean="0">
                            <a:solidFill>
                              <a:schemeClr val="tx1"/>
                            </a:solidFill>
                            <a:latin typeface="Cambria Math" panose="02040503050406030204" pitchFamily="18" charset="0"/>
                          </a:rPr>
                          <m:t>3</m:t>
                        </m:r>
                      </m:sup>
                    </m:sSubSup>
                  </m:oMath>
                </a14:m>
                <a:endParaRPr lang="en-US" b="0" dirty="0" smtClean="0"/>
              </a:p>
              <a:p>
                <a:endParaRPr lang="el-GR" dirty="0"/>
              </a:p>
            </p:txBody>
          </p:sp>
        </mc:Choice>
        <mc:Fallback xmlns="">
          <p:sp>
            <p:nvSpPr>
              <p:cNvPr id="31" name="TextBox 30"/>
              <p:cNvSpPr txBox="1">
                <a:spLocks noRot="1" noChangeAspect="1" noMove="1" noResize="1" noEditPoints="1" noAdjustHandles="1" noChangeArrowheads="1" noChangeShapeType="1" noTextEdit="1"/>
              </p:cNvSpPr>
              <p:nvPr/>
            </p:nvSpPr>
            <p:spPr>
              <a:xfrm>
                <a:off x="2159342" y="4577111"/>
                <a:ext cx="2244269" cy="1411925"/>
              </a:xfrm>
              <a:prstGeom prst="rect">
                <a:avLst/>
              </a:prstGeom>
              <a:blipFill rotWithShape="0">
                <a:blip r:embed="rId17"/>
                <a:stretch>
                  <a:fillRect l="-625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159342" y="5756061"/>
                <a:ext cx="1264129" cy="276999"/>
              </a:xfrm>
              <a:prstGeom prst="rect">
                <a:avLst/>
              </a:prstGeom>
              <a:noFill/>
            </p:spPr>
            <p:txBody>
              <a:bodyPr wrap="none" lIns="0" tIns="0" rIns="0" bIns="0" rtlCol="0">
                <a:spAutoFit/>
              </a:bodyPr>
              <a:lstStyle/>
              <a:p>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𝑏𝑠𝑖𝑔</m:t>
                        </m:r>
                      </m:e>
                      <m:sub>
                        <m:r>
                          <a:rPr lang="en-US" b="0" i="1" smtClean="0">
                            <a:solidFill>
                              <a:srgbClr val="0070C0"/>
                            </a:solidFill>
                            <a:latin typeface="Cambria Math" panose="02040503050406030204" pitchFamily="18" charset="0"/>
                          </a:rPr>
                          <m:t>2</m:t>
                        </m:r>
                      </m:sub>
                    </m:sSub>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m:t>
                        </m:r>
                      </m:e>
                      <m:sub/>
                    </m:sSub>
                  </m:oMath>
                </a14:m>
                <a:r>
                  <a:rPr lang="en-US" dirty="0" smtClean="0">
                    <a:solidFill>
                      <a:srgbClr val="0070C0"/>
                    </a:solidFill>
                  </a:rPr>
                  <a: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2</m:t>
                        </m:r>
                      </m:sub>
                    </m:sSub>
                  </m:oMath>
                </a14:m>
                <a:endParaRPr lang="el-GR" dirty="0"/>
              </a:p>
            </p:txBody>
          </p:sp>
        </mc:Choice>
        <mc:Fallback xmlns="">
          <p:sp>
            <p:nvSpPr>
              <p:cNvPr id="32" name="TextBox 31"/>
              <p:cNvSpPr txBox="1">
                <a:spLocks noRot="1" noChangeAspect="1" noMove="1" noResize="1" noEditPoints="1" noAdjustHandles="1" noChangeArrowheads="1" noChangeShapeType="1" noTextEdit="1"/>
              </p:cNvSpPr>
              <p:nvPr/>
            </p:nvSpPr>
            <p:spPr>
              <a:xfrm>
                <a:off x="2159342" y="5756061"/>
                <a:ext cx="1264129" cy="276999"/>
              </a:xfrm>
              <a:prstGeom prst="rect">
                <a:avLst/>
              </a:prstGeom>
              <a:blipFill rotWithShape="0">
                <a:blip r:embed="rId18"/>
                <a:stretch>
                  <a:fillRect l="-8654" r="-2885" b="-34783"/>
                </a:stretch>
              </a:blipFill>
            </p:spPr>
            <p:txBody>
              <a:bodyPr/>
              <a:lstStyle/>
              <a:p>
                <a:r>
                  <a:rPr lang="el-GR">
                    <a:noFill/>
                  </a:rPr>
                  <a:t> </a:t>
                </a:r>
              </a:p>
            </p:txBody>
          </p:sp>
        </mc:Fallback>
      </mc:AlternateContent>
      <p:cxnSp>
        <p:nvCxnSpPr>
          <p:cNvPr id="35" name="Straight Arrow Connector 34"/>
          <p:cNvCxnSpPr/>
          <p:nvPr/>
        </p:nvCxnSpPr>
        <p:spPr>
          <a:xfrm>
            <a:off x="3975100" y="4844599"/>
            <a:ext cx="462280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4988933" y="1529053"/>
                <a:ext cx="2567241" cy="3975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70C0"/>
                          </a:solidFill>
                          <a:latin typeface="Cambria Math" panose="02040503050406030204" pitchFamily="18" charset="0"/>
                        </a:rPr>
                        <m:t>&lt;</m:t>
                      </m:r>
                      <m:r>
                        <a:rPr lang="en-US" i="1" dirty="0" smtClean="0">
                          <a:solidFill>
                            <a:srgbClr val="0070C0"/>
                          </a:solidFill>
                          <a:latin typeface="Cambria Math" panose="02040503050406030204" pitchFamily="18" charset="0"/>
                        </a:rPr>
                        <m:t>𝑞</m:t>
                      </m:r>
                      <m:r>
                        <a:rPr lang="en-US" i="1" dirty="0" smtClean="0">
                          <a:solidFill>
                            <a:srgbClr val="0070C0"/>
                          </a:solidFill>
                          <a:latin typeface="Cambria Math" panose="02040503050406030204" pitchFamily="18" charset="0"/>
                        </a:rPr>
                        <m:t>,</m:t>
                      </m:r>
                      <m:sSubSup>
                        <m:sSubSupPr>
                          <m:ctrlPr>
                            <a:rPr lang="en-US" i="1">
                              <a:latin typeface="Cambria Math" panose="02040503050406030204" pitchFamily="18" charset="0"/>
                            </a:rPr>
                          </m:ctrlPr>
                        </m:sSubSupPr>
                        <m:e>
                          <m:r>
                            <a:rPr lang="en-US" i="1">
                              <a:solidFill>
                                <a:srgbClr val="0070C0"/>
                              </a:solidFill>
                              <a:latin typeface="Cambria Math" panose="02040503050406030204" pitchFamily="18" charset="0"/>
                            </a:rPr>
                            <m:t>𝑔</m:t>
                          </m:r>
                        </m:e>
                        <m:sub>
                          <m:r>
                            <a:rPr lang="en-US" i="1">
                              <a:solidFill>
                                <a:srgbClr val="0070C0"/>
                              </a:solidFill>
                              <a:latin typeface="Cambria Math" panose="02040503050406030204" pitchFamily="18" charset="0"/>
                            </a:rPr>
                            <m:t>1</m:t>
                          </m:r>
                        </m:sub>
                        <m:sup/>
                      </m:sSubSup>
                      <m:r>
                        <a:rPr lang="en-US" i="1" dirty="0">
                          <a:solidFill>
                            <a:srgbClr val="0070C0"/>
                          </a:solidFill>
                          <a:latin typeface="Cambria Math" panose="02040503050406030204" pitchFamily="18" charset="0"/>
                        </a:rPr>
                        <m:t>,</m:t>
                      </m:r>
                      <m:sSubSup>
                        <m:sSubSupPr>
                          <m:ctrlPr>
                            <a:rPr lang="en-US" i="1">
                              <a:latin typeface="Cambria Math" panose="02040503050406030204" pitchFamily="18" charset="0"/>
                            </a:rPr>
                          </m:ctrlPr>
                        </m:sSubSupPr>
                        <m:e>
                          <m:r>
                            <a:rPr lang="en-US" i="1">
                              <a:solidFill>
                                <a:srgbClr val="0070C0"/>
                              </a:solidFill>
                              <a:latin typeface="Cambria Math" panose="02040503050406030204" pitchFamily="18" charset="0"/>
                            </a:rPr>
                            <m:t>𝑔</m:t>
                          </m:r>
                        </m:e>
                        <m:sub>
                          <m:r>
                            <a:rPr lang="en-US" b="0" i="1" smtClean="0">
                              <a:solidFill>
                                <a:srgbClr val="0070C0"/>
                              </a:solidFill>
                              <a:latin typeface="Cambria Math" panose="02040503050406030204" pitchFamily="18" charset="0"/>
                            </a:rPr>
                            <m:t>2</m:t>
                          </m:r>
                        </m:sub>
                        <m:sup/>
                      </m:sSubSup>
                      <m:r>
                        <a:rPr lang="en-US" i="1" dirty="0">
                          <a:solidFill>
                            <a:srgbClr val="0070C0"/>
                          </a:solidFill>
                          <a:latin typeface="Cambria Math" panose="02040503050406030204" pitchFamily="18" charset="0"/>
                        </a:rPr>
                        <m:t>,</m:t>
                      </m:r>
                      <m:r>
                        <a:rPr lang="en-US" i="1" dirty="0">
                          <a:solidFill>
                            <a:srgbClr val="0070C0"/>
                          </a:solidFill>
                          <a:latin typeface="Cambria Math" panose="02040503050406030204" pitchFamily="18" charset="0"/>
                        </a:rPr>
                        <m:t>𝐻</m:t>
                      </m:r>
                      <m:r>
                        <a:rPr lang="en-US" i="1" dirty="0">
                          <a:solidFill>
                            <a:srgbClr val="0070C0"/>
                          </a:solidFill>
                          <a:latin typeface="Cambria Math" panose="02040503050406030204" pitchFamily="18" charset="0"/>
                        </a:rPr>
                        <m:t>&gt;, </m:t>
                      </m:r>
                      <m:r>
                        <a:rPr lang="en-US" i="1" dirty="0" err="1">
                          <a:solidFill>
                            <a:srgbClr val="0070C0"/>
                          </a:solidFill>
                          <a:latin typeface="Cambria Math" panose="02040503050406030204" pitchFamily="18" charset="0"/>
                        </a:rPr>
                        <m:t>𝑣</m:t>
                      </m:r>
                      <m:r>
                        <a:rPr lang="en-US" b="0"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h</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𝑘</m:t>
                      </m:r>
                    </m:oMath>
                  </m:oMathPara>
                </a14:m>
                <a:endParaRPr lang="el-GR" dirty="0"/>
              </a:p>
            </p:txBody>
          </p:sp>
        </mc:Choice>
        <mc:Fallback xmlns="">
          <p:sp>
            <p:nvSpPr>
              <p:cNvPr id="36" name="Rectangle 35"/>
              <p:cNvSpPr>
                <a:spLocks noRot="1" noChangeAspect="1" noMove="1" noResize="1" noEditPoints="1" noAdjustHandles="1" noChangeArrowheads="1" noChangeShapeType="1" noTextEdit="1"/>
              </p:cNvSpPr>
              <p:nvPr/>
            </p:nvSpPr>
            <p:spPr>
              <a:xfrm>
                <a:off x="4988933" y="1529053"/>
                <a:ext cx="2567241" cy="397545"/>
              </a:xfrm>
              <a:prstGeom prst="rect">
                <a:avLst/>
              </a:prstGeom>
              <a:blipFill rotWithShape="0">
                <a:blip r:embed="rId19"/>
                <a:stretch>
                  <a:fillRect b="-7692"/>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5425059" y="4395694"/>
                <a:ext cx="14180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𝑏𝑠𝑖𝑔</m:t>
                          </m:r>
                        </m:e>
                        <m:sub>
                          <m:r>
                            <a:rPr lang="en-US" b="0" i="1" smtClean="0">
                              <a:solidFill>
                                <a:srgbClr val="0070C0"/>
                              </a:solidFill>
                              <a:latin typeface="Cambria Math" panose="02040503050406030204" pitchFamily="18" charset="0"/>
                            </a:rPr>
                            <m:t>1</m:t>
                          </m:r>
                        </m:sub>
                      </m:sSub>
                      <m:r>
                        <a:rPr lang="en-US" b="0" i="0" smtClean="0">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𝑏𝑠𝑖𝑔</m:t>
                          </m:r>
                        </m:e>
                        <m:sub>
                          <m:r>
                            <a:rPr lang="en-US" b="0" i="1" smtClean="0">
                              <a:solidFill>
                                <a:srgbClr val="0070C0"/>
                              </a:solidFill>
                              <a:latin typeface="Cambria Math" panose="02040503050406030204" pitchFamily="18" charset="0"/>
                            </a:rPr>
                            <m:t>2</m:t>
                          </m:r>
                        </m:sub>
                      </m:sSub>
                    </m:oMath>
                  </m:oMathPara>
                </a14:m>
                <a:endParaRPr lang="el-GR" dirty="0"/>
              </a:p>
            </p:txBody>
          </p:sp>
        </mc:Choice>
        <mc:Fallback xmlns="">
          <p:sp>
            <p:nvSpPr>
              <p:cNvPr id="37" name="Rectangle 36"/>
              <p:cNvSpPr>
                <a:spLocks noRot="1" noChangeAspect="1" noMove="1" noResize="1" noEditPoints="1" noAdjustHandles="1" noChangeArrowheads="1" noChangeShapeType="1" noTextEdit="1"/>
              </p:cNvSpPr>
              <p:nvPr/>
            </p:nvSpPr>
            <p:spPr>
              <a:xfrm>
                <a:off x="5425059" y="4395694"/>
                <a:ext cx="1418081" cy="369332"/>
              </a:xfrm>
              <a:prstGeom prst="rect">
                <a:avLst/>
              </a:prstGeom>
              <a:blipFill rotWithShape="0">
                <a:blip r:embed="rId20"/>
                <a:stretch>
                  <a:fillRect b="-14754"/>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8597900" y="4416624"/>
                <a:ext cx="2698752" cy="369332"/>
              </a:xfrm>
              <a:prstGeom prst="rect">
                <a:avLst/>
              </a:prstGeom>
            </p:spPr>
            <p:txBody>
              <a:bodyPr wrap="none">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𝑠𝑖𝑔</m:t>
                        </m:r>
                      </m:e>
                      <m:sub>
                        <m:r>
                          <a:rPr lang="en-US" i="1">
                            <a:solidFill>
                              <a:srgbClr val="0070C0"/>
                            </a:solidFill>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sSub>
                  </m:oMath>
                </a14:m>
                <a:r>
                  <a:rPr lang="en-US" dirty="0"/>
                  <a: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𝑏𝑠𝑖𝑔</m:t>
                        </m:r>
                      </m:e>
                      <m:sub>
                        <m:r>
                          <a:rPr lang="en-US" i="1">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 </m:t>
                        </m:r>
                      </m:sub>
                    </m:sSub>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𝐸𝑛𝑐</m:t>
                        </m:r>
                      </m:e>
                      <m:sub>
                        <m:r>
                          <a:rPr lang="en-US" i="1">
                            <a:solidFill>
                              <a:srgbClr val="0070C0"/>
                            </a:solidFill>
                            <a:latin typeface="Cambria Math" panose="02040503050406030204" pitchFamily="18" charset="0"/>
                          </a:rPr>
                          <m:t>h</m:t>
                        </m:r>
                      </m:sub>
                    </m:sSub>
                    <m:d>
                      <m:dPr>
                        <m:ctrlPr>
                          <a:rPr lang="en-US" i="1" smtClean="0">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smtClean="0">
                                <a:solidFill>
                                  <a:srgbClr val="00B0F0"/>
                                </a:solidFill>
                                <a:latin typeface="Cambria Math" panose="02040503050406030204" pitchFamily="18" charset="0"/>
                              </a:rPr>
                              <m:t>𝑘</m:t>
                            </m:r>
                          </m:e>
                          <m:sup>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i="1">
                                    <a:solidFill>
                                      <a:srgbClr val="FF0000"/>
                                    </a:solidFill>
                                    <a:latin typeface="Cambria Math" panose="02040503050406030204" pitchFamily="18" charset="0"/>
                                  </a:rPr>
                                  <m:t>1</m:t>
                                </m:r>
                              </m:sub>
                            </m:sSub>
                          </m:sup>
                        </m:sSup>
                      </m:e>
                    </m:d>
                  </m:oMath>
                </a14:m>
                <a:endParaRPr lang="el-GR" dirty="0"/>
              </a:p>
            </p:txBody>
          </p:sp>
        </mc:Choice>
        <mc:Fallback xmlns="">
          <p:sp>
            <p:nvSpPr>
              <p:cNvPr id="38" name="Rectangle 37"/>
              <p:cNvSpPr>
                <a:spLocks noRot="1" noChangeAspect="1" noMove="1" noResize="1" noEditPoints="1" noAdjustHandles="1" noChangeArrowheads="1" noChangeShapeType="1" noTextEdit="1"/>
              </p:cNvSpPr>
              <p:nvPr/>
            </p:nvSpPr>
            <p:spPr>
              <a:xfrm>
                <a:off x="8597900" y="4416624"/>
                <a:ext cx="2698752" cy="369332"/>
              </a:xfrm>
              <a:prstGeom prst="rect">
                <a:avLst/>
              </a:prstGeom>
              <a:blipFill rotWithShape="0">
                <a:blip r:embed="rId21"/>
                <a:stretch>
                  <a:fillRect l="-677" b="-1500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597900" y="4733680"/>
                <a:ext cx="2207656" cy="369332"/>
              </a:xfrm>
              <a:prstGeom prst="rect">
                <a:avLst/>
              </a:prstGeom>
            </p:spPr>
            <p:txBody>
              <a:bodyPr wrap="none">
                <a:spAutoFit/>
              </a:bodyPr>
              <a:lstStyle/>
              <a:p>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𝑠𝑖𝑔</m:t>
                        </m:r>
                      </m:e>
                      <m:sub>
                        <m:r>
                          <a:rPr lang="en-US" b="0" i="1" smtClean="0">
                            <a:solidFill>
                              <a:srgbClr val="0070C0"/>
                            </a:solidFill>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sSub>
                  </m:oMath>
                </a14:m>
                <a:r>
                  <a:rPr lang="en-US" dirty="0"/>
                  <a: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𝑏𝑠𝑖𝑔</m:t>
                        </m:r>
                      </m:e>
                      <m:sub>
                        <m:r>
                          <a:rPr lang="en-US" b="0" i="1" smtClean="0">
                            <a:solidFill>
                              <a:srgbClr val="0070C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 </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a:rPr lang="en-US" b="0" i="1" smtClean="0">
                            <a:solidFill>
                              <a:srgbClr val="FF0000"/>
                            </a:solidFill>
                            <a:latin typeface="Cambria Math" panose="02040503050406030204" pitchFamily="18" charset="0"/>
                          </a:rPr>
                          <m:t>2</m:t>
                        </m:r>
                      </m:sub>
                    </m:sSub>
                  </m:oMath>
                </a14:m>
                <a:endParaRPr lang="el-GR" dirty="0"/>
              </a:p>
            </p:txBody>
          </p:sp>
        </mc:Choice>
        <mc:Fallback xmlns="">
          <p:sp>
            <p:nvSpPr>
              <p:cNvPr id="39" name="Rectangle 38"/>
              <p:cNvSpPr>
                <a:spLocks noRot="1" noChangeAspect="1" noMove="1" noResize="1" noEditPoints="1" noAdjustHandles="1" noChangeArrowheads="1" noChangeShapeType="1" noTextEdit="1"/>
              </p:cNvSpPr>
              <p:nvPr/>
            </p:nvSpPr>
            <p:spPr>
              <a:xfrm>
                <a:off x="8597900" y="4733680"/>
                <a:ext cx="2207656" cy="369332"/>
              </a:xfrm>
              <a:prstGeom prst="rect">
                <a:avLst/>
              </a:prstGeom>
              <a:blipFill rotWithShape="0">
                <a:blip r:embed="rId22"/>
                <a:stretch>
                  <a:fillRect l="-826" b="-1500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8597900" y="5090896"/>
                <a:ext cx="2801216" cy="369332"/>
              </a:xfrm>
              <a:prstGeom prst="rect">
                <a:avLst/>
              </a:prstGeom>
            </p:spPr>
            <p:txBody>
              <a:bodyPr wrap="none">
                <a:spAutoFit/>
              </a:bodyPr>
              <a:lstStyle/>
              <a:p>
                <a:r>
                  <a:rPr lang="en-US" dirty="0" smtClean="0"/>
                  <a:t>output</a:t>
                </a:r>
                <a14:m>
                  <m:oMath xmlns:m="http://schemas.openxmlformats.org/officeDocument/2006/math">
                    <m:r>
                      <a:rPr lang="en-US">
                        <a:latin typeface="Cambria Math" panose="02040503050406030204" pitchFamily="18" charset="0"/>
                      </a:rPr>
                      <m:t> </m:t>
                    </m:r>
                    <m:r>
                      <a:rPr lang="en-US" smtClean="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i="1">
                            <a:solidFill>
                              <a:schemeClr val="tx1"/>
                            </a:solidFill>
                            <a:latin typeface="Cambria Math" panose="02040503050406030204" pitchFamily="18" charset="0"/>
                          </a:rPr>
                          <m:t>∗</m:t>
                        </m:r>
                      </m:sup>
                    </m:sSup>
                  </m:oMath>
                </a14:m>
                <a:r>
                  <a:rPr lang="en-US" dirty="0" smtClean="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sup>
                    </m:sSup>
                  </m:oMath>
                </a14:m>
                <a:r>
                  <a:rPr lang="en-US" dirty="0" smtClean="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𝑠𝑖𝑔</m:t>
                        </m:r>
                      </m:e>
                      <m:sub>
                        <m:r>
                          <a:rPr lang="en-US" i="1">
                            <a:solidFill>
                              <a:schemeClr val="tx1"/>
                            </a:solidFill>
                            <a:latin typeface="Cambria Math" panose="02040503050406030204" pitchFamily="18" charset="0"/>
                          </a:rPr>
                          <m:t>1</m:t>
                        </m:r>
                      </m:sub>
                    </m:sSub>
                  </m:oMath>
                </a14:m>
                <a:r>
                  <a:rPr lang="en-US" dirty="0" smtClean="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𝑠𝑖𝑔</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a14:m>
                <a:r>
                  <a:rPr lang="en-US" dirty="0" smtClean="0">
                    <a:solidFill>
                      <a:schemeClr val="tx1"/>
                    </a:solidFill>
                  </a:rPr>
                  <a:t> </a:t>
                </a:r>
                <a:endParaRPr lang="el-GR" dirty="0">
                  <a:solidFill>
                    <a:schemeClr val="tx1"/>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8597900" y="5090896"/>
                <a:ext cx="2801216" cy="369332"/>
              </a:xfrm>
              <a:prstGeom prst="rect">
                <a:avLst/>
              </a:prstGeom>
              <a:blipFill rotWithShape="0">
                <a:blip r:embed="rId23"/>
                <a:stretch>
                  <a:fillRect l="-1739" t="-8197" b="-24590"/>
                </a:stretch>
              </a:blipFill>
            </p:spPr>
            <p:txBody>
              <a:bodyPr/>
              <a:lstStyle/>
              <a:p>
                <a:r>
                  <a:rPr lang="el-GR">
                    <a:noFill/>
                  </a:rPr>
                  <a:t> </a:t>
                </a:r>
              </a:p>
            </p:txBody>
          </p:sp>
        </mc:Fallback>
      </mc:AlternateContent>
      <p:sp>
        <p:nvSpPr>
          <p:cNvPr id="3" name="Date Placeholder 2"/>
          <p:cNvSpPr>
            <a:spLocks noGrp="1"/>
          </p:cNvSpPr>
          <p:nvPr>
            <p:ph type="dt" sz="half" idx="10"/>
          </p:nvPr>
        </p:nvSpPr>
        <p:spPr/>
        <p:txBody>
          <a:bodyPr/>
          <a:lstStyle/>
          <a:p>
            <a:r>
              <a:rPr lang="el-GR" smtClean="0"/>
              <a:t>25/8/2017</a:t>
            </a:r>
            <a:endParaRPr lang="en-US"/>
          </a:p>
        </p:txBody>
      </p:sp>
      <p:sp>
        <p:nvSpPr>
          <p:cNvPr id="14" name="Slide Number Placeholder 13"/>
          <p:cNvSpPr>
            <a:spLocks noGrp="1"/>
          </p:cNvSpPr>
          <p:nvPr>
            <p:ph type="sldNum" sz="quarter" idx="12"/>
          </p:nvPr>
        </p:nvSpPr>
        <p:spPr/>
        <p:txBody>
          <a:bodyPr/>
          <a:lstStyle/>
          <a:p>
            <a:fld id="{E31375A4-56A4-47D6-9801-1991572033F7}" type="slidenum">
              <a:rPr lang="en-US" smtClean="0"/>
              <a:pPr/>
              <a:t>13</a:t>
            </a:fld>
            <a:r>
              <a:rPr lang="en-US" smtClean="0"/>
              <a:t> of 18</a:t>
            </a:r>
            <a:endParaRPr lang="en-US" dirty="0"/>
          </a:p>
        </p:txBody>
      </p:sp>
    </p:spTree>
    <p:extLst>
      <p:ext uri="{BB962C8B-B14F-4D97-AF65-F5344CB8AC3E}">
        <p14:creationId xmlns:p14="http://schemas.microsoft.com/office/powerpoint/2010/main" val="309628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8" grpId="0"/>
      <p:bldP spid="21" grpId="0"/>
      <p:bldP spid="24" grpId="0"/>
      <p:bldP spid="27" grpId="0"/>
      <p:bldP spid="28" grpId="0"/>
      <p:bldP spid="29" grpId="0"/>
      <p:bldP spid="30" grpId="0"/>
      <p:bldP spid="31" grpId="0"/>
      <p:bldP spid="32"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287824" y="1450920"/>
            <a:ext cx="4572000" cy="564745"/>
          </a:xfrm>
        </p:spPr>
        <p:txBody>
          <a:bodyPr>
            <a:normAutofit/>
          </a:bodyPr>
          <a:lstStyle/>
          <a:p>
            <a:r>
              <a:rPr lang="en-US" sz="2400" dirty="0"/>
              <a:t>Signature Verification</a:t>
            </a:r>
            <a:endParaRPr lang="el-GR" sz="2400" dirty="0"/>
          </a:p>
        </p:txBody>
      </p:sp>
      <p:sp>
        <p:nvSpPr>
          <p:cNvPr id="6" name="Text Placeholder 5"/>
          <p:cNvSpPr>
            <a:spLocks noGrp="1"/>
          </p:cNvSpPr>
          <p:nvPr>
            <p:ph type="body" sz="quarter" idx="3"/>
          </p:nvPr>
        </p:nvSpPr>
        <p:spPr>
          <a:xfrm>
            <a:off x="5036949" y="1440493"/>
            <a:ext cx="5859651" cy="564745"/>
          </a:xfrm>
        </p:spPr>
        <p:txBody>
          <a:bodyPr/>
          <a:lstStyle/>
          <a:p>
            <a:r>
              <a:rPr lang="en-US" sz="2400" dirty="0" smtClean="0"/>
              <a:t>Round Reduction</a:t>
            </a:r>
            <a:endParaRPr lang="el-GR" sz="2400" dirty="0"/>
          </a:p>
        </p:txBody>
      </p:sp>
      <p:sp>
        <p:nvSpPr>
          <p:cNvPr id="7" name="Content Placeholder 6"/>
          <p:cNvSpPr>
            <a:spLocks noGrp="1"/>
          </p:cNvSpPr>
          <p:nvPr>
            <p:ph sz="quarter" idx="4"/>
          </p:nvPr>
        </p:nvSpPr>
        <p:spPr>
          <a:xfrm>
            <a:off x="5036949" y="2125885"/>
            <a:ext cx="5859651" cy="3665317"/>
          </a:xfrm>
        </p:spPr>
        <p:txBody>
          <a:bodyPr>
            <a:noAutofit/>
          </a:bodyPr>
          <a:lstStyle/>
          <a:p>
            <a:r>
              <a:rPr lang="en-US" sz="2400" dirty="0" smtClean="0"/>
              <a:t>The first step of the interaction can be removed:</a:t>
            </a:r>
          </a:p>
          <a:p>
            <a:pPr lvl="1"/>
            <a:r>
              <a:rPr lang="en-US" sz="2000" dirty="0" smtClean="0"/>
              <a:t>The signer and the user </a:t>
            </a:r>
            <a:r>
              <a:rPr lang="en-US" sz="2000" dirty="0" err="1" smtClean="0"/>
              <a:t>preagree</a:t>
            </a:r>
            <a:r>
              <a:rPr lang="en-US" sz="2000" dirty="0" smtClean="0"/>
              <a:t> on a common way to generate the randomness</a:t>
            </a:r>
          </a:p>
          <a:p>
            <a:pPr marL="274314" lvl="1" indent="0">
              <a:buNone/>
            </a:pPr>
            <a:endParaRPr lang="en-US" sz="2000" dirty="0" smtClean="0"/>
          </a:p>
          <a:p>
            <a:pPr marL="0" indent="0">
              <a:spcBef>
                <a:spcPts val="0"/>
              </a:spcBef>
              <a:buNone/>
            </a:pPr>
            <a:r>
              <a:rPr lang="en-US" sz="2400" dirty="0">
                <a:solidFill>
                  <a:schemeClr val="accent1"/>
                </a:solidFill>
              </a:rPr>
              <a:t>Security</a:t>
            </a:r>
          </a:p>
          <a:p>
            <a:r>
              <a:rPr lang="en-US" sz="2400" dirty="0" smtClean="0"/>
              <a:t>Blindness: Information Theoretic</a:t>
            </a:r>
          </a:p>
          <a:p>
            <a:r>
              <a:rPr lang="en-US" sz="2400" dirty="0" smtClean="0"/>
              <a:t>Unforgeability: CDHP</a:t>
            </a:r>
          </a:p>
          <a:p>
            <a:r>
              <a:rPr lang="en-US" sz="2400" dirty="0" smtClean="0"/>
              <a:t>Conditional Verifiability: DDHP</a:t>
            </a:r>
          </a:p>
          <a:p>
            <a:pPr lvl="1"/>
            <a:endParaRPr lang="el-GR" sz="2000" dirty="0"/>
          </a:p>
        </p:txBody>
      </p:sp>
      <p:sp>
        <p:nvSpPr>
          <p:cNvPr id="3" name="Footer Placeholder 2"/>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a:p>
        </p:txBody>
      </p:sp>
      <mc:AlternateContent xmlns:mc="http://schemas.openxmlformats.org/markup-compatibility/2006" xmlns:a14="http://schemas.microsoft.com/office/drawing/2010/main">
        <mc:Choice Requires="a14">
          <p:sp>
            <p:nvSpPr>
              <p:cNvPr id="8" name="TextBox 7"/>
              <p:cNvSpPr txBox="1"/>
              <p:nvPr/>
            </p:nvSpPr>
            <p:spPr>
              <a:xfrm>
                <a:off x="1287824" y="2581365"/>
                <a:ext cx="1758943" cy="307777"/>
              </a:xfrm>
              <a:prstGeom prst="rect">
                <a:avLst/>
              </a:prstGeom>
              <a:noFill/>
            </p:spPr>
            <p:txBody>
              <a:bodyPr wrap="none" lIns="0" tIns="0" rIns="0" bIns="0" rtlCol="0">
                <a:spAutoFit/>
              </a:bodyPr>
              <a:lstStyle/>
              <a:p>
                <a14:m>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m:t>
                        </m:r>
                      </m:sup>
                    </m:s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m:t>
                        </m:r>
                      </m:e>
                      <m:sub>
                        <m:r>
                          <a:rPr lang="en-US" sz="2000" b="0" i="1" smtClean="0">
                            <a:solidFill>
                              <a:srgbClr val="0070C0"/>
                            </a:solidFill>
                            <a:latin typeface="Cambria Math" panose="02040503050406030204" pitchFamily="18" charset="0"/>
                          </a:rPr>
                          <m:t>𝑟</m:t>
                        </m:r>
                      </m:sub>
                    </m:sSub>
                    <m:r>
                      <a:rPr lang="en-US" sz="2000" b="0" i="1" smtClean="0">
                        <a:solidFill>
                          <a:srgbClr val="0070C0"/>
                        </a:solidFill>
                        <a:latin typeface="Cambria Math" panose="02040503050406030204" pitchFamily="18" charset="0"/>
                      </a:rPr>
                      <m:t>𝐻</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𝑚</m:t>
                    </m:r>
                    <m:r>
                      <a:rPr lang="en-US" sz="2000" b="0" i="1" smtClean="0">
                        <a:solidFill>
                          <a:srgbClr val="0070C0"/>
                        </a:solidFill>
                        <a:latin typeface="Cambria Math" panose="02040503050406030204" pitchFamily="18" charset="0"/>
                      </a:rPr>
                      <m:t>,</m:t>
                    </m:r>
                  </m:oMath>
                </a14:m>
                <a:r>
                  <a:rPr lang="en-US" sz="2000" dirty="0" smtClean="0">
                    <a:solidFill>
                      <a:srgbClr val="0070C0"/>
                    </a:solidFill>
                  </a:rPr>
                  <a:t> </a:t>
                </a:r>
                <a14:m>
                  <m:oMath xmlns:m="http://schemas.openxmlformats.org/officeDocument/2006/math">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𝑥</m:t>
                        </m:r>
                      </m:e>
                      <m:sup>
                        <m:r>
                          <a:rPr lang="en-US" sz="2000" i="1">
                            <a:solidFill>
                              <a:srgbClr val="0070C0"/>
                            </a:solidFill>
                            <a:latin typeface="Cambria Math" panose="02040503050406030204" pitchFamily="18" charset="0"/>
                          </a:rPr>
                          <m:t>∗</m:t>
                        </m:r>
                      </m:sup>
                    </m:sSup>
                  </m:oMath>
                </a14:m>
                <a:r>
                  <a:rPr lang="en-US" sz="2000" dirty="0" smtClean="0">
                    <a:solidFill>
                      <a:srgbClr val="0070C0"/>
                    </a:solidFill>
                  </a:rPr>
                  <a:t>)</a:t>
                </a:r>
                <a:endParaRPr lang="el-GR" sz="2000"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87824" y="2581365"/>
                <a:ext cx="1758943" cy="307777"/>
              </a:xfrm>
              <a:prstGeom prst="rect">
                <a:avLst/>
              </a:prstGeom>
              <a:blipFill rotWithShape="0">
                <a:blip r:embed="rId3"/>
                <a:stretch>
                  <a:fillRect l="-3460" t="-23529" r="-7958" b="-5098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287824" y="2081121"/>
                <a:ext cx="2789097" cy="369332"/>
              </a:xfrm>
              <a:prstGeom prst="rect">
                <a:avLst/>
              </a:prstGeom>
            </p:spPr>
            <p:txBody>
              <a:bodyPr wrap="none">
                <a:spAutoFit/>
              </a:bodyPr>
              <a:lstStyle/>
              <a:p>
                <a14:m>
                  <m:oMath xmlns:m="http://schemas.openxmlformats.org/officeDocument/2006/math">
                    <m:r>
                      <m:rPr>
                        <m:sty m:val="p"/>
                      </m:rPr>
                      <a:rPr lang="en-US" b="0" i="0" smtClean="0">
                        <a:solidFill>
                          <a:srgbClr val="0070C0"/>
                        </a:solidFill>
                        <a:latin typeface="Cambria Math" panose="02040503050406030204" pitchFamily="18" charset="0"/>
                      </a:rPr>
                      <m:t>m</m:t>
                    </m:r>
                    <m:r>
                      <a:rPr lang="en-US" b="0" i="0" smtClean="0">
                        <a:solidFill>
                          <a:srgbClr val="0070C0"/>
                        </a:solidFill>
                        <a:latin typeface="Cambria Math" panose="02040503050406030204" pitchFamily="18" charset="0"/>
                      </a:rPr>
                      <m:t>,(</m:t>
                    </m:r>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𝑥</m:t>
                        </m:r>
                      </m:e>
                      <m:sup>
                        <m:r>
                          <a:rPr lang="en-US" i="1">
                            <a:solidFill>
                              <a:srgbClr val="0070C0"/>
                            </a:solidFill>
                            <a:latin typeface="Cambria Math" panose="02040503050406030204" pitchFamily="18" charset="0"/>
                          </a:rPr>
                          <m:t>∗</m:t>
                        </m:r>
                      </m:sup>
                    </m:sSup>
                  </m:oMath>
                </a14:m>
                <a:r>
                  <a:rPr lang="en-US" dirty="0">
                    <a:solidFill>
                      <a:srgbClr val="0070C0"/>
                    </a:solidFill>
                  </a:rPr>
                  <a:t>, </a:t>
                </a:r>
                <a14:m>
                  <m:oMath xmlns:m="http://schemas.openxmlformats.org/officeDocument/2006/math">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𝑒</m:t>
                        </m:r>
                      </m:e>
                      <m:sup>
                        <m:r>
                          <a:rPr lang="en-US" i="1">
                            <a:solidFill>
                              <a:srgbClr val="0070C0"/>
                            </a:solidFill>
                            <a:latin typeface="Cambria Math" panose="02040503050406030204" pitchFamily="18" charset="0"/>
                          </a:rPr>
                          <m:t>∗</m:t>
                        </m:r>
                      </m:sup>
                    </m:sSup>
                  </m:oMath>
                </a14:m>
                <a:r>
                  <a:rPr lang="en-US" dirty="0">
                    <a:solidFill>
                      <a:srgbClr val="0070C0"/>
                    </a:solidFill>
                  </a:rPr>
                  <a:t>,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𝑠𝑖𝑔</m:t>
                        </m:r>
                      </m:e>
                      <m:sub>
                        <m:r>
                          <a:rPr lang="en-US" i="1">
                            <a:solidFill>
                              <a:srgbClr val="0070C0"/>
                            </a:solidFill>
                            <a:latin typeface="Cambria Math" panose="02040503050406030204" pitchFamily="18" charset="0"/>
                          </a:rPr>
                          <m:t>1</m:t>
                        </m:r>
                      </m:sub>
                    </m:sSub>
                  </m:oMath>
                </a14:m>
                <a:r>
                  <a:rPr lang="en-US" dirty="0">
                    <a:solidFill>
                      <a:srgbClr val="0070C0"/>
                    </a:solidFill>
                  </a:rPr>
                  <a:t>,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𝑠𝑖𝑔</m:t>
                        </m:r>
                      </m:e>
                      <m:sub>
                        <m:r>
                          <a:rPr lang="en-US" i="1">
                            <a:solidFill>
                              <a:srgbClr val="0070C0"/>
                            </a:solidFill>
                            <a:latin typeface="Cambria Math" panose="02040503050406030204" pitchFamily="18" charset="0"/>
                          </a:rPr>
                          <m:t>2</m:t>
                        </m:r>
                      </m:sub>
                    </m:sSub>
                    <m:r>
                      <a:rPr lang="en-US" i="1">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 </m:t>
                    </m:r>
                    <m:r>
                      <a:rPr lang="en-US" b="0" i="1" smtClean="0">
                        <a:solidFill>
                          <a:srgbClr val="FF0000"/>
                        </a:solidFill>
                        <a:latin typeface="Cambria Math" panose="02040503050406030204" pitchFamily="18" charset="0"/>
                      </a:rPr>
                      <m:t>𝑧</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oMath>
                </a14:m>
                <a:r>
                  <a:rPr lang="en-US" dirty="0" smtClean="0">
                    <a:solidFill>
                      <a:srgbClr val="FF0000"/>
                    </a:solidFill>
                  </a:rPr>
                  <a:t> </a:t>
                </a:r>
                <a:endParaRPr lang="el-GR" dirty="0">
                  <a:solidFill>
                    <a:srgbClr val="0070C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287824" y="2081121"/>
                <a:ext cx="2789097" cy="369332"/>
              </a:xfrm>
              <a:prstGeom prst="rect">
                <a:avLst/>
              </a:prstGeom>
              <a:blipFill rotWithShape="0">
                <a:blip r:embed="rId4"/>
                <a:stretch>
                  <a:fillRect t="-8197" b="-2459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87824" y="3016229"/>
                <a:ext cx="2177006" cy="307777"/>
              </a:xfrm>
              <a:prstGeom prst="rect">
                <a:avLst/>
              </a:prstGeom>
              <a:noFill/>
            </p:spPr>
            <p:txBody>
              <a:bodyPr wrap="none" lIns="0" tIns="0" rIns="0" bIns="0" rtlCol="0">
                <a:spAutoFit/>
              </a:bodyPr>
              <a:lstStyle/>
              <a:p>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r>
                          <a:rPr lang="en-US" sz="2000" b="0" i="1" smtClean="0">
                            <a:solidFill>
                              <a:srgbClr val="0070C0"/>
                            </a:solidFill>
                            <a:latin typeface="Cambria Math" panose="02040503050406030204" pitchFamily="18" charset="0"/>
                          </a:rPr>
                          <m:t>′</m:t>
                        </m:r>
                      </m:e>
                      <m:sub>
                        <m:r>
                          <a:rPr lang="en-US" sz="2000" b="0" i="1" smtClean="0">
                            <a:solidFill>
                              <a:srgbClr val="0070C0"/>
                            </a:solidFill>
                            <a:latin typeface="Cambria Math" panose="02040503050406030204" pitchFamily="18" charset="0"/>
                          </a:rPr>
                          <m:t>1</m:t>
                        </m:r>
                      </m:sub>
                    </m:sSub>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m:t>
                        </m:r>
                      </m:e>
                      <m:sub/>
                    </m:sSub>
                  </m:oMath>
                </a14:m>
                <a:r>
                  <a:rPr lang="en-US" sz="2000" dirty="0" smtClean="0">
                    <a:solidFill>
                      <a:srgbClr val="0070C0"/>
                    </a:solidFill>
                  </a:rPr>
                  <a:t> </a:t>
                </a: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𝐷𝑒𝑐</m:t>
                        </m:r>
                      </m:e>
                      <m:sub>
                        <m:r>
                          <a:rPr lang="en-US" sz="2000" b="0" i="1" smtClean="0">
                            <a:solidFill>
                              <a:srgbClr val="0070C0"/>
                            </a:solidFill>
                            <a:latin typeface="Cambria Math" panose="02040503050406030204" pitchFamily="18" charset="0"/>
                          </a:rPr>
                          <m:t>𝑧</m:t>
                        </m:r>
                      </m:sub>
                    </m:sSub>
                    <m:r>
                      <a:rPr lang="en-US" sz="200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𝑠𝑖𝑔</m:t>
                        </m:r>
                      </m:e>
                      <m:sub>
                        <m:r>
                          <a:rPr lang="en-US" sz="2000" i="1">
                            <a:solidFill>
                              <a:srgbClr val="0070C0"/>
                            </a:solidFill>
                            <a:latin typeface="Cambria Math" panose="02040503050406030204" pitchFamily="18" charset="0"/>
                          </a:rPr>
                          <m:t>1</m:t>
                        </m:r>
                      </m:sub>
                    </m:sSub>
                  </m:oMath>
                </a14:m>
                <a:r>
                  <a:rPr lang="en-US" sz="2000" dirty="0" smtClean="0">
                    <a:solidFill>
                      <a:srgbClr val="0070C0"/>
                    </a:solidFill>
                  </a:rPr>
                  <a:t>)</a:t>
                </a:r>
                <a:endParaRPr lang="el-GR" sz="20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87824" y="3016229"/>
                <a:ext cx="2177006" cy="307777"/>
              </a:xfrm>
              <a:prstGeom prst="rect">
                <a:avLst/>
              </a:prstGeom>
              <a:blipFill rotWithShape="0">
                <a:blip r:embed="rId5"/>
                <a:stretch>
                  <a:fillRect l="-5882" t="-24000" r="-3081" b="-5200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87824" y="3540381"/>
                <a:ext cx="14079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r>
                            <a:rPr lang="en-US" sz="2000" b="0" i="1" smtClean="0">
                              <a:solidFill>
                                <a:srgbClr val="0070C0"/>
                              </a:solidFill>
                              <a:latin typeface="Cambria Math" panose="02040503050406030204" pitchFamily="18" charset="0"/>
                            </a:rPr>
                            <m:t>′</m:t>
                          </m:r>
                        </m:e>
                        <m:sub>
                          <m:r>
                            <a:rPr lang="en-US" sz="2000" b="0" i="1" smtClean="0">
                              <a:solidFill>
                                <a:srgbClr val="0070C0"/>
                              </a:solidFill>
                              <a:latin typeface="Cambria Math" panose="02040503050406030204" pitchFamily="18" charset="0"/>
                            </a:rPr>
                            <m:t>2</m:t>
                          </m:r>
                        </m:sub>
                      </m:sSub>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m:t>
                          </m:r>
                        </m:e>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𝑠𝑖𝑔</m:t>
                          </m:r>
                        </m:e>
                        <m:sub>
                          <m:r>
                            <a:rPr lang="en-US" sz="2000" i="1">
                              <a:solidFill>
                                <a:srgbClr val="0070C0"/>
                              </a:solidFill>
                              <a:latin typeface="Cambria Math" panose="02040503050406030204" pitchFamily="18" charset="0"/>
                            </a:rPr>
                            <m:t>2</m:t>
                          </m:r>
                        </m:sub>
                      </m:sSub>
                    </m:oMath>
                  </m:oMathPara>
                </a14:m>
                <a:endParaRPr lang="el-GR" sz="2000"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87824" y="3540381"/>
                <a:ext cx="1407950" cy="307777"/>
              </a:xfrm>
              <a:prstGeom prst="rect">
                <a:avLst/>
              </a:prstGeom>
              <a:blipFill rotWithShape="0">
                <a:blip r:embed="rId6"/>
                <a:stretch>
                  <a:fillRect l="-3463" r="-1299" b="-38000"/>
                </a:stretch>
              </a:blipFill>
            </p:spPr>
            <p:txBody>
              <a:bodyPr/>
              <a:lstStyle/>
              <a:p>
                <a:r>
                  <a:rPr lang="el-GR">
                    <a:noFill/>
                  </a:rPr>
                  <a:t> </a:t>
                </a:r>
              </a:p>
            </p:txBody>
          </p:sp>
        </mc:Fallback>
      </mc:AlternateContent>
      <p:sp>
        <p:nvSpPr>
          <p:cNvPr id="12" name="TextBox 11"/>
          <p:cNvSpPr txBox="1"/>
          <p:nvPr/>
        </p:nvSpPr>
        <p:spPr>
          <a:xfrm>
            <a:off x="1287824" y="3987257"/>
            <a:ext cx="902811" cy="369332"/>
          </a:xfrm>
          <a:prstGeom prst="rect">
            <a:avLst/>
          </a:prstGeom>
          <a:noFill/>
        </p:spPr>
        <p:txBody>
          <a:bodyPr wrap="square" rtlCol="0">
            <a:spAutoFit/>
          </a:bodyPr>
          <a:lstStyle/>
          <a:p>
            <a:r>
              <a:rPr lang="en-US" dirty="0" smtClean="0"/>
              <a:t>Check:</a:t>
            </a:r>
            <a:endParaRPr lang="el-GR" dirty="0"/>
          </a:p>
        </p:txBody>
      </p:sp>
      <mc:AlternateContent xmlns:mc="http://schemas.openxmlformats.org/markup-compatibility/2006" xmlns:a14="http://schemas.microsoft.com/office/drawing/2010/main">
        <mc:Choice Requires="a14">
          <p:sp>
            <p:nvSpPr>
              <p:cNvPr id="13" name="Rectangle 12"/>
              <p:cNvSpPr/>
              <p:nvPr/>
            </p:nvSpPr>
            <p:spPr>
              <a:xfrm>
                <a:off x="1287824" y="4485734"/>
                <a:ext cx="11390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m:t>
                          </m:r>
                        </m:sup>
                      </m:sSup>
                      <m:r>
                        <a:rPr lang="en-US" sz="2000" b="0" i="1" smtClean="0">
                          <a:solidFill>
                            <a:srgbClr val="0070C0"/>
                          </a:solidFill>
                          <a:latin typeface="Cambria Math" panose="02040503050406030204" pitchFamily="18" charset="0"/>
                        </a:rPr>
                        <m:t>=</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m:t>
                          </m:r>
                        </m:sup>
                      </m:sSup>
                    </m:oMath>
                  </m:oMathPara>
                </a14:m>
                <a:endParaRPr lang="el-GR" sz="2000" dirty="0">
                  <a:solidFill>
                    <a:srgbClr val="0070C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287824" y="4485734"/>
                <a:ext cx="1139030" cy="400110"/>
              </a:xfrm>
              <a:prstGeom prst="rect">
                <a:avLst/>
              </a:prstGeom>
              <a:blipFill rotWithShape="0">
                <a:blip r:embed="rId7"/>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287824" y="4922752"/>
                <a:ext cx="2080698" cy="518668"/>
              </a:xfrm>
              <a:prstGeom prst="rect">
                <a:avLst/>
              </a:prstGeom>
            </p:spPr>
            <p:txBody>
              <a:bodyPr wrap="none">
                <a:spAutoFit/>
              </a:bodyPr>
              <a:lstStyle/>
              <a:p>
                <a14:m>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b="0" i="1" smtClean="0">
                            <a:solidFill>
                              <a:srgbClr val="0070C0"/>
                            </a:solidFill>
                            <a:latin typeface="Cambria Math" panose="02040503050406030204" pitchFamily="18" charset="0"/>
                          </a:rPr>
                          <m:t>𝑥</m:t>
                        </m:r>
                      </m:e>
                      <m:sup>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𝑠</m:t>
                        </m:r>
                      </m:sup>
                    </m:sSup>
                  </m:oMath>
                </a14:m>
                <a:r>
                  <a:rPr lang="en-US" sz="2000" dirty="0" smtClean="0">
                    <a:solidFill>
                      <a:srgbClr val="0070C0"/>
                    </a:solidFill>
                  </a:rPr>
                  <a:t> = </a:t>
                </a: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𝑦</m:t>
                        </m:r>
                        <m:r>
                          <a:rPr lang="en-US" sz="2000" b="0" i="1" smtClean="0">
                            <a:solidFill>
                              <a:srgbClr val="0070C0"/>
                            </a:solidFill>
                            <a:latin typeface="Cambria Math" panose="02040503050406030204" pitchFamily="18" charset="0"/>
                          </a:rPr>
                          <m:t>′</m:t>
                        </m:r>
                      </m:e>
                      <m:sub>
                        <m:r>
                          <a:rPr lang="en-US" sz="2000" i="1">
                            <a:solidFill>
                              <a:srgbClr val="0070C0"/>
                            </a:solidFill>
                            <a:latin typeface="Cambria Math" panose="02040503050406030204" pitchFamily="18" charset="0"/>
                          </a:rPr>
                          <m:t>1</m:t>
                        </m:r>
                      </m:sub>
                    </m:sSub>
                    <m:sSubSup>
                      <m:sSubSupPr>
                        <m:ctrlPr>
                          <a:rPr lang="en-US" sz="2000" i="1">
                            <a:solidFill>
                              <a:srgbClr val="0070C0"/>
                            </a:solidFill>
                            <a:latin typeface="Cambria Math" panose="02040503050406030204" pitchFamily="18" charset="0"/>
                          </a:rPr>
                        </m:ctrlPr>
                      </m:sSubSupPr>
                      <m:e>
                        <m:r>
                          <a:rPr lang="en-US" sz="2000" b="0" i="1" smtClean="0">
                            <a:solidFill>
                              <a:srgbClr val="0070C0"/>
                            </a:solidFill>
                            <a:latin typeface="Cambria Math" panose="02040503050406030204" pitchFamily="18" charset="0"/>
                          </a:rPr>
                          <m:t>𝑔</m:t>
                        </m:r>
                      </m:e>
                      <m:sub>
                        <m:r>
                          <a:rPr lang="en-US" sz="2000" b="0" i="1" smtClean="0">
                            <a:solidFill>
                              <a:srgbClr val="0070C0"/>
                            </a:solidFill>
                            <a:latin typeface="Cambria Math" panose="02040503050406030204" pitchFamily="18" charset="0"/>
                          </a:rPr>
                          <m:t>2</m:t>
                        </m:r>
                      </m:sub>
                      <m:sup>
                        <m:sSubSup>
                          <m:sSubSupPr>
                            <m:ctrlPr>
                              <a:rPr lang="en-US" sz="2000" i="1" smtClean="0">
                                <a:solidFill>
                                  <a:srgbClr val="0070C0"/>
                                </a:solidFill>
                                <a:latin typeface="Cambria Math" panose="02040503050406030204" pitchFamily="18" charset="0"/>
                              </a:rPr>
                            </m:ctrlPr>
                          </m:sSubSup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2</m:t>
                            </m:r>
                          </m:sub>
                          <m:sup>
                            <m:r>
                              <a:rPr lang="en-US" sz="2000" b="0" i="1" smtClean="0">
                                <a:solidFill>
                                  <a:srgbClr val="0070C0"/>
                                </a:solidFill>
                                <a:latin typeface="Cambria Math" panose="02040503050406030204" pitchFamily="18" charset="0"/>
                              </a:rPr>
                              <m:t>′</m:t>
                            </m:r>
                          </m:sup>
                        </m:sSubSup>
                        <m:r>
                          <a:rPr lang="en-US" sz="2000" b="0" i="1" smtClean="0">
                            <a:solidFill>
                              <a:srgbClr val="0070C0"/>
                            </a:solidFill>
                            <a:latin typeface="Cambria Math" panose="02040503050406030204" pitchFamily="18" charset="0"/>
                          </a:rPr>
                          <m:t>𝑠</m:t>
                        </m:r>
                      </m:sup>
                    </m:sSubSup>
                    <m:sSup>
                      <m:sSupPr>
                        <m:ctrlPr>
                          <a:rPr lang="en-US" sz="2000" i="1" smtClean="0">
                            <a:solidFill>
                              <a:srgbClr val="0070C0"/>
                            </a:solidFill>
                            <a:latin typeface="Cambria Math" panose="02040503050406030204" pitchFamily="18" charset="0"/>
                          </a:rPr>
                        </m:ctrlPr>
                      </m:sSupPr>
                      <m:e>
                        <m:r>
                          <a:rPr lang="en-US" sz="2000" b="0" i="1" smtClean="0">
                            <a:solidFill>
                              <a:srgbClr val="0070C0"/>
                            </a:solidFill>
                            <a:latin typeface="Cambria Math" panose="02040503050406030204" pitchFamily="18" charset="0"/>
                          </a:rPr>
                          <m:t>𝑣</m:t>
                        </m:r>
                      </m:e>
                      <m: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m:t>
                            </m:r>
                          </m:sup>
                        </m:sSup>
                        <m:r>
                          <a:rPr lang="en-US" sz="2000" b="0" i="1" smtClean="0">
                            <a:solidFill>
                              <a:srgbClr val="0070C0"/>
                            </a:solidFill>
                            <a:latin typeface="Cambria Math" panose="02040503050406030204" pitchFamily="18" charset="0"/>
                          </a:rPr>
                          <m:t>𝑠</m:t>
                        </m:r>
                      </m:sup>
                    </m:sSup>
                  </m:oMath>
                </a14:m>
                <a:endParaRPr lang="el-GR" sz="2000" dirty="0">
                  <a:solidFill>
                    <a:srgbClr val="0070C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287824" y="4922752"/>
                <a:ext cx="2080698" cy="518668"/>
              </a:xfrm>
              <a:prstGeom prst="rect">
                <a:avLst/>
              </a:prstGeom>
              <a:blipFill rotWithShape="0">
                <a:blip r:embed="rId8"/>
                <a:stretch>
                  <a:fillRect b="-16471"/>
                </a:stretch>
              </a:blipFill>
            </p:spPr>
            <p:txBody>
              <a:bodyPr/>
              <a:lstStyle/>
              <a:p>
                <a:r>
                  <a:rPr lang="el-GR">
                    <a:noFill/>
                  </a:rPr>
                  <a:t> </a:t>
                </a:r>
              </a:p>
            </p:txBody>
          </p:sp>
        </mc:Fallback>
      </mc:AlternateContent>
      <p:sp>
        <p:nvSpPr>
          <p:cNvPr id="5" name="Title 4"/>
          <p:cNvSpPr>
            <a:spLocks noGrp="1"/>
          </p:cNvSpPr>
          <p:nvPr>
            <p:ph type="title"/>
          </p:nvPr>
        </p:nvSpPr>
        <p:spPr/>
        <p:txBody>
          <a:bodyPr>
            <a:noAutofit/>
          </a:bodyPr>
          <a:lstStyle/>
          <a:p>
            <a:r>
              <a:rPr lang="en-US" dirty="0"/>
              <a:t>An instantiation using Okamoto – </a:t>
            </a:r>
            <a:r>
              <a:rPr lang="en-US" dirty="0" err="1"/>
              <a:t>Schnorr</a:t>
            </a:r>
            <a:r>
              <a:rPr lang="en-US" dirty="0"/>
              <a:t> Blind Signatures</a:t>
            </a:r>
            <a:endParaRPr lang="el-GR" dirty="0"/>
          </a:p>
        </p:txBody>
      </p:sp>
      <p:sp>
        <p:nvSpPr>
          <p:cNvPr id="2" name="Date Placeholder 1"/>
          <p:cNvSpPr>
            <a:spLocks noGrp="1"/>
          </p:cNvSpPr>
          <p:nvPr>
            <p:ph type="dt" sz="half" idx="10"/>
          </p:nvPr>
        </p:nvSpPr>
        <p:spPr/>
        <p:txBody>
          <a:bodyPr/>
          <a:lstStyle/>
          <a:p>
            <a:r>
              <a:rPr lang="el-GR" smtClean="0"/>
              <a:t>25/8/2017</a:t>
            </a:r>
            <a:endParaRPr lang="en-US"/>
          </a:p>
        </p:txBody>
      </p:sp>
      <p:sp>
        <p:nvSpPr>
          <p:cNvPr id="16" name="Slide Number Placeholder 15"/>
          <p:cNvSpPr>
            <a:spLocks noGrp="1"/>
          </p:cNvSpPr>
          <p:nvPr>
            <p:ph type="sldNum" sz="quarter" idx="12"/>
          </p:nvPr>
        </p:nvSpPr>
        <p:spPr/>
        <p:txBody>
          <a:bodyPr/>
          <a:lstStyle/>
          <a:p>
            <a:fld id="{E31375A4-56A4-47D6-9801-1991572033F7}" type="slidenum">
              <a:rPr lang="en-US" smtClean="0"/>
              <a:pPr/>
              <a:t>14</a:t>
            </a:fld>
            <a:r>
              <a:rPr lang="en-US" smtClean="0"/>
              <a:t> of 18</a:t>
            </a:r>
            <a:endParaRPr lang="en-US" dirty="0"/>
          </a:p>
        </p:txBody>
      </p:sp>
    </p:spTree>
    <p:extLst>
      <p:ext uri="{BB962C8B-B14F-4D97-AF65-F5344CB8AC3E}">
        <p14:creationId xmlns:p14="http://schemas.microsoft.com/office/powerpoint/2010/main" val="3750092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p:bldP spid="9" grpId="0"/>
      <p:bldP spid="10"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Using CBS for coercion resistance: Main idea</a:t>
            </a:r>
            <a:endParaRPr lang="el-GR" dirty="0"/>
          </a:p>
        </p:txBody>
      </p:sp>
      <p:sp>
        <p:nvSpPr>
          <p:cNvPr id="9" name="Content Placeholder 8"/>
          <p:cNvSpPr>
            <a:spLocks noGrp="1"/>
          </p:cNvSpPr>
          <p:nvPr>
            <p:ph idx="1"/>
          </p:nvPr>
        </p:nvSpPr>
        <p:spPr/>
        <p:txBody>
          <a:bodyPr>
            <a:normAutofit/>
          </a:bodyPr>
          <a:lstStyle/>
          <a:p>
            <a:r>
              <a:rPr lang="en-US" sz="2400" dirty="0" smtClean="0"/>
              <a:t>Vote authorization occurs during registration and not during counting</a:t>
            </a:r>
          </a:p>
          <a:p>
            <a:r>
              <a:rPr lang="en-US" sz="2400" dirty="0" smtClean="0"/>
              <a:t>Each ballot is signed using a conditional blind signature</a:t>
            </a:r>
          </a:p>
          <a:p>
            <a:r>
              <a:rPr lang="en-US" sz="2400" dirty="0" smtClean="0"/>
              <a:t>If the ballot carries the valid registration credential the bit 1 is embedded in the signature</a:t>
            </a:r>
          </a:p>
          <a:p>
            <a:r>
              <a:rPr lang="en-US" sz="2400" dirty="0" smtClean="0"/>
              <a:t>If the ballot carries a random credential (</a:t>
            </a:r>
            <a:r>
              <a:rPr lang="en-US" sz="2400" b="1" dirty="0" smtClean="0"/>
              <a:t>coercion</a:t>
            </a:r>
            <a:r>
              <a:rPr lang="en-US" sz="2400" dirty="0" smtClean="0"/>
              <a:t>) then the bit 0 is embedded in the signature</a:t>
            </a:r>
          </a:p>
          <a:p>
            <a:r>
              <a:rPr lang="en-US" sz="2400" b="1" dirty="0" smtClean="0"/>
              <a:t>Efficiency</a:t>
            </a:r>
            <a:r>
              <a:rPr lang="en-US" sz="2400" dirty="0" smtClean="0"/>
              <a:t>: We can use the voter id to retrieve the credential</a:t>
            </a:r>
          </a:p>
          <a:p>
            <a:r>
              <a:rPr lang="en-US" sz="2400" b="1" dirty="0" smtClean="0"/>
              <a:t>Privacy</a:t>
            </a:r>
            <a:r>
              <a:rPr lang="en-US" sz="2400" dirty="0" smtClean="0"/>
              <a:t>: The blindness of the scheme hides the ballot contents</a:t>
            </a:r>
            <a:endParaRPr lang="el-GR" sz="2400" dirty="0"/>
          </a:p>
        </p:txBody>
      </p:sp>
      <p:sp>
        <p:nvSpPr>
          <p:cNvPr id="7" name="Footer Placeholder 6"/>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a:p>
        </p:txBody>
      </p:sp>
      <p:sp>
        <p:nvSpPr>
          <p:cNvPr id="2" name="Date Placeholder 1"/>
          <p:cNvSpPr>
            <a:spLocks noGrp="1"/>
          </p:cNvSpPr>
          <p:nvPr>
            <p:ph type="dt" sz="half" idx="10"/>
          </p:nvPr>
        </p:nvSpPr>
        <p:spPr/>
        <p:txBody>
          <a:bodyPr/>
          <a:lstStyle/>
          <a:p>
            <a:r>
              <a:rPr lang="el-GR" smtClean="0"/>
              <a:t>25/8/2017</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15</a:t>
            </a:fld>
            <a:r>
              <a:rPr lang="en-US" smtClean="0"/>
              <a:t> of 18</a:t>
            </a:r>
            <a:endParaRPr lang="en-US" dirty="0"/>
          </a:p>
        </p:txBody>
      </p:sp>
    </p:spTree>
    <p:extLst>
      <p:ext uri="{BB962C8B-B14F-4D97-AF65-F5344CB8AC3E}">
        <p14:creationId xmlns:p14="http://schemas.microsoft.com/office/powerpoint/2010/main" val="119575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177586"/>
            <a:ext cx="9601200" cy="626445"/>
          </a:xfrm>
        </p:spPr>
        <p:txBody>
          <a:bodyPr/>
          <a:lstStyle/>
          <a:p>
            <a:r>
              <a:rPr lang="en-US" dirty="0" smtClean="0"/>
              <a:t>The protocol</a:t>
            </a:r>
            <a:endParaRPr lang="el-GR"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3" name="Slide Number Placeholder 2"/>
          <p:cNvSpPr>
            <a:spLocks noGrp="1"/>
          </p:cNvSpPr>
          <p:nvPr>
            <p:ph type="sldNum" sz="quarter" idx="12"/>
          </p:nvPr>
        </p:nvSpPr>
        <p:spPr/>
        <p:txBody>
          <a:bodyPr/>
          <a:lstStyle/>
          <a:p>
            <a:fld id="{E31375A4-56A4-47D6-9801-1991572033F7}" type="slidenum">
              <a:rPr lang="en-US" smtClean="0"/>
              <a:pPr/>
              <a:t>16</a:t>
            </a:fld>
            <a:r>
              <a:rPr lang="en-US" smtClean="0"/>
              <a:t> of 18</a:t>
            </a:r>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1045" y="490808"/>
            <a:ext cx="8924266" cy="5570508"/>
          </a:xfrm>
          <a:prstGeom prst="rect">
            <a:avLst/>
          </a:prstGeom>
        </p:spPr>
      </p:pic>
    </p:spTree>
    <p:extLst>
      <p:ext uri="{BB962C8B-B14F-4D97-AF65-F5344CB8AC3E}">
        <p14:creationId xmlns:p14="http://schemas.microsoft.com/office/powerpoint/2010/main" val="25978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Analysis</a:t>
            </a:r>
            <a:endParaRPr lang="el-GR" dirty="0"/>
          </a:p>
        </p:txBody>
      </p:sp>
      <p:sp>
        <p:nvSpPr>
          <p:cNvPr id="3" name="Content Placeholder 2"/>
          <p:cNvSpPr>
            <a:spLocks noGrp="1"/>
          </p:cNvSpPr>
          <p:nvPr>
            <p:ph sz="half" idx="1"/>
          </p:nvPr>
        </p:nvSpPr>
        <p:spPr/>
        <p:txBody>
          <a:bodyPr>
            <a:normAutofit/>
          </a:bodyPr>
          <a:lstStyle/>
          <a:p>
            <a:r>
              <a:rPr lang="en-US" sz="2400" dirty="0" smtClean="0"/>
              <a:t>Eligibility</a:t>
            </a:r>
          </a:p>
          <a:p>
            <a:pPr lvl="1"/>
            <a:r>
              <a:rPr lang="en-US" sz="2000" dirty="0" smtClean="0"/>
              <a:t>Only the eligible voters vote</a:t>
            </a:r>
          </a:p>
          <a:p>
            <a:pPr lvl="1"/>
            <a:r>
              <a:rPr lang="en-US" sz="2000" dirty="0" smtClean="0"/>
              <a:t>Based on the Unforgeability of CBS Scheme</a:t>
            </a:r>
          </a:p>
          <a:p>
            <a:r>
              <a:rPr lang="en-US" sz="2400" dirty="0" smtClean="0"/>
              <a:t>Everlasting Privacy</a:t>
            </a:r>
            <a:endParaRPr lang="en-US" sz="2400" dirty="0"/>
          </a:p>
          <a:p>
            <a:pPr lvl="1"/>
            <a:r>
              <a:rPr lang="en-US" sz="2000" dirty="0" smtClean="0"/>
              <a:t>Perfect Blindness of the CBS Scheme</a:t>
            </a:r>
          </a:p>
          <a:p>
            <a:r>
              <a:rPr lang="en-US" sz="2400" dirty="0" smtClean="0"/>
              <a:t>Coercion Resistance</a:t>
            </a:r>
          </a:p>
          <a:p>
            <a:pPr lvl="1"/>
            <a:r>
              <a:rPr lang="en-US" sz="2000" dirty="0" smtClean="0"/>
              <a:t>Simulation based argument based on the DDH Assumption</a:t>
            </a:r>
          </a:p>
          <a:p>
            <a:pPr lvl="1"/>
            <a:endParaRPr lang="en-US" sz="2000" dirty="0" smtClean="0"/>
          </a:p>
        </p:txBody>
      </p:sp>
      <p:sp>
        <p:nvSpPr>
          <p:cNvPr id="8" name="Content Placeholder 7"/>
          <p:cNvSpPr>
            <a:spLocks noGrp="1"/>
          </p:cNvSpPr>
          <p:nvPr>
            <p:ph sz="half" idx="2"/>
          </p:nvPr>
        </p:nvSpPr>
        <p:spPr>
          <a:xfrm>
            <a:off x="5867399" y="1352811"/>
            <a:ext cx="5536721" cy="4702932"/>
          </a:xfrm>
        </p:spPr>
        <p:txBody>
          <a:bodyPr>
            <a:normAutofit/>
          </a:bodyPr>
          <a:lstStyle/>
          <a:p>
            <a:r>
              <a:rPr lang="en-US" sz="2400" dirty="0"/>
              <a:t>Verifiability</a:t>
            </a:r>
          </a:p>
          <a:p>
            <a:pPr lvl="1"/>
            <a:r>
              <a:rPr lang="en-US" sz="2000" dirty="0"/>
              <a:t>Standard Zero Knowledge Proofs</a:t>
            </a:r>
          </a:p>
          <a:p>
            <a:pPr lvl="1"/>
            <a:r>
              <a:rPr lang="en-US" sz="2000" dirty="0"/>
              <a:t>Voting Authority actions to be verified:</a:t>
            </a:r>
          </a:p>
          <a:p>
            <a:pPr lvl="2"/>
            <a:r>
              <a:rPr lang="en-US" sz="1800" b="1" dirty="0"/>
              <a:t>Registration</a:t>
            </a:r>
            <a:r>
              <a:rPr lang="en-US" sz="1800" dirty="0"/>
              <a:t>: A vote is valid </a:t>
            </a:r>
            <a:r>
              <a:rPr lang="en-US" sz="1800" dirty="0" err="1"/>
              <a:t>iff</a:t>
            </a:r>
            <a:r>
              <a:rPr lang="en-US" sz="1800" dirty="0"/>
              <a:t> the credential is valid</a:t>
            </a:r>
          </a:p>
          <a:p>
            <a:pPr lvl="2"/>
            <a:r>
              <a:rPr lang="en-US" sz="1800" b="1" dirty="0"/>
              <a:t>Tallying</a:t>
            </a:r>
            <a:r>
              <a:rPr lang="en-US" sz="1800" dirty="0"/>
              <a:t>: A  vote is counted </a:t>
            </a:r>
            <a:r>
              <a:rPr lang="en-US" sz="1800" dirty="0" err="1"/>
              <a:t>iff</a:t>
            </a:r>
            <a:r>
              <a:rPr lang="en-US" sz="1800" dirty="0"/>
              <a:t> it is valid</a:t>
            </a:r>
          </a:p>
          <a:p>
            <a:pPr lvl="2"/>
            <a:r>
              <a:rPr lang="en-US" sz="1800" dirty="0" smtClean="0"/>
              <a:t>Depends on Conditional Verifiability of CBS</a:t>
            </a:r>
            <a:endParaRPr lang="en-US" sz="1800" dirty="0"/>
          </a:p>
          <a:p>
            <a:pPr lvl="1"/>
            <a:r>
              <a:rPr lang="en-US" sz="2000" dirty="0"/>
              <a:t>Distributed Voting Authority</a:t>
            </a:r>
          </a:p>
          <a:p>
            <a:pPr lvl="2"/>
            <a:r>
              <a:rPr lang="en-US" sz="1800" dirty="0"/>
              <a:t>Threshold </a:t>
            </a:r>
            <a:r>
              <a:rPr lang="en-US" sz="1800" dirty="0" smtClean="0"/>
              <a:t>CBS</a:t>
            </a:r>
            <a:r>
              <a:rPr lang="el-GR" sz="1800" dirty="0" smtClean="0"/>
              <a:t> </a:t>
            </a:r>
            <a:r>
              <a:rPr lang="en-US" sz="1800" dirty="0" smtClean="0"/>
              <a:t>with honest majority</a:t>
            </a:r>
          </a:p>
          <a:p>
            <a:pPr lvl="2"/>
            <a:r>
              <a:rPr lang="en-US" sz="1800" dirty="0" smtClean="0"/>
              <a:t>Real </a:t>
            </a:r>
            <a:r>
              <a:rPr lang="en-US" sz="1800" dirty="0"/>
              <a:t>world conflict of interest</a:t>
            </a:r>
          </a:p>
          <a:p>
            <a:pPr lvl="2"/>
            <a:r>
              <a:rPr lang="en-US" sz="1800" dirty="0"/>
              <a:t>This is the same assumption that most voting schemes do for </a:t>
            </a:r>
            <a:r>
              <a:rPr lang="en-US" sz="1800" b="1" dirty="0"/>
              <a:t>privacy</a:t>
            </a:r>
          </a:p>
          <a:p>
            <a:endParaRPr lang="el-GR"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17</a:t>
            </a:fld>
            <a:r>
              <a:rPr lang="en-US" smtClean="0"/>
              <a:t> of 18</a:t>
            </a:r>
            <a:endParaRPr lang="en-US" dirty="0"/>
          </a:p>
        </p:txBody>
      </p:sp>
    </p:spTree>
    <p:extLst>
      <p:ext uri="{BB962C8B-B14F-4D97-AF65-F5344CB8AC3E}">
        <p14:creationId xmlns:p14="http://schemas.microsoft.com/office/powerpoint/2010/main" val="307502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dirty="0" smtClean="0"/>
              <a:t>Questions - Discussion</a:t>
            </a:r>
            <a:endParaRPr lang="el-GR"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pic>
        <p:nvPicPr>
          <p:cNvPr id="2" name="Picture 1"/>
          <p:cNvPicPr>
            <a:picLocks noChangeAspect="1"/>
          </p:cNvPicPr>
          <p:nvPr/>
        </p:nvPicPr>
        <p:blipFill>
          <a:blip r:embed="rId3"/>
          <a:stretch>
            <a:fillRect/>
          </a:stretch>
        </p:blipFill>
        <p:spPr>
          <a:xfrm>
            <a:off x="5266857" y="2216630"/>
            <a:ext cx="1658286" cy="2346286"/>
          </a:xfrm>
          <a:prstGeom prst="rect">
            <a:avLst/>
          </a:prstGeom>
        </p:spPr>
      </p:pic>
      <p:sp>
        <p:nvSpPr>
          <p:cNvPr id="3" name="Date Placeholder 2"/>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18</a:t>
            </a:fld>
            <a:r>
              <a:rPr lang="en-US" smtClean="0"/>
              <a:t> of 18</a:t>
            </a:r>
            <a:endParaRPr lang="en-US" dirty="0"/>
          </a:p>
        </p:txBody>
      </p:sp>
    </p:spTree>
    <p:extLst>
      <p:ext uri="{BB962C8B-B14F-4D97-AF65-F5344CB8AC3E}">
        <p14:creationId xmlns:p14="http://schemas.microsoft.com/office/powerpoint/2010/main" val="18569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l-GR" dirty="0"/>
          </a:p>
        </p:txBody>
      </p:sp>
      <p:sp>
        <p:nvSpPr>
          <p:cNvPr id="3" name="Content Placeholder 2"/>
          <p:cNvSpPr>
            <a:spLocks noGrp="1"/>
          </p:cNvSpPr>
          <p:nvPr>
            <p:ph idx="1"/>
          </p:nvPr>
        </p:nvSpPr>
        <p:spPr/>
        <p:txBody>
          <a:bodyPr>
            <a:noAutofit/>
          </a:bodyPr>
          <a:lstStyle/>
          <a:p>
            <a:r>
              <a:rPr lang="en-US" sz="2400" dirty="0" smtClean="0"/>
              <a:t>We propose a new electronic voting framework </a:t>
            </a:r>
            <a:r>
              <a:rPr lang="en-US" sz="2400" dirty="0"/>
              <a:t>that provides:</a:t>
            </a:r>
          </a:p>
          <a:p>
            <a:pPr lvl="1"/>
            <a:r>
              <a:rPr lang="en-US" sz="2000" dirty="0"/>
              <a:t>Efficient coercion resistance</a:t>
            </a:r>
          </a:p>
          <a:p>
            <a:pPr lvl="1"/>
            <a:r>
              <a:rPr lang="en-US" sz="2000" dirty="0"/>
              <a:t>Everlasting </a:t>
            </a:r>
            <a:r>
              <a:rPr lang="en-US" sz="2000" dirty="0" smtClean="0"/>
              <a:t>privacy</a:t>
            </a:r>
            <a:endParaRPr lang="en-US" sz="2000" dirty="0"/>
          </a:p>
          <a:p>
            <a:r>
              <a:rPr lang="en-US" sz="2400" dirty="0" smtClean="0"/>
              <a:t>By combining:</a:t>
            </a:r>
          </a:p>
          <a:p>
            <a:pPr lvl="1"/>
            <a:r>
              <a:rPr lang="en-US" sz="2000" dirty="0" smtClean="0"/>
              <a:t>The coercion </a:t>
            </a:r>
            <a:r>
              <a:rPr lang="en-US" sz="2000" dirty="0"/>
              <a:t>resistance framework of </a:t>
            </a:r>
            <a:r>
              <a:rPr lang="en-US" sz="2000" dirty="0" err="1" smtClean="0"/>
              <a:t>Juels</a:t>
            </a:r>
            <a:r>
              <a:rPr lang="en-US" sz="2000" dirty="0"/>
              <a:t>, </a:t>
            </a:r>
            <a:r>
              <a:rPr lang="en-US" sz="2000" dirty="0" smtClean="0"/>
              <a:t>Catalano and </a:t>
            </a:r>
            <a:r>
              <a:rPr lang="en-US" sz="2000" dirty="0" err="1"/>
              <a:t>Jakobsson</a:t>
            </a:r>
            <a:r>
              <a:rPr lang="en-US" sz="2000" dirty="0"/>
              <a:t> (</a:t>
            </a:r>
            <a:r>
              <a:rPr lang="en-US" sz="2000" b="1" dirty="0"/>
              <a:t>JCJ</a:t>
            </a:r>
            <a:r>
              <a:rPr lang="en-US" sz="2000" dirty="0" smtClean="0"/>
              <a:t>)</a:t>
            </a:r>
          </a:p>
          <a:p>
            <a:pPr lvl="1"/>
            <a:r>
              <a:rPr lang="en-US" sz="2000" dirty="0" smtClean="0"/>
              <a:t>The blind signature </a:t>
            </a:r>
            <a:r>
              <a:rPr lang="en-US" sz="2000" dirty="0"/>
              <a:t>based protocol of  Fujioka</a:t>
            </a:r>
            <a:r>
              <a:rPr lang="en-US" sz="2000" dirty="0" smtClean="0"/>
              <a:t>, Okamoto </a:t>
            </a:r>
            <a:r>
              <a:rPr lang="en-US" sz="2000" dirty="0"/>
              <a:t>and </a:t>
            </a:r>
            <a:r>
              <a:rPr lang="en-US" sz="2000" dirty="0" err="1"/>
              <a:t>Ohta</a:t>
            </a:r>
            <a:r>
              <a:rPr lang="en-US" sz="2000" dirty="0"/>
              <a:t> (</a:t>
            </a:r>
            <a:r>
              <a:rPr lang="en-US" sz="2000" b="1" dirty="0"/>
              <a:t>FOO</a:t>
            </a:r>
            <a:r>
              <a:rPr lang="en-US" sz="2000" dirty="0" smtClean="0"/>
              <a:t>)</a:t>
            </a:r>
          </a:p>
          <a:p>
            <a:r>
              <a:rPr lang="en-US" sz="2400" dirty="0" smtClean="0"/>
              <a:t>Using a new primitive:</a:t>
            </a:r>
          </a:p>
          <a:p>
            <a:pPr lvl="1"/>
            <a:r>
              <a:rPr lang="en-US" sz="2000" dirty="0" smtClean="0"/>
              <a:t>Conditional Blind Signatures</a:t>
            </a:r>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2</a:t>
            </a:fld>
            <a:r>
              <a:rPr lang="en-US" smtClean="0"/>
              <a:t> of 18</a:t>
            </a:r>
            <a:endParaRPr lang="en-US" dirty="0"/>
          </a:p>
        </p:txBody>
      </p:sp>
    </p:spTree>
    <p:extLst>
      <p:ext uri="{BB962C8B-B14F-4D97-AF65-F5344CB8AC3E}">
        <p14:creationId xmlns:p14="http://schemas.microsoft.com/office/powerpoint/2010/main" val="59814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Voting is hard</a:t>
            </a:r>
            <a:endParaRPr lang="el-GR" dirty="0"/>
          </a:p>
        </p:txBody>
      </p:sp>
      <p:sp>
        <p:nvSpPr>
          <p:cNvPr id="3" name="Content Placeholder 2"/>
          <p:cNvSpPr>
            <a:spLocks noGrp="1"/>
          </p:cNvSpPr>
          <p:nvPr>
            <p:ph idx="1"/>
          </p:nvPr>
        </p:nvSpPr>
        <p:spPr/>
        <p:txBody>
          <a:bodyPr>
            <a:noAutofit/>
          </a:bodyPr>
          <a:lstStyle/>
          <a:p>
            <a:r>
              <a:rPr lang="en-US" dirty="0" smtClean="0"/>
              <a:t>Voting is a general decision making process that follows each era’s technology</a:t>
            </a:r>
          </a:p>
          <a:p>
            <a:r>
              <a:rPr lang="en-US" dirty="0" smtClean="0"/>
              <a:t>Why can’t we vote with our computers?</a:t>
            </a:r>
          </a:p>
          <a:p>
            <a:r>
              <a:rPr lang="en-US" dirty="0" smtClean="0"/>
              <a:t>Because voting is </a:t>
            </a:r>
            <a:r>
              <a:rPr lang="en-US" b="1" dirty="0" smtClean="0"/>
              <a:t>inherently hard</a:t>
            </a:r>
            <a:r>
              <a:rPr lang="en-US" dirty="0" smtClean="0"/>
              <a:t>, as it must reconcile many </a:t>
            </a:r>
            <a:r>
              <a:rPr lang="en-US" b="1" dirty="0" smtClean="0"/>
              <a:t>conflicting</a:t>
            </a:r>
            <a:r>
              <a:rPr lang="en-US" dirty="0" smtClean="0"/>
              <a:t> properties</a:t>
            </a:r>
          </a:p>
          <a:p>
            <a:r>
              <a:rPr lang="en-US" b="1" dirty="0" smtClean="0"/>
              <a:t>Integrity</a:t>
            </a:r>
            <a:r>
              <a:rPr lang="en-US" dirty="0" smtClean="0"/>
              <a:t>: The result reflects the aggregate choices of the voters</a:t>
            </a:r>
          </a:p>
          <a:p>
            <a:pPr lvl="1"/>
            <a:r>
              <a:rPr lang="en-US" sz="2000" dirty="0"/>
              <a:t>No votes are altered, deleted or </a:t>
            </a:r>
            <a:r>
              <a:rPr lang="en-US" sz="2000" dirty="0" smtClean="0"/>
              <a:t>inserted by an adversary</a:t>
            </a:r>
          </a:p>
          <a:p>
            <a:pPr lvl="1"/>
            <a:r>
              <a:rPr lang="en-US" sz="2000" dirty="0" smtClean="0"/>
              <a:t>Implemented by </a:t>
            </a:r>
            <a:r>
              <a:rPr lang="en-US" sz="2000" b="1" dirty="0" smtClean="0"/>
              <a:t>End-To-End-Verifiability</a:t>
            </a:r>
          </a:p>
          <a:p>
            <a:pPr lvl="3"/>
            <a:r>
              <a:rPr lang="en-US" sz="1800" dirty="0" smtClean="0"/>
              <a:t>Cast as intended</a:t>
            </a:r>
          </a:p>
          <a:p>
            <a:pPr lvl="3"/>
            <a:r>
              <a:rPr lang="en-US" sz="1800" dirty="0" smtClean="0"/>
              <a:t>Recorded as cast</a:t>
            </a:r>
          </a:p>
          <a:p>
            <a:pPr lvl="3"/>
            <a:r>
              <a:rPr lang="en-US" sz="1800" dirty="0" smtClean="0"/>
              <a:t>Counted as recorded</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3</a:t>
            </a:fld>
            <a:r>
              <a:rPr lang="en-US" smtClean="0"/>
              <a:t> of 18</a:t>
            </a:r>
            <a:endParaRPr lang="en-US" dirty="0"/>
          </a:p>
        </p:txBody>
      </p:sp>
    </p:spTree>
    <p:extLst>
      <p:ext uri="{BB962C8B-B14F-4D97-AF65-F5344CB8AC3E}">
        <p14:creationId xmlns:p14="http://schemas.microsoft.com/office/powerpoint/2010/main" val="337314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Voting is hard</a:t>
            </a:r>
            <a:endParaRPr lang="el-GR" dirty="0"/>
          </a:p>
        </p:txBody>
      </p:sp>
      <p:sp>
        <p:nvSpPr>
          <p:cNvPr id="3" name="Content Placeholder 2"/>
          <p:cNvSpPr>
            <a:spLocks noGrp="1"/>
          </p:cNvSpPr>
          <p:nvPr>
            <p:ph idx="1"/>
          </p:nvPr>
        </p:nvSpPr>
        <p:spPr>
          <a:xfrm>
            <a:off x="1295399" y="1290182"/>
            <a:ext cx="10527633" cy="4853944"/>
          </a:xfrm>
        </p:spPr>
        <p:txBody>
          <a:bodyPr>
            <a:noAutofit/>
          </a:bodyPr>
          <a:lstStyle/>
          <a:p>
            <a:pPr lvl="1"/>
            <a:r>
              <a:rPr lang="en-US" sz="2400" b="1" dirty="0"/>
              <a:t>Privacy</a:t>
            </a:r>
            <a:r>
              <a:rPr lang="en-US" sz="2400" dirty="0"/>
              <a:t>: </a:t>
            </a:r>
            <a:r>
              <a:rPr lang="en-US" sz="2400" dirty="0" smtClean="0"/>
              <a:t>A means to and end (the voters express their true opinion)</a:t>
            </a:r>
          </a:p>
          <a:p>
            <a:pPr lvl="2"/>
            <a:r>
              <a:rPr lang="en-US" sz="2000" dirty="0" smtClean="0"/>
              <a:t>Secrecy: The vote is protected against the talliers – (anonymity will also do)</a:t>
            </a:r>
          </a:p>
          <a:p>
            <a:pPr lvl="2"/>
            <a:r>
              <a:rPr lang="en-US" sz="2000" dirty="0" smtClean="0"/>
              <a:t>Receipt – Freeness: The vote is protected  against malicious voters wanting to sell their votes</a:t>
            </a:r>
          </a:p>
          <a:p>
            <a:pPr lvl="2"/>
            <a:r>
              <a:rPr lang="en-US" sz="2000" dirty="0" smtClean="0"/>
              <a:t>Coercion Resistance: Active adversary that can dictate voter behavior</a:t>
            </a:r>
          </a:p>
          <a:p>
            <a:pPr lvl="3"/>
            <a:r>
              <a:rPr lang="en-US" sz="1800" dirty="0" smtClean="0"/>
              <a:t>Specific/Random Vote</a:t>
            </a:r>
          </a:p>
          <a:p>
            <a:pPr lvl="3"/>
            <a:r>
              <a:rPr lang="en-US" sz="1800" dirty="0" smtClean="0"/>
              <a:t>Impersonation</a:t>
            </a:r>
          </a:p>
          <a:p>
            <a:pPr lvl="3"/>
            <a:r>
              <a:rPr lang="en-US" sz="1800" dirty="0" smtClean="0"/>
              <a:t>Forced Abstention</a:t>
            </a:r>
          </a:p>
          <a:p>
            <a:pPr lvl="3"/>
            <a:r>
              <a:rPr lang="en-US" sz="1800" dirty="0" smtClean="0"/>
              <a:t>Essential </a:t>
            </a:r>
            <a:r>
              <a:rPr lang="en-US" sz="1800" dirty="0"/>
              <a:t>for </a:t>
            </a:r>
            <a:r>
              <a:rPr lang="en-US" sz="1800" i="1" dirty="0"/>
              <a:t>remote</a:t>
            </a:r>
            <a:r>
              <a:rPr lang="en-US" sz="1800" dirty="0"/>
              <a:t> electronic </a:t>
            </a:r>
            <a:r>
              <a:rPr lang="en-US" sz="1800" dirty="0" smtClean="0"/>
              <a:t>voting</a:t>
            </a:r>
          </a:p>
          <a:p>
            <a:pPr lvl="1"/>
            <a:r>
              <a:rPr lang="en-US" sz="2400" dirty="0" smtClean="0"/>
              <a:t>Many more desirable properties</a:t>
            </a:r>
          </a:p>
          <a:p>
            <a:pPr lvl="2"/>
            <a:r>
              <a:rPr lang="en-US" sz="2000" dirty="0" smtClean="0"/>
              <a:t>Fairness</a:t>
            </a:r>
          </a:p>
          <a:p>
            <a:pPr lvl="2"/>
            <a:r>
              <a:rPr lang="en-US" sz="2000" dirty="0" smtClean="0"/>
              <a:t>Availability</a:t>
            </a:r>
          </a:p>
          <a:p>
            <a:pPr lvl="2"/>
            <a:r>
              <a:rPr lang="en-US" sz="2000" dirty="0" smtClean="0"/>
              <a:t>Usability …</a:t>
            </a:r>
          </a:p>
        </p:txBody>
      </p:sp>
      <p:sp>
        <p:nvSpPr>
          <p:cNvPr id="4" name="Footer Placeholder 3"/>
          <p:cNvSpPr>
            <a:spLocks noGrp="1"/>
          </p:cNvSpPr>
          <p:nvPr>
            <p:ph type="ftr" sz="quarter" idx="11"/>
          </p:nvPr>
        </p:nvSpPr>
        <p:spPr/>
        <p:txBody>
          <a:bodyPr/>
          <a:lstStyle/>
          <a:p>
            <a:r>
              <a:rPr lang="en-US" dirty="0"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4</a:t>
            </a:fld>
            <a:r>
              <a:rPr lang="en-US" smtClean="0"/>
              <a:t> of 18</a:t>
            </a:r>
            <a:endParaRPr lang="en-US" dirty="0"/>
          </a:p>
        </p:txBody>
      </p:sp>
    </p:spTree>
    <p:extLst>
      <p:ext uri="{BB962C8B-B14F-4D97-AF65-F5344CB8AC3E}">
        <p14:creationId xmlns:p14="http://schemas.microsoft.com/office/powerpoint/2010/main" val="337314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Everlasting Privacy</a:t>
            </a:r>
            <a:endParaRPr lang="el-GR" dirty="0"/>
          </a:p>
        </p:txBody>
      </p:sp>
      <p:sp>
        <p:nvSpPr>
          <p:cNvPr id="3" name="Content Placeholder 2"/>
          <p:cNvSpPr>
            <a:spLocks noGrp="1"/>
          </p:cNvSpPr>
          <p:nvPr>
            <p:ph idx="1"/>
          </p:nvPr>
        </p:nvSpPr>
        <p:spPr/>
        <p:txBody>
          <a:bodyPr>
            <a:normAutofit/>
          </a:bodyPr>
          <a:lstStyle/>
          <a:p>
            <a:r>
              <a:rPr lang="en-US" sz="2400" b="1" dirty="0" smtClean="0"/>
              <a:t>Moran and </a:t>
            </a:r>
            <a:r>
              <a:rPr lang="en-US" sz="2400" b="1" dirty="0" err="1" smtClean="0"/>
              <a:t>Naor</a:t>
            </a:r>
            <a:r>
              <a:rPr lang="en-US" sz="2400" b="1" dirty="0" smtClean="0"/>
              <a:t> (2006)</a:t>
            </a:r>
          </a:p>
          <a:p>
            <a:r>
              <a:rPr lang="en-US" sz="2400" dirty="0" smtClean="0"/>
              <a:t>Integrity is </a:t>
            </a:r>
            <a:r>
              <a:rPr lang="en-US" sz="2400" dirty="0" smtClean="0"/>
              <a:t>ephemeral - useful </a:t>
            </a:r>
            <a:r>
              <a:rPr lang="en-US" sz="2400" dirty="0" smtClean="0"/>
              <a:t>until all parties concede</a:t>
            </a:r>
          </a:p>
          <a:p>
            <a:r>
              <a:rPr lang="en-US" sz="2400" dirty="0" smtClean="0"/>
              <a:t>Privacy has to outlast the election</a:t>
            </a:r>
            <a:r>
              <a:rPr lang="en-US" sz="2400" dirty="0" smtClean="0"/>
              <a:t>:</a:t>
            </a:r>
          </a:p>
          <a:p>
            <a:pPr lvl="1"/>
            <a:r>
              <a:rPr lang="en-US" sz="2200" dirty="0" smtClean="0"/>
              <a:t>Fear of a future oppressive regime</a:t>
            </a:r>
            <a:endParaRPr lang="en-US" sz="2200" dirty="0" smtClean="0"/>
          </a:p>
          <a:p>
            <a:pPr lvl="1"/>
            <a:r>
              <a:rPr lang="en-US" sz="2000" dirty="0" smtClean="0"/>
              <a:t>Theoretical and practical advances work against computational assumptions</a:t>
            </a:r>
          </a:p>
          <a:p>
            <a:pPr lvl="1"/>
            <a:r>
              <a:rPr lang="en-US" sz="2000" dirty="0" smtClean="0"/>
              <a:t>In 30 years time all current cryptographic keys will be useless (</a:t>
            </a:r>
            <a:r>
              <a:rPr lang="en-US" sz="2000" dirty="0" err="1" smtClean="0"/>
              <a:t>Adi</a:t>
            </a:r>
            <a:r>
              <a:rPr lang="en-US" sz="2000" dirty="0" smtClean="0"/>
              <a:t> Shamir ~ 2010)</a:t>
            </a:r>
          </a:p>
          <a:p>
            <a:r>
              <a:rPr lang="en-US" sz="2400" dirty="0" smtClean="0"/>
              <a:t>Verifiability makes election data widely available</a:t>
            </a:r>
          </a:p>
          <a:p>
            <a:r>
              <a:rPr lang="en-US" sz="2400" dirty="0" smtClean="0"/>
              <a:t>Information theoretic (</a:t>
            </a:r>
            <a:r>
              <a:rPr lang="en-US" sz="2400" i="1" dirty="0" smtClean="0"/>
              <a:t>everlasting</a:t>
            </a:r>
            <a:r>
              <a:rPr lang="en-US" sz="2400" dirty="0" smtClean="0"/>
              <a:t>) privacy is required</a:t>
            </a:r>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5</a:t>
            </a:fld>
            <a:r>
              <a:rPr lang="en-US" smtClean="0"/>
              <a:t> of 18</a:t>
            </a:r>
            <a:endParaRPr lang="en-US" dirty="0"/>
          </a:p>
        </p:txBody>
      </p:sp>
    </p:spTree>
    <p:extLst>
      <p:ext uri="{BB962C8B-B14F-4D97-AF65-F5344CB8AC3E}">
        <p14:creationId xmlns:p14="http://schemas.microsoft.com/office/powerpoint/2010/main" val="168584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6"/>
            <a:ext cx="9601200" cy="622580"/>
          </a:xfrm>
        </p:spPr>
        <p:txBody>
          <a:bodyPr/>
          <a:lstStyle/>
          <a:p>
            <a:r>
              <a:rPr lang="en-US" dirty="0" smtClean="0"/>
              <a:t>The JCJ Coercion Resistance Framework  </a:t>
            </a:r>
            <a:endParaRPr lang="el-GR" dirty="0"/>
          </a:p>
        </p:txBody>
      </p:sp>
      <p:sp>
        <p:nvSpPr>
          <p:cNvPr id="3" name="Content Placeholder 2"/>
          <p:cNvSpPr>
            <a:spLocks noGrp="1"/>
          </p:cNvSpPr>
          <p:nvPr>
            <p:ph idx="1"/>
          </p:nvPr>
        </p:nvSpPr>
        <p:spPr>
          <a:xfrm>
            <a:off x="1295400" y="1126436"/>
            <a:ext cx="9601200" cy="4779064"/>
          </a:xfrm>
        </p:spPr>
        <p:txBody>
          <a:bodyPr>
            <a:noAutofit/>
          </a:bodyPr>
          <a:lstStyle/>
          <a:p>
            <a:r>
              <a:rPr lang="en-US" b="1" dirty="0" err="1" smtClean="0"/>
              <a:t>Juels</a:t>
            </a:r>
            <a:r>
              <a:rPr lang="en-US" b="1" dirty="0" smtClean="0"/>
              <a:t> - Catalano - </a:t>
            </a:r>
            <a:r>
              <a:rPr lang="en-US" b="1" dirty="0" err="1" smtClean="0"/>
              <a:t>Jakobsson</a:t>
            </a:r>
            <a:r>
              <a:rPr lang="en-US" b="1" dirty="0" smtClean="0"/>
              <a:t>  (2005)</a:t>
            </a:r>
          </a:p>
          <a:p>
            <a:r>
              <a:rPr lang="en-US" b="1" dirty="0" smtClean="0"/>
              <a:t>Main idea: </a:t>
            </a:r>
            <a:r>
              <a:rPr lang="en-US" dirty="0" smtClean="0"/>
              <a:t>A coercer has no incentive to attack if he cannot tell if his attack succeeded or not. </a:t>
            </a:r>
          </a:p>
          <a:p>
            <a:r>
              <a:rPr lang="en-US" b="1" dirty="0" smtClean="0"/>
              <a:t>Implementation</a:t>
            </a:r>
            <a:r>
              <a:rPr lang="en-US" dirty="0" smtClean="0"/>
              <a:t>: Each voter can cast </a:t>
            </a:r>
            <a:r>
              <a:rPr lang="en-US" b="1" dirty="0" smtClean="0"/>
              <a:t>many</a:t>
            </a:r>
            <a:r>
              <a:rPr lang="en-US" dirty="0" smtClean="0"/>
              <a:t> indistinguishable votes –</a:t>
            </a:r>
            <a:r>
              <a:rPr lang="en-US" b="1" dirty="0" smtClean="0"/>
              <a:t>fake</a:t>
            </a:r>
            <a:r>
              <a:rPr lang="en-US" dirty="0" smtClean="0"/>
              <a:t> and </a:t>
            </a:r>
            <a:r>
              <a:rPr lang="en-US" b="1" dirty="0" smtClean="0"/>
              <a:t>real</a:t>
            </a:r>
          </a:p>
          <a:p>
            <a:pPr lvl="1"/>
            <a:r>
              <a:rPr lang="en-US" dirty="0" smtClean="0"/>
              <a:t>The validity is determined by an accompanying </a:t>
            </a:r>
            <a:r>
              <a:rPr lang="en-US" b="1" dirty="0" smtClean="0"/>
              <a:t>credential</a:t>
            </a:r>
          </a:p>
          <a:p>
            <a:pPr lvl="1"/>
            <a:r>
              <a:rPr lang="en-US" dirty="0" smtClean="0"/>
              <a:t>A single credential is registered as </a:t>
            </a:r>
            <a:r>
              <a:rPr lang="en-US" b="1" dirty="0" smtClean="0"/>
              <a:t>valid</a:t>
            </a:r>
            <a:r>
              <a:rPr lang="en-US" dirty="0" smtClean="0"/>
              <a:t> during a one-time untappable registration process</a:t>
            </a:r>
          </a:p>
          <a:p>
            <a:pPr lvl="1"/>
            <a:r>
              <a:rPr lang="en-US" dirty="0" smtClean="0"/>
              <a:t>Under coercion the voter generates a random but indistinguishable credential to cast an </a:t>
            </a:r>
            <a:r>
              <a:rPr lang="en-US" b="1" dirty="0" smtClean="0"/>
              <a:t>invalid vote</a:t>
            </a:r>
          </a:p>
          <a:p>
            <a:pPr lvl="1"/>
            <a:r>
              <a:rPr lang="en-US" dirty="0" smtClean="0"/>
              <a:t>Using an assumed moment of privacy the voter casts the </a:t>
            </a:r>
            <a:r>
              <a:rPr lang="en-US" b="1" dirty="0" smtClean="0"/>
              <a:t>real vote </a:t>
            </a:r>
            <a:r>
              <a:rPr lang="en-US" dirty="0" smtClean="0"/>
              <a:t>using the </a:t>
            </a:r>
            <a:r>
              <a:rPr lang="en-US" b="1" dirty="0" smtClean="0"/>
              <a:t>correct credential</a:t>
            </a:r>
          </a:p>
          <a:p>
            <a:r>
              <a:rPr lang="en-US" dirty="0"/>
              <a:t>Before counting, invalid votes must be removed in a manner undetectable by the coercer</a:t>
            </a:r>
          </a:p>
          <a:p>
            <a:endParaRPr lang="el-GR" b="1"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6</a:t>
            </a:fld>
            <a:r>
              <a:rPr lang="en-US" smtClean="0"/>
              <a:t> of 18</a:t>
            </a:r>
            <a:endParaRPr lang="en-US" dirty="0"/>
          </a:p>
        </p:txBody>
      </p:sp>
    </p:spTree>
    <p:extLst>
      <p:ext uri="{BB962C8B-B14F-4D97-AF65-F5344CB8AC3E}">
        <p14:creationId xmlns:p14="http://schemas.microsoft.com/office/powerpoint/2010/main" val="27492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JCJ Coercion Resistance Framework</a:t>
            </a:r>
            <a:endParaRPr lang="el-GR" dirty="0"/>
          </a:p>
        </p:txBody>
      </p:sp>
      <p:sp>
        <p:nvSpPr>
          <p:cNvPr id="3" name="Content Placeholder 2"/>
          <p:cNvSpPr>
            <a:spLocks noGrp="1"/>
          </p:cNvSpPr>
          <p:nvPr>
            <p:ph idx="1"/>
          </p:nvPr>
        </p:nvSpPr>
        <p:spPr>
          <a:xfrm>
            <a:off x="1295400" y="2345634"/>
            <a:ext cx="9601200" cy="3445567"/>
          </a:xfrm>
        </p:spPr>
        <p:txBody>
          <a:bodyPr>
            <a:noAutofit/>
          </a:bodyPr>
          <a:lstStyle/>
          <a:p>
            <a:pPr lvl="1"/>
            <a:r>
              <a:rPr lang="en-US" sz="2000" dirty="0" smtClean="0"/>
              <a:t>Vote authorization:</a:t>
            </a:r>
          </a:p>
          <a:p>
            <a:pPr lvl="2"/>
            <a:r>
              <a:rPr lang="en-US" sz="1800" dirty="0" smtClean="0"/>
              <a:t>The valid credentials are published encrypted during registration</a:t>
            </a:r>
          </a:p>
          <a:p>
            <a:pPr lvl="2"/>
            <a:r>
              <a:rPr lang="en-US" sz="1800" dirty="0" smtClean="0"/>
              <a:t>The counters check them against the supplied ones – in encrypted form</a:t>
            </a:r>
          </a:p>
          <a:p>
            <a:pPr lvl="2"/>
            <a:r>
              <a:rPr lang="en-US" sz="1800" dirty="0" smtClean="0"/>
              <a:t>If the check is ok the vote is counted</a:t>
            </a:r>
          </a:p>
          <a:p>
            <a:pPr lvl="1"/>
            <a:r>
              <a:rPr lang="en-US" sz="2000" dirty="0" smtClean="0"/>
              <a:t>Complexity: Quadratic in the number of votes – </a:t>
            </a:r>
            <a:r>
              <a:rPr lang="en-US" sz="2000" b="1" dirty="0" smtClean="0"/>
              <a:t>very</a:t>
            </a:r>
            <a:r>
              <a:rPr lang="en-US" sz="2000" dirty="0" smtClean="0"/>
              <a:t> inefficient</a:t>
            </a:r>
          </a:p>
          <a:p>
            <a:pPr lvl="1"/>
            <a:r>
              <a:rPr lang="en-US" sz="2000" dirty="0" smtClean="0"/>
              <a:t>Many efforts have tried to provide linear complexity</a:t>
            </a:r>
          </a:p>
          <a:p>
            <a:pPr lvl="1"/>
            <a:r>
              <a:rPr lang="en-US" sz="2000" dirty="0" smtClean="0"/>
              <a:t>Our approach:</a:t>
            </a:r>
          </a:p>
          <a:p>
            <a:pPr lvl="2"/>
            <a:r>
              <a:rPr lang="en-US" sz="1800" dirty="0" smtClean="0"/>
              <a:t>Uses 2 phases to reduce complexity</a:t>
            </a:r>
          </a:p>
          <a:p>
            <a:pPr lvl="2"/>
            <a:r>
              <a:rPr lang="en-US" sz="1800" dirty="0" smtClean="0"/>
              <a:t>Combines coercion resistance with everlasting privacy</a:t>
            </a:r>
          </a:p>
          <a:p>
            <a:pPr lvl="1"/>
            <a:endParaRPr lang="en-US" sz="2000" dirty="0" smtClean="0"/>
          </a:p>
          <a:p>
            <a:pPr lvl="1"/>
            <a:endParaRPr lang="en-US" sz="2000" dirty="0" smtClean="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7" name="TextBox 6"/>
          <p:cNvSpPr txBox="1"/>
          <p:nvPr/>
        </p:nvSpPr>
        <p:spPr>
          <a:xfrm>
            <a:off x="1298713" y="1315180"/>
            <a:ext cx="1537252"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Registration</a:t>
            </a:r>
          </a:p>
          <a:p>
            <a:pPr algn="ctr"/>
            <a:endParaRPr lang="en-US" dirty="0" smtClean="0"/>
          </a:p>
          <a:p>
            <a:pPr algn="ctr"/>
            <a:endParaRPr lang="el-GR" dirty="0"/>
          </a:p>
        </p:txBody>
      </p:sp>
      <p:sp>
        <p:nvSpPr>
          <p:cNvPr id="8" name="TextBox 7"/>
          <p:cNvSpPr txBox="1"/>
          <p:nvPr/>
        </p:nvSpPr>
        <p:spPr>
          <a:xfrm>
            <a:off x="3458817" y="1315180"/>
            <a:ext cx="161676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Vote </a:t>
            </a:r>
          </a:p>
          <a:p>
            <a:pPr algn="ctr"/>
            <a:r>
              <a:rPr lang="en-US" dirty="0" smtClean="0"/>
              <a:t>Casting</a:t>
            </a:r>
          </a:p>
          <a:p>
            <a:pPr algn="ctr"/>
            <a:endParaRPr lang="el-GR" dirty="0"/>
          </a:p>
        </p:txBody>
      </p:sp>
      <p:sp>
        <p:nvSpPr>
          <p:cNvPr id="9" name="TextBox 8"/>
          <p:cNvSpPr txBox="1"/>
          <p:nvPr/>
        </p:nvSpPr>
        <p:spPr>
          <a:xfrm>
            <a:off x="5698435" y="1315180"/>
            <a:ext cx="1789043"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Vote Authorization</a:t>
            </a:r>
          </a:p>
          <a:p>
            <a:pPr algn="ctr"/>
            <a:endParaRPr lang="el-GR" dirty="0"/>
          </a:p>
        </p:txBody>
      </p:sp>
      <p:sp>
        <p:nvSpPr>
          <p:cNvPr id="11" name="TextBox 10"/>
          <p:cNvSpPr txBox="1"/>
          <p:nvPr/>
        </p:nvSpPr>
        <p:spPr>
          <a:xfrm>
            <a:off x="8110330" y="1315180"/>
            <a:ext cx="162339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Tallying</a:t>
            </a:r>
          </a:p>
          <a:p>
            <a:pPr algn="ctr"/>
            <a:endParaRPr lang="en-US" dirty="0" smtClean="0"/>
          </a:p>
          <a:p>
            <a:pPr algn="ctr"/>
            <a:endParaRPr lang="el-GR" dirty="0"/>
          </a:p>
        </p:txBody>
      </p:sp>
      <p:cxnSp>
        <p:nvCxnSpPr>
          <p:cNvPr id="13" name="Straight Arrow Connector 12"/>
          <p:cNvCxnSpPr>
            <a:stCxn id="7" idx="3"/>
            <a:endCxn id="8" idx="1"/>
          </p:cNvCxnSpPr>
          <p:nvPr/>
        </p:nvCxnSpPr>
        <p:spPr>
          <a:xfrm>
            <a:off x="2835965" y="1776845"/>
            <a:ext cx="622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75583" y="1776845"/>
            <a:ext cx="622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87478" y="1758020"/>
            <a:ext cx="622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l-GR" smtClean="0"/>
              <a:t>25/8/2017</a:t>
            </a:r>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pPr/>
              <a:t>7</a:t>
            </a:fld>
            <a:r>
              <a:rPr lang="en-US" smtClean="0"/>
              <a:t> of 18</a:t>
            </a:r>
            <a:endParaRPr lang="en-US" dirty="0"/>
          </a:p>
        </p:txBody>
      </p:sp>
    </p:spTree>
    <p:extLst>
      <p:ext uri="{BB962C8B-B14F-4D97-AF65-F5344CB8AC3E}">
        <p14:creationId xmlns:p14="http://schemas.microsoft.com/office/powerpoint/2010/main" val="252595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and Voting</a:t>
            </a:r>
            <a:endParaRPr lang="el-GR" dirty="0"/>
          </a:p>
        </p:txBody>
      </p:sp>
      <p:sp>
        <p:nvSpPr>
          <p:cNvPr id="3" name="Content Placeholder 2"/>
          <p:cNvSpPr>
            <a:spLocks noGrp="1"/>
          </p:cNvSpPr>
          <p:nvPr>
            <p:ph idx="1"/>
          </p:nvPr>
        </p:nvSpPr>
        <p:spPr/>
        <p:txBody>
          <a:bodyPr>
            <a:noAutofit/>
          </a:bodyPr>
          <a:lstStyle/>
          <a:p>
            <a:r>
              <a:rPr lang="en-US" sz="2400" dirty="0" smtClean="0"/>
              <a:t>Cryptographic Primitives have been proposed to implement</a:t>
            </a:r>
          </a:p>
          <a:p>
            <a:pPr lvl="1"/>
            <a:r>
              <a:rPr lang="en-US" sz="2000" dirty="0" smtClean="0"/>
              <a:t>Vote secrecy and anonymity (</a:t>
            </a:r>
            <a:r>
              <a:rPr lang="en-US" sz="2000" dirty="0" err="1" smtClean="0"/>
              <a:t>Mixnets</a:t>
            </a:r>
            <a:r>
              <a:rPr lang="en-US" sz="2000" dirty="0" smtClean="0"/>
              <a:t>, Blind Signatures, Homomorphic Encryption)</a:t>
            </a:r>
          </a:p>
          <a:p>
            <a:pPr lvl="1"/>
            <a:r>
              <a:rPr lang="en-US" sz="2000" dirty="0" smtClean="0"/>
              <a:t>Integrity (Zero Knowledge Proofs)</a:t>
            </a:r>
          </a:p>
          <a:p>
            <a:r>
              <a:rPr lang="en-US" sz="2400" dirty="0" smtClean="0"/>
              <a:t>Many schemes have been proposed but few have been applied in practice</a:t>
            </a:r>
          </a:p>
          <a:p>
            <a:r>
              <a:rPr lang="en-US" sz="2400" dirty="0" smtClean="0"/>
              <a:t>The majority of proposals in the literature focus on </a:t>
            </a:r>
            <a:r>
              <a:rPr lang="en-US" sz="2400" b="1" dirty="0"/>
              <a:t>integrity</a:t>
            </a:r>
          </a:p>
          <a:p>
            <a:r>
              <a:rPr lang="en-US" sz="2400" dirty="0"/>
              <a:t>Privacy </a:t>
            </a:r>
            <a:r>
              <a:rPr lang="en-US" sz="2400" dirty="0" smtClean="0"/>
              <a:t>is achieved under</a:t>
            </a:r>
            <a:r>
              <a:rPr lang="en-US" sz="2400" dirty="0"/>
              <a:t>:</a:t>
            </a:r>
          </a:p>
          <a:p>
            <a:pPr lvl="2"/>
            <a:r>
              <a:rPr lang="en-US" sz="2000" dirty="0" smtClean="0"/>
              <a:t>Computational Assumptions: Factoring, DLOG etc. have no PT algorithm</a:t>
            </a:r>
          </a:p>
          <a:p>
            <a:pPr lvl="2"/>
            <a:r>
              <a:rPr lang="en-US" sz="2000" dirty="0" smtClean="0"/>
              <a:t>Distributed Trust Assumptions: We trust the majority of the voting authorities’ members</a:t>
            </a:r>
            <a:endParaRPr lang="el-GR" sz="2800" dirty="0"/>
          </a:p>
        </p:txBody>
      </p:sp>
      <p:sp>
        <p:nvSpPr>
          <p:cNvPr id="4" name="Footer Placeholder 3"/>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5" name="Date Placeholder 4"/>
          <p:cNvSpPr>
            <a:spLocks noGrp="1"/>
          </p:cNvSpPr>
          <p:nvPr>
            <p:ph type="dt" sz="half" idx="10"/>
          </p:nvPr>
        </p:nvSpPr>
        <p:spPr/>
        <p:txBody>
          <a:bodyPr/>
          <a:lstStyle/>
          <a:p>
            <a:r>
              <a:rPr lang="el-GR" smtClean="0"/>
              <a:t>25/8/2017</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8</a:t>
            </a:fld>
            <a:r>
              <a:rPr lang="en-US" smtClean="0"/>
              <a:t> of 18</a:t>
            </a:r>
            <a:endParaRPr lang="en-US" dirty="0"/>
          </a:p>
        </p:txBody>
      </p:sp>
    </p:spTree>
    <p:extLst>
      <p:ext uri="{BB962C8B-B14F-4D97-AF65-F5344CB8AC3E}">
        <p14:creationId xmlns:p14="http://schemas.microsoft.com/office/powerpoint/2010/main" val="18381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Cryptographic </a:t>
            </a:r>
            <a:r>
              <a:rPr lang="en-US" dirty="0" smtClean="0"/>
              <a:t>Assumptions</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295400" y="1348353"/>
                <a:ext cx="9601200" cy="4442850"/>
              </a:xfrm>
            </p:spPr>
            <p:txBody>
              <a:bodyPr>
                <a:noAutofit/>
              </a:bodyPr>
              <a:lstStyle/>
              <a:p>
                <a:pPr>
                  <a:spcBef>
                    <a:spcPts val="1200"/>
                  </a:spcBef>
                </a:pPr>
                <a:r>
                  <a:rPr lang="en-US" sz="2400" b="1" dirty="0" smtClean="0"/>
                  <a:t>The DLOG Problem</a:t>
                </a:r>
                <a:r>
                  <a:rPr lang="el-GR" sz="2400" b="1" dirty="0" smtClean="0"/>
                  <a:t> </a:t>
                </a:r>
                <a:r>
                  <a:rPr lang="en-US" sz="2400" b="1" dirty="0" smtClean="0"/>
                  <a:t>is hard </a:t>
                </a:r>
              </a:p>
              <a:p>
                <a:pPr marL="0" indent="0">
                  <a:spcBef>
                    <a:spcPts val="600"/>
                  </a:spcBef>
                  <a:buNone/>
                </a:pPr>
                <a:r>
                  <a:rPr lang="en-US" sz="2400" dirty="0" smtClean="0"/>
                  <a:t>Given a cyclic group </a:t>
                </a:r>
                <a14:m>
                  <m:oMath xmlns:m="http://schemas.openxmlformats.org/officeDocument/2006/math">
                    <m:r>
                      <a:rPr lang="en-US" sz="2400" b="0" i="1" smtClean="0">
                        <a:latin typeface="Cambria Math" panose="02040503050406030204" pitchFamily="18" charset="0"/>
                        <a:ea typeface="Cambria Math" panose="02040503050406030204" pitchFamily="18" charset="0"/>
                      </a:rPr>
                      <m:t>𝐺</m:t>
                    </m:r>
                    <m:r>
                      <a:rPr lang="en-US" sz="2400" b="0" i="1" smtClean="0">
                        <a:latin typeface="Cambria Math" panose="02040503050406030204" pitchFamily="18" charset="0"/>
                        <a:ea typeface="Cambria Math" panose="02040503050406030204" pitchFamily="18" charset="0"/>
                      </a:rPr>
                      <m:t>= &lt;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&gt; </m:t>
                    </m:r>
                  </m:oMath>
                </a14:m>
                <a:r>
                  <a:rPr lang="en-US" sz="2400" dirty="0" smtClean="0"/>
                  <a:t>of prime order </a:t>
                </a:r>
                <a14:m>
                  <m:oMath xmlns:m="http://schemas.openxmlformats.org/officeDocument/2006/math">
                    <m:r>
                      <a:rPr lang="en-US" sz="2400" i="1" dirty="0" smtClean="0">
                        <a:latin typeface="Cambria Math" panose="02040503050406030204" pitchFamily="18" charset="0"/>
                      </a:rPr>
                      <m:t>𝑞</m:t>
                    </m:r>
                  </m:oMath>
                </a14:m>
                <a:r>
                  <a:rPr lang="en-US" sz="2400" dirty="0" smtClean="0"/>
                  <a:t> and a random element </a:t>
                </a:r>
                <a14:m>
                  <m:oMath xmlns:m="http://schemas.openxmlformats.org/officeDocument/2006/math">
                    <m:r>
                      <a:rPr lang="en-US" sz="2400" i="1" dirty="0" smtClean="0">
                        <a:latin typeface="Cambria Math" panose="02040503050406030204" pitchFamily="18" charset="0"/>
                      </a:rPr>
                      <m:t>𝑦</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𝐺</m:t>
                    </m:r>
                  </m:oMath>
                </a14:m>
                <a:r>
                  <a:rPr lang="en-US" sz="2400" dirty="0" smtClean="0"/>
                  <a:t> compute </a:t>
                </a:r>
                <a14:m>
                  <m:oMath xmlns:m="http://schemas.openxmlformats.org/officeDocument/2006/math">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rPr>
                          <m:t>𝑞</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𝑥</m:t>
                        </m:r>
                      </m:sup>
                    </m:sSup>
                  </m:oMath>
                </a14:m>
                <a:endParaRPr lang="en-US" sz="2400" dirty="0" smtClean="0"/>
              </a:p>
              <a:p>
                <a:pPr>
                  <a:spcBef>
                    <a:spcPts val="1200"/>
                  </a:spcBef>
                </a:pPr>
                <a:r>
                  <a:rPr lang="en-US" sz="2400" b="1" dirty="0" smtClean="0"/>
                  <a:t> The CDH Problem is hard</a:t>
                </a:r>
              </a:p>
              <a:p>
                <a:pPr marL="0" indent="0">
                  <a:spcBef>
                    <a:spcPts val="600"/>
                  </a:spcBef>
                  <a:buNone/>
                </a:pPr>
                <a:r>
                  <a:rPr lang="en-US" sz="2400" dirty="0"/>
                  <a:t>Given a cyclic group </a:t>
                </a:r>
                <a14:m>
                  <m:oMath xmlns:m="http://schemas.openxmlformats.org/officeDocument/2006/math">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 &lt;</m:t>
                    </m:r>
                    <m:r>
                      <a:rPr lang="en-US" sz="2400" i="1">
                        <a:latin typeface="Cambria Math" panose="02040503050406030204" pitchFamily="18" charset="0"/>
                        <a:ea typeface="Cambria Math" panose="02040503050406030204" pitchFamily="18" charset="0"/>
                      </a:rPr>
                      <m:t>𝑔</m:t>
                    </m:r>
                    <m:r>
                      <a:rPr lang="en-US" sz="2400" i="1">
                        <a:latin typeface="Cambria Math" panose="02040503050406030204" pitchFamily="18" charset="0"/>
                        <a:ea typeface="Cambria Math" panose="02040503050406030204" pitchFamily="18" charset="0"/>
                      </a:rPr>
                      <m:t>&gt; </m:t>
                    </m:r>
                  </m:oMath>
                </a14:m>
                <a:r>
                  <a:rPr lang="en-US" sz="2400" dirty="0"/>
                  <a:t>of prime order </a:t>
                </a:r>
                <a14:m>
                  <m:oMath xmlns:m="http://schemas.openxmlformats.org/officeDocument/2006/math">
                    <m:r>
                      <a:rPr lang="en-US" sz="2400" i="1" dirty="0">
                        <a:latin typeface="Cambria Math" panose="02040503050406030204" pitchFamily="18" charset="0"/>
                      </a:rPr>
                      <m:t>𝑞</m:t>
                    </m:r>
                  </m:oMath>
                </a14:m>
                <a:r>
                  <a:rPr lang="en-US" sz="2400" dirty="0"/>
                  <a:t> and a </a:t>
                </a:r>
                <a:r>
                  <a:rPr lang="en-US" sz="2400" dirty="0" smtClean="0"/>
                  <a:t>2 elements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1, </m:t>
                        </m:r>
                      </m:sub>
                    </m:sSub>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𝑔</m:t>
                        </m:r>
                      </m:e>
                      <m:sup>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sup>
                    </m:sSup>
                    <m:r>
                      <a:rPr lang="en-US" sz="2400" b="0" i="1" dirty="0" smtClean="0">
                        <a:latin typeface="Cambria Math" panose="02040503050406030204" pitchFamily="18" charset="0"/>
                      </a:rPr>
                      <m:t>, </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𝑔</m:t>
                        </m:r>
                      </m:e>
                      <m:sup>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2</m:t>
                            </m:r>
                          </m:sub>
                        </m:sSub>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𝐺</m:t>
                    </m:r>
                  </m:oMath>
                </a14:m>
                <a:r>
                  <a:rPr lang="en-US" sz="2400" dirty="0"/>
                  <a:t> compute </a:t>
                </a:r>
                <a14:m>
                  <m:oMath xmlns:m="http://schemas.openxmlformats.org/officeDocument/2006/math">
                    <m:r>
                      <a:rPr lang="en-US" sz="2400" b="0" i="1" smtClean="0">
                        <a:latin typeface="Cambria Math" panose="02040503050406030204" pitchFamily="18" charset="0"/>
                      </a:rPr>
                      <m:t>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𝑔</m:t>
                        </m:r>
                      </m:e>
                      <m:sup>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2</m:t>
                            </m:r>
                          </m:sub>
                        </m:sSub>
                      </m:sup>
                    </m:sSup>
                  </m:oMath>
                </a14:m>
                <a:endParaRPr lang="en-US" sz="2400" dirty="0" smtClean="0"/>
              </a:p>
              <a:p>
                <a:pPr>
                  <a:spcBef>
                    <a:spcPts val="1200"/>
                  </a:spcBef>
                </a:pPr>
                <a:r>
                  <a:rPr lang="en-US" sz="2400" b="1" dirty="0"/>
                  <a:t>The </a:t>
                </a:r>
                <a:r>
                  <a:rPr lang="en-US" sz="2400" b="1" dirty="0" smtClean="0"/>
                  <a:t>DDH Problem is hard</a:t>
                </a:r>
                <a:endParaRPr lang="en-US" sz="2400" dirty="0" smtClean="0"/>
              </a:p>
              <a:p>
                <a:pPr marL="0" indent="0">
                  <a:spcBef>
                    <a:spcPts val="600"/>
                  </a:spcBef>
                  <a:buNone/>
                </a:pPr>
                <a:r>
                  <a:rPr lang="en-US" sz="2400" dirty="0" smtClean="0"/>
                  <a:t>Given </a:t>
                </a:r>
                <a:r>
                  <a:rPr lang="en-US" sz="2400" dirty="0"/>
                  <a:t>a cyclic group </a:t>
                </a:r>
                <a14:m>
                  <m:oMath xmlns:m="http://schemas.openxmlformats.org/officeDocument/2006/math">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 &lt;</m:t>
                    </m:r>
                    <m:r>
                      <a:rPr lang="en-US" sz="2400" i="1">
                        <a:latin typeface="Cambria Math" panose="02040503050406030204" pitchFamily="18" charset="0"/>
                        <a:ea typeface="Cambria Math" panose="02040503050406030204" pitchFamily="18" charset="0"/>
                      </a:rPr>
                      <m:t>𝑔</m:t>
                    </m:r>
                    <m:r>
                      <a:rPr lang="en-US" sz="2400" i="1">
                        <a:latin typeface="Cambria Math" panose="02040503050406030204" pitchFamily="18" charset="0"/>
                        <a:ea typeface="Cambria Math" panose="02040503050406030204" pitchFamily="18" charset="0"/>
                      </a:rPr>
                      <m:t>&gt; </m:t>
                    </m:r>
                  </m:oMath>
                </a14:m>
                <a:r>
                  <a:rPr lang="en-US" sz="2400" dirty="0"/>
                  <a:t>of prime order </a:t>
                </a:r>
                <a14:m>
                  <m:oMath xmlns:m="http://schemas.openxmlformats.org/officeDocument/2006/math">
                    <m:r>
                      <a:rPr lang="en-US" sz="2400" i="1" dirty="0">
                        <a:latin typeface="Cambria Math" panose="02040503050406030204" pitchFamily="18" charset="0"/>
                      </a:rPr>
                      <m:t>𝑞</m:t>
                    </m:r>
                  </m:oMath>
                </a14:m>
                <a:r>
                  <a:rPr lang="en-US" sz="2400" dirty="0" smtClean="0"/>
                  <a:t>, </a:t>
                </a:r>
                <a:r>
                  <a:rPr lang="en-US" sz="2400" dirty="0"/>
                  <a:t>a random element </a:t>
                </a:r>
                <a14:m>
                  <m:oMath xmlns:m="http://schemas.openxmlformats.org/officeDocument/2006/math">
                    <m:r>
                      <a:rPr lang="en-US" sz="2400" i="1" dirty="0">
                        <a:latin typeface="Cambria Math" panose="02040503050406030204" pitchFamily="18" charset="0"/>
                      </a:rPr>
                      <m:t>𝑦</m:t>
                    </m:r>
                  </m:oMath>
                </a14:m>
                <a:r>
                  <a:rPr lang="en-US" sz="2400" dirty="0" smtClean="0"/>
                  <a:t> and 2 elements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1 </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𝑔</m:t>
                        </m:r>
                      </m:e>
                      <m:sup>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sup>
                    </m:sSup>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𝑔</m:t>
                        </m:r>
                      </m:e>
                      <m:sup>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𝐺</m:t>
                    </m:r>
                  </m:oMath>
                </a14:m>
                <a:r>
                  <a:rPr lang="en-US" sz="2400" dirty="0" smtClean="0"/>
                  <a:t> decide if </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y</m:t>
                    </m:r>
                    <m:r>
                      <a:rPr lang="en-US" sz="2400" b="0" i="0" dirty="0" smtClean="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𝑔</m:t>
                        </m:r>
                      </m:e>
                      <m:sup>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sup>
                    </m:sSup>
                  </m:oMath>
                </a14:m>
                <a:endParaRPr lang="en-US" sz="2400" dirty="0" smtClean="0"/>
              </a:p>
              <a:p>
                <a:pPr>
                  <a:spcBef>
                    <a:spcPts val="1200"/>
                  </a:spcBef>
                </a:pPr>
                <a:r>
                  <a:rPr lang="en-US" sz="2400" dirty="0" smtClean="0"/>
                  <a:t>The DLOG problem is </a:t>
                </a:r>
                <a:r>
                  <a:rPr lang="en-US" sz="2400" i="1" dirty="0" smtClean="0"/>
                  <a:t>believed to be </a:t>
                </a:r>
                <a:r>
                  <a:rPr lang="en-US" sz="2400" dirty="0" smtClean="0"/>
                  <a:t>the hardest.</a:t>
                </a:r>
              </a:p>
              <a:p>
                <a:pPr>
                  <a:spcBef>
                    <a:spcPts val="1200"/>
                  </a:spcBef>
                </a:pPr>
                <a:r>
                  <a:rPr lang="en-US" sz="2400" dirty="0" smtClean="0"/>
                  <a:t>There are groups with easy DDHP and difficult CDHP and DLOG</a:t>
                </a:r>
              </a:p>
              <a:p>
                <a:pPr marL="0" indent="0">
                  <a:spcBef>
                    <a:spcPts val="1200"/>
                  </a:spcBef>
                  <a:buNone/>
                </a:pP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295400" y="1348353"/>
                <a:ext cx="9601200" cy="4442850"/>
              </a:xfrm>
              <a:blipFill rotWithShape="0">
                <a:blip r:embed="rId3"/>
                <a:stretch>
                  <a:fillRect l="-1016" t="-1783" b="-6584"/>
                </a:stretch>
              </a:blipFill>
            </p:spPr>
            <p:txBody>
              <a:bodyPr/>
              <a:lstStyle/>
              <a:p>
                <a:r>
                  <a:rPr lang="el-GR">
                    <a:noFill/>
                  </a:rPr>
                  <a:t> </a:t>
                </a:r>
              </a:p>
            </p:txBody>
          </p:sp>
        </mc:Fallback>
      </mc:AlternateContent>
      <p:sp>
        <p:nvSpPr>
          <p:cNvPr id="5" name="Date Placeholder 4"/>
          <p:cNvSpPr>
            <a:spLocks noGrp="1"/>
          </p:cNvSpPr>
          <p:nvPr>
            <p:ph type="dt" sz="half" idx="10"/>
          </p:nvPr>
        </p:nvSpPr>
        <p:spPr/>
        <p:txBody>
          <a:bodyPr/>
          <a:lstStyle/>
          <a:p>
            <a:r>
              <a:rPr lang="el-GR" smtClean="0"/>
              <a:t>25/8/2017</a:t>
            </a:r>
            <a:endParaRPr lang="en-US"/>
          </a:p>
        </p:txBody>
      </p:sp>
      <p:sp>
        <p:nvSpPr>
          <p:cNvPr id="6" name="Footer Placeholder 5"/>
          <p:cNvSpPr>
            <a:spLocks noGrp="1"/>
          </p:cNvSpPr>
          <p:nvPr>
            <p:ph type="ftr" sz="quarter" idx="11"/>
          </p:nvPr>
        </p:nvSpPr>
        <p:spPr/>
        <p:txBody>
          <a:bodyPr/>
          <a:lstStyle/>
          <a:p>
            <a:r>
              <a:rPr lang="en-US" smtClean="0"/>
              <a:t>Efficient coercion resistance and everlasting privacy in remote electronic elections - Panagiotis Grontas, Aris Pagourtzis, and Alexandros Zacharakis - ACAC '17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9</a:t>
            </a:fld>
            <a:r>
              <a:rPr lang="en-US" smtClean="0"/>
              <a:t> of 18</a:t>
            </a:r>
            <a:endParaRPr lang="en-US" dirty="0"/>
          </a:p>
        </p:txBody>
      </p:sp>
    </p:spTree>
    <p:extLst>
      <p:ext uri="{BB962C8B-B14F-4D97-AF65-F5344CB8AC3E}">
        <p14:creationId xmlns:p14="http://schemas.microsoft.com/office/powerpoint/2010/main" val="14388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2637</Words>
  <Application>Microsoft Office PowerPoint</Application>
  <PresentationFormat>Widescreen</PresentationFormat>
  <Paragraphs>323</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Verdana</vt:lpstr>
      <vt:lpstr>Diamond Grid 16x9</vt:lpstr>
      <vt:lpstr>Everlasting privacy and efficient coercion resistance in  remote electronic voting</vt:lpstr>
      <vt:lpstr>In a nutshell...</vt:lpstr>
      <vt:lpstr>Electronic Voting is hard</vt:lpstr>
      <vt:lpstr>Electronic Voting is hard</vt:lpstr>
      <vt:lpstr>Everlasting Privacy</vt:lpstr>
      <vt:lpstr>The JCJ Coercion Resistance Framework  </vt:lpstr>
      <vt:lpstr>The JCJ Coercion Resistance Framework</vt:lpstr>
      <vt:lpstr>Cryptography and Voting</vt:lpstr>
      <vt:lpstr>Basic Cryptographic Assumptions</vt:lpstr>
      <vt:lpstr>Basic Cryptographic Primitives</vt:lpstr>
      <vt:lpstr>Blind Signatures</vt:lpstr>
      <vt:lpstr>Conditional Blind Signatures</vt:lpstr>
      <vt:lpstr>An instantiation using Okamoto – Schnorr Blind Signatures</vt:lpstr>
      <vt:lpstr>An instantiation using Okamoto – Schnorr Blind Signatures</vt:lpstr>
      <vt:lpstr>Using CBS for coercion resistance: Main idea</vt:lpstr>
      <vt:lpstr>The protocol</vt:lpstr>
      <vt:lpstr>Security Analysis</vt:lpstr>
      <vt:lpstr>Questions - 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2017-08-15T13:48:29Z</dcterms:created>
  <dcterms:modified xsi:type="dcterms:W3CDTF">2017-08-25T09:34:21Z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