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80" r:id="rId12"/>
    <p:sldId id="278" r:id="rId13"/>
    <p:sldId id="269" r:id="rId14"/>
    <p:sldId id="279" r:id="rId15"/>
    <p:sldId id="281" r:id="rId16"/>
    <p:sldId id="272" r:id="rId17"/>
    <p:sldId id="271" r:id="rId18"/>
    <p:sldId id="273" r:id="rId19"/>
    <p:sldId id="274" r:id="rId20"/>
    <p:sldId id="276" r:id="rId21"/>
    <p:sldId id="277" r:id="rId22"/>
    <p:sldId id="263" r:id="rId2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84022" autoAdjust="0"/>
  </p:normalViewPr>
  <p:slideViewPr>
    <p:cSldViewPr snapToGrid="0">
      <p:cViewPr varScale="1">
        <p:scale>
          <a:sx n="73" d="100"/>
          <a:sy n="73" d="100"/>
        </p:scale>
        <p:origin x="14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406C6-2821-4318-9C69-67DC73CF17AC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54E2-E595-49A7-987B-86819BC614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303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F1936-1E4B-481A-B9FD-2BC575950D76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F604D-0EA0-43EC-85D6-2186588F0E9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71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604D-0EA0-43EC-85D6-2186588F0E9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974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can </a:t>
            </a:r>
            <a:r>
              <a:rPr lang="en-US" dirty="0" err="1"/>
              <a:t>can</a:t>
            </a:r>
            <a:r>
              <a:rPr lang="en-US" dirty="0"/>
              <a:t> carry out step 3 since she knows the factorization of n and can find all four square roots of a.</a:t>
            </a:r>
          </a:p>
          <a:p>
            <a:r>
              <a:rPr lang="en-US" dirty="0"/>
              <a:t>However, Alice has no idea which x Bob used to generate a. Hence, with probability 1/2, y ≡ ±x (mod n) and with probability</a:t>
            </a:r>
          </a:p>
          <a:p>
            <a:r>
              <a:rPr lang="en-US" dirty="0"/>
              <a:t>1/2, y 6≡ ±x (mod n).</a:t>
            </a:r>
          </a:p>
          <a:p>
            <a:r>
              <a:rPr lang="en-US" dirty="0"/>
              <a:t>If y not≡ ±x (mod n), then the two factors of n are </a:t>
            </a:r>
            <a:r>
              <a:rPr lang="en-US" dirty="0" err="1"/>
              <a:t>gcd</a:t>
            </a:r>
            <a:r>
              <a:rPr lang="en-US" dirty="0"/>
              <a:t>(x − </a:t>
            </a:r>
            <a:r>
              <a:rPr lang="en-US" dirty="0" err="1"/>
              <a:t>y,n</a:t>
            </a:r>
            <a:r>
              <a:rPr lang="en-US" dirty="0"/>
              <a:t>)</a:t>
            </a:r>
          </a:p>
          <a:p>
            <a:r>
              <a:rPr lang="en-US" dirty="0"/>
              <a:t>and n/</a:t>
            </a:r>
            <a:r>
              <a:rPr lang="en-US" dirty="0" err="1"/>
              <a:t>gcd</a:t>
            </a:r>
            <a:r>
              <a:rPr lang="en-US" dirty="0"/>
              <a:t>(x − </a:t>
            </a:r>
            <a:r>
              <a:rPr lang="en-US" dirty="0" err="1"/>
              <a:t>y,n</a:t>
            </a:r>
            <a:r>
              <a:rPr lang="en-US" dirty="0"/>
              <a:t>), so Bob factors n and decrypts c in step 4.</a:t>
            </a:r>
          </a:p>
          <a:p>
            <a:r>
              <a:rPr lang="en-US" dirty="0"/>
              <a:t>However, if y ≡ ±x (mod n), Bob learns nothing, and Alice’s</a:t>
            </a:r>
          </a:p>
          <a:p>
            <a:r>
              <a:rPr lang="en-US" dirty="0"/>
              <a:t>secret is as secure as RSA itself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604D-0EA0-43EC-85D6-2186588F0E9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081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/>
              <a:t>theoretically equivalent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604D-0EA0-43EC-85D6-2186588F0E9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070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</a:t>
            </a:r>
            <a:r>
              <a:rPr lang="en-US" baseline="0" dirty="0"/>
              <a:t> constructs, Receiver computes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604D-0EA0-43EC-85D6-2186588F0E99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7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2" y="228601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9" y="5354640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6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0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2" y="228601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34"/>
          <p:cNvGrpSpPr>
            <a:grpSpLocks noChangeAspect="1"/>
          </p:cNvGrpSpPr>
          <p:nvPr/>
        </p:nvGrpSpPr>
        <p:grpSpPr bwMode="auto">
          <a:xfrm>
            <a:off x="211139" y="714377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10" name="Freeform 3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2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1"/>
            <a:ext cx="6019800" cy="448733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710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6745" y="338141"/>
            <a:ext cx="8678183" cy="125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30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2" y="228601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90" y="4203702"/>
            <a:ext cx="2876551" cy="714375"/>
          </a:xfrm>
          <a:custGeom>
            <a:avLst/>
            <a:gdLst>
              <a:gd name="T0" fmla="*/ 2870172 w 2706"/>
              <a:gd name="T1" fmla="*/ 0 h 640"/>
              <a:gd name="T2" fmla="*/ 2870172 w 2706"/>
              <a:gd name="T3" fmla="*/ 0 h 640"/>
              <a:gd name="T4" fmla="*/ 2748987 w 2706"/>
              <a:gd name="T5" fmla="*/ 20092 h 640"/>
              <a:gd name="T6" fmla="*/ 2625676 w 2706"/>
              <a:gd name="T7" fmla="*/ 42416 h 640"/>
              <a:gd name="T8" fmla="*/ 2500239 w 2706"/>
              <a:gd name="T9" fmla="*/ 66973 h 640"/>
              <a:gd name="T10" fmla="*/ 2370549 w 2706"/>
              <a:gd name="T11" fmla="*/ 91529 h 640"/>
              <a:gd name="T12" fmla="*/ 2238734 w 2706"/>
              <a:gd name="T13" fmla="*/ 120551 h 640"/>
              <a:gd name="T14" fmla="*/ 2102667 w 2706"/>
              <a:gd name="T15" fmla="*/ 149572 h 640"/>
              <a:gd name="T16" fmla="*/ 1964473 w 2706"/>
              <a:gd name="T17" fmla="*/ 183059 h 640"/>
              <a:gd name="T18" fmla="*/ 1822028 w 2706"/>
              <a:gd name="T19" fmla="*/ 216545 h 640"/>
              <a:gd name="T20" fmla="*/ 1822028 w 2706"/>
              <a:gd name="T21" fmla="*/ 216545 h 640"/>
              <a:gd name="T22" fmla="*/ 1564775 w 2706"/>
              <a:gd name="T23" fmla="*/ 281285 h 640"/>
              <a:gd name="T24" fmla="*/ 1313901 w 2706"/>
              <a:gd name="T25" fmla="*/ 339328 h 640"/>
              <a:gd name="T26" fmla="*/ 1073657 w 2706"/>
              <a:gd name="T27" fmla="*/ 392906 h 640"/>
              <a:gd name="T28" fmla="*/ 841917 w 2706"/>
              <a:gd name="T29" fmla="*/ 444252 h 640"/>
              <a:gd name="T30" fmla="*/ 620808 w 2706"/>
              <a:gd name="T31" fmla="*/ 488900 h 640"/>
              <a:gd name="T32" fmla="*/ 406076 w 2706"/>
              <a:gd name="T33" fmla="*/ 529084 h 640"/>
              <a:gd name="T34" fmla="*/ 199849 w 2706"/>
              <a:gd name="T35" fmla="*/ 567035 h 640"/>
              <a:gd name="T36" fmla="*/ 0 w 2706"/>
              <a:gd name="T37" fmla="*/ 600521 h 640"/>
              <a:gd name="T38" fmla="*/ 0 w 2706"/>
              <a:gd name="T39" fmla="*/ 600521 h 640"/>
              <a:gd name="T40" fmla="*/ 138193 w 2706"/>
              <a:gd name="T41" fmla="*/ 620613 h 640"/>
              <a:gd name="T42" fmla="*/ 270009 w 2706"/>
              <a:gd name="T43" fmla="*/ 638473 h 640"/>
              <a:gd name="T44" fmla="*/ 397572 w 2706"/>
              <a:gd name="T45" fmla="*/ 654100 h 640"/>
              <a:gd name="T46" fmla="*/ 523009 w 2706"/>
              <a:gd name="T47" fmla="*/ 667494 h 640"/>
              <a:gd name="T48" fmla="*/ 644194 w 2706"/>
              <a:gd name="T49" fmla="*/ 680889 h 640"/>
              <a:gd name="T50" fmla="*/ 761127 w 2706"/>
              <a:gd name="T51" fmla="*/ 689818 h 640"/>
              <a:gd name="T52" fmla="*/ 873808 w 2706"/>
              <a:gd name="T53" fmla="*/ 698748 h 640"/>
              <a:gd name="T54" fmla="*/ 984363 w 2706"/>
              <a:gd name="T55" fmla="*/ 705445 h 640"/>
              <a:gd name="T56" fmla="*/ 1092791 w 2706"/>
              <a:gd name="T57" fmla="*/ 709910 h 640"/>
              <a:gd name="T58" fmla="*/ 1196968 w 2706"/>
              <a:gd name="T59" fmla="*/ 712143 h 640"/>
              <a:gd name="T60" fmla="*/ 1296892 w 2706"/>
              <a:gd name="T61" fmla="*/ 714375 h 640"/>
              <a:gd name="T62" fmla="*/ 1394691 w 2706"/>
              <a:gd name="T63" fmla="*/ 714375 h 640"/>
              <a:gd name="T64" fmla="*/ 1490363 w 2706"/>
              <a:gd name="T65" fmla="*/ 712143 h 640"/>
              <a:gd name="T66" fmla="*/ 1583910 w 2706"/>
              <a:gd name="T67" fmla="*/ 709910 h 640"/>
              <a:gd name="T68" fmla="*/ 1673204 w 2706"/>
              <a:gd name="T69" fmla="*/ 705445 h 640"/>
              <a:gd name="T70" fmla="*/ 1760372 w 2706"/>
              <a:gd name="T71" fmla="*/ 698748 h 640"/>
              <a:gd name="T72" fmla="*/ 1843288 w 2706"/>
              <a:gd name="T73" fmla="*/ 692051 h 640"/>
              <a:gd name="T74" fmla="*/ 1926204 w 2706"/>
              <a:gd name="T75" fmla="*/ 683121 h 640"/>
              <a:gd name="T76" fmla="*/ 2004868 w 2706"/>
              <a:gd name="T77" fmla="*/ 671959 h 640"/>
              <a:gd name="T78" fmla="*/ 2083532 w 2706"/>
              <a:gd name="T79" fmla="*/ 660797 h 640"/>
              <a:gd name="T80" fmla="*/ 2157944 w 2706"/>
              <a:gd name="T81" fmla="*/ 647402 h 640"/>
              <a:gd name="T82" fmla="*/ 2232356 w 2706"/>
              <a:gd name="T83" fmla="*/ 634008 h 640"/>
              <a:gd name="T84" fmla="*/ 2302516 w 2706"/>
              <a:gd name="T85" fmla="*/ 618381 h 640"/>
              <a:gd name="T86" fmla="*/ 2372675 w 2706"/>
              <a:gd name="T87" fmla="*/ 602754 h 640"/>
              <a:gd name="T88" fmla="*/ 2440709 w 2706"/>
              <a:gd name="T89" fmla="*/ 584895 h 640"/>
              <a:gd name="T90" fmla="*/ 2506617 w 2706"/>
              <a:gd name="T91" fmla="*/ 567035 h 640"/>
              <a:gd name="T92" fmla="*/ 2570398 w 2706"/>
              <a:gd name="T93" fmla="*/ 546943 h 640"/>
              <a:gd name="T94" fmla="*/ 2634180 w 2706"/>
              <a:gd name="T95" fmla="*/ 526852 h 640"/>
              <a:gd name="T96" fmla="*/ 2755365 w 2706"/>
              <a:gd name="T97" fmla="*/ 482203 h 640"/>
              <a:gd name="T98" fmla="*/ 2872298 w 2706"/>
              <a:gd name="T99" fmla="*/ 435322 h 640"/>
              <a:gd name="T100" fmla="*/ 2872298 w 2706"/>
              <a:gd name="T101" fmla="*/ 435322 h 640"/>
              <a:gd name="T102" fmla="*/ 2876550 w 2706"/>
              <a:gd name="T103" fmla="*/ 433090 h 640"/>
              <a:gd name="T104" fmla="*/ 2876550 w 2706"/>
              <a:gd name="T105" fmla="*/ 433090 h 640"/>
              <a:gd name="T106" fmla="*/ 2876550 w 2706"/>
              <a:gd name="T107" fmla="*/ 0 h 640"/>
              <a:gd name="T108" fmla="*/ 2876550 w 2706"/>
              <a:gd name="T109" fmla="*/ 0 h 640"/>
              <a:gd name="T110" fmla="*/ 2870172 w 2706"/>
              <a:gd name="T111" fmla="*/ 0 h 640"/>
              <a:gd name="T112" fmla="*/ 2870172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7" y="4075114"/>
            <a:ext cx="5545139" cy="850900"/>
          </a:xfrm>
          <a:custGeom>
            <a:avLst/>
            <a:gdLst>
              <a:gd name="T0" fmla="*/ 5545138 w 5216"/>
              <a:gd name="T1" fmla="*/ 797300 h 762"/>
              <a:gd name="T2" fmla="*/ 5298498 w 5216"/>
              <a:gd name="T3" fmla="*/ 766033 h 762"/>
              <a:gd name="T4" fmla="*/ 4760569 w 5216"/>
              <a:gd name="T5" fmla="*/ 681167 h 762"/>
              <a:gd name="T6" fmla="*/ 4160980 w 5216"/>
              <a:gd name="T7" fmla="*/ 567267 h 762"/>
              <a:gd name="T8" fmla="*/ 3493352 w 5216"/>
              <a:gd name="T9" fmla="*/ 417633 h 762"/>
              <a:gd name="T10" fmla="*/ 3131897 w 5216"/>
              <a:gd name="T11" fmla="*/ 330533 h 762"/>
              <a:gd name="T12" fmla="*/ 2851239 w 5216"/>
              <a:gd name="T13" fmla="*/ 263533 h 762"/>
              <a:gd name="T14" fmla="*/ 2583337 w 5216"/>
              <a:gd name="T15" fmla="*/ 205467 h 762"/>
              <a:gd name="T16" fmla="*/ 2328193 w 5216"/>
              <a:gd name="T17" fmla="*/ 156333 h 762"/>
              <a:gd name="T18" fmla="*/ 2083679 w 5216"/>
              <a:gd name="T19" fmla="*/ 113900 h 762"/>
              <a:gd name="T20" fmla="*/ 1849797 w 5216"/>
              <a:gd name="T21" fmla="*/ 80400 h 762"/>
              <a:gd name="T22" fmla="*/ 1418178 w 5216"/>
              <a:gd name="T23" fmla="*/ 31267 h 762"/>
              <a:gd name="T24" fmla="*/ 1031209 w 5216"/>
              <a:gd name="T25" fmla="*/ 4467 h 762"/>
              <a:gd name="T26" fmla="*/ 684637 w 5216"/>
              <a:gd name="T27" fmla="*/ 0 h 762"/>
              <a:gd name="T28" fmla="*/ 380590 w 5216"/>
              <a:gd name="T29" fmla="*/ 11167 h 762"/>
              <a:gd name="T30" fmla="*/ 116941 w 5216"/>
              <a:gd name="T31" fmla="*/ 35733 h 762"/>
              <a:gd name="T32" fmla="*/ 0 w 5216"/>
              <a:gd name="T33" fmla="*/ 53600 h 762"/>
              <a:gd name="T34" fmla="*/ 333814 w 5216"/>
              <a:gd name="T35" fmla="*/ 96033 h 762"/>
              <a:gd name="T36" fmla="*/ 693142 w 5216"/>
              <a:gd name="T37" fmla="*/ 156333 h 762"/>
              <a:gd name="T38" fmla="*/ 1077985 w 5216"/>
              <a:gd name="T39" fmla="*/ 234500 h 762"/>
              <a:gd name="T40" fmla="*/ 1490468 w 5216"/>
              <a:gd name="T41" fmla="*/ 330533 h 762"/>
              <a:gd name="T42" fmla="*/ 1866806 w 5216"/>
              <a:gd name="T43" fmla="*/ 422100 h 762"/>
              <a:gd name="T44" fmla="*/ 2559949 w 5216"/>
              <a:gd name="T45" fmla="*/ 576200 h 762"/>
              <a:gd name="T46" fmla="*/ 2878879 w 5216"/>
              <a:gd name="T47" fmla="*/ 638733 h 762"/>
              <a:gd name="T48" fmla="*/ 3180800 w 5216"/>
              <a:gd name="T49" fmla="*/ 692333 h 762"/>
              <a:gd name="T50" fmla="*/ 3465711 w 5216"/>
              <a:gd name="T51" fmla="*/ 739233 h 762"/>
              <a:gd name="T52" fmla="*/ 3733613 w 5216"/>
              <a:gd name="T53" fmla="*/ 774967 h 762"/>
              <a:gd name="T54" fmla="*/ 3986631 w 5216"/>
              <a:gd name="T55" fmla="*/ 806233 h 762"/>
              <a:gd name="T56" fmla="*/ 4224766 w 5216"/>
              <a:gd name="T57" fmla="*/ 826333 h 762"/>
              <a:gd name="T58" fmla="*/ 4448017 w 5216"/>
              <a:gd name="T59" fmla="*/ 841967 h 762"/>
              <a:gd name="T60" fmla="*/ 4660637 w 5216"/>
              <a:gd name="T61" fmla="*/ 850900 h 762"/>
              <a:gd name="T62" fmla="*/ 4858374 w 5216"/>
              <a:gd name="T63" fmla="*/ 850900 h 762"/>
              <a:gd name="T64" fmla="*/ 5045480 w 5216"/>
              <a:gd name="T65" fmla="*/ 846433 h 762"/>
              <a:gd name="T66" fmla="*/ 5221955 w 5216"/>
              <a:gd name="T67" fmla="*/ 835267 h 762"/>
              <a:gd name="T68" fmla="*/ 5387799 w 5216"/>
              <a:gd name="T69" fmla="*/ 817400 h 762"/>
              <a:gd name="T70" fmla="*/ 5545138 w 5216"/>
              <a:gd name="T71" fmla="*/ 797300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4" y="4087815"/>
            <a:ext cx="5467351" cy="774700"/>
          </a:xfrm>
          <a:custGeom>
            <a:avLst/>
            <a:gdLst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1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8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5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7"/>
            <a:ext cx="3306763" cy="652463"/>
          </a:xfrm>
          <a:custGeom>
            <a:avLst/>
            <a:gdLst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3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l-GR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9" y="4059241"/>
            <a:ext cx="8723312" cy="1328737"/>
          </a:xfrm>
          <a:custGeom>
            <a:avLst/>
            <a:gdLst>
              <a:gd name="T0" fmla="*/ 8719055 w 8196"/>
              <a:gd name="T1" fmla="*/ 570733 h 1192"/>
              <a:gd name="T2" fmla="*/ 8557275 w 8196"/>
              <a:gd name="T3" fmla="*/ 635386 h 1192"/>
              <a:gd name="T4" fmla="*/ 8384853 w 8196"/>
              <a:gd name="T5" fmla="*/ 691122 h 1192"/>
              <a:gd name="T6" fmla="*/ 8201787 w 8196"/>
              <a:gd name="T7" fmla="*/ 742398 h 1192"/>
              <a:gd name="T8" fmla="*/ 8005948 w 8196"/>
              <a:gd name="T9" fmla="*/ 782528 h 1192"/>
              <a:gd name="T10" fmla="*/ 7793081 w 8196"/>
              <a:gd name="T11" fmla="*/ 813740 h 1192"/>
              <a:gd name="T12" fmla="*/ 7563184 w 8196"/>
              <a:gd name="T13" fmla="*/ 836034 h 1192"/>
              <a:gd name="T14" fmla="*/ 7314129 w 8196"/>
              <a:gd name="T15" fmla="*/ 849411 h 1192"/>
              <a:gd name="T16" fmla="*/ 7043787 w 8196"/>
              <a:gd name="T17" fmla="*/ 847181 h 1192"/>
              <a:gd name="T18" fmla="*/ 6750030 w 8196"/>
              <a:gd name="T19" fmla="*/ 836034 h 1192"/>
              <a:gd name="T20" fmla="*/ 6430729 w 8196"/>
              <a:gd name="T21" fmla="*/ 809281 h 1192"/>
              <a:gd name="T22" fmla="*/ 6083754 w 8196"/>
              <a:gd name="T23" fmla="*/ 769151 h 1192"/>
              <a:gd name="T24" fmla="*/ 5709108 w 8196"/>
              <a:gd name="T25" fmla="*/ 715645 h 1192"/>
              <a:gd name="T26" fmla="*/ 5302531 w 8196"/>
              <a:gd name="T27" fmla="*/ 644304 h 1192"/>
              <a:gd name="T28" fmla="*/ 4861895 w 8196"/>
              <a:gd name="T29" fmla="*/ 557356 h 1192"/>
              <a:gd name="T30" fmla="*/ 4387200 w 8196"/>
              <a:gd name="T31" fmla="*/ 452573 h 1192"/>
              <a:gd name="T32" fmla="*/ 3874189 w 8196"/>
              <a:gd name="T33" fmla="*/ 329955 h 1192"/>
              <a:gd name="T34" fmla="*/ 3614491 w 8196"/>
              <a:gd name="T35" fmla="*/ 267531 h 1192"/>
              <a:gd name="T36" fmla="*/ 3122767 w 8196"/>
              <a:gd name="T37" fmla="*/ 164977 h 1192"/>
              <a:gd name="T38" fmla="*/ 2673616 w 8196"/>
              <a:gd name="T39" fmla="*/ 91406 h 1192"/>
              <a:gd name="T40" fmla="*/ 2262782 w 8196"/>
              <a:gd name="T41" fmla="*/ 40130 h 1192"/>
              <a:gd name="T42" fmla="*/ 1890264 w 8196"/>
              <a:gd name="T43" fmla="*/ 11147 h 1192"/>
              <a:gd name="T44" fmla="*/ 1556062 w 8196"/>
              <a:gd name="T45" fmla="*/ 0 h 1192"/>
              <a:gd name="T46" fmla="*/ 1258047 w 8196"/>
              <a:gd name="T47" fmla="*/ 4459 h 1192"/>
              <a:gd name="T48" fmla="*/ 994091 w 8196"/>
              <a:gd name="T49" fmla="*/ 22294 h 1192"/>
              <a:gd name="T50" fmla="*/ 762066 w 8196"/>
              <a:gd name="T51" fmla="*/ 49047 h 1192"/>
              <a:gd name="T52" fmla="*/ 564099 w 8196"/>
              <a:gd name="T53" fmla="*/ 82489 h 1192"/>
              <a:gd name="T54" fmla="*/ 398062 w 8196"/>
              <a:gd name="T55" fmla="*/ 120389 h 1192"/>
              <a:gd name="T56" fmla="*/ 263956 w 8196"/>
              <a:gd name="T57" fmla="*/ 160519 h 1192"/>
              <a:gd name="T58" fmla="*/ 157522 w 8196"/>
              <a:gd name="T59" fmla="*/ 196189 h 1192"/>
              <a:gd name="T60" fmla="*/ 51088 w 8196"/>
              <a:gd name="T61" fmla="*/ 240778 h 1192"/>
              <a:gd name="T62" fmla="*/ 0 w 8196"/>
              <a:gd name="T63" fmla="*/ 267531 h 1192"/>
              <a:gd name="T64" fmla="*/ 8719055 w 8196"/>
              <a:gd name="T65" fmla="*/ 1328737 h 1192"/>
              <a:gd name="T66" fmla="*/ 8723312 w 8196"/>
              <a:gd name="T67" fmla="*/ 1322049 h 1192"/>
              <a:gd name="T68" fmla="*/ 8723312 w 8196"/>
              <a:gd name="T69" fmla="*/ 568503 h 1192"/>
              <a:gd name="T70" fmla="*/ 8719055 w 8196"/>
              <a:gd name="T71" fmla="*/ 570733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8" y="1437450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27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259" y="1698172"/>
            <a:ext cx="4237591" cy="44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698172"/>
            <a:ext cx="4295648" cy="44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890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26" y="1681827"/>
            <a:ext cx="4468551" cy="639763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308" y="2388359"/>
            <a:ext cx="4449170" cy="373780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4013" y="1709122"/>
            <a:ext cx="4135272" cy="639763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7660" y="2429301"/>
            <a:ext cx="4121624" cy="36985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39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2" y="228601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4"/>
          <p:cNvGrpSpPr>
            <a:grpSpLocks noChangeAspect="1"/>
          </p:cNvGrpSpPr>
          <p:nvPr/>
        </p:nvGrpSpPr>
        <p:grpSpPr bwMode="auto">
          <a:xfrm>
            <a:off x="211139" y="714376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8" name="Freeform 39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712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2" y="228601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9" y="714377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11" name="Freeform 3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2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1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2" y="228601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34"/>
          <p:cNvGrpSpPr>
            <a:grpSpLocks noChangeAspect="1"/>
          </p:cNvGrpSpPr>
          <p:nvPr/>
        </p:nvGrpSpPr>
        <p:grpSpPr bwMode="auto">
          <a:xfrm>
            <a:off x="211139" y="5354640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11" name="Freeform 2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8" y="338667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785535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2" y="406401"/>
            <a:ext cx="4194629" cy="4833257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l-GR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6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2" y="228601"/>
            <a:ext cx="8696325" cy="159543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28603" y="1319214"/>
            <a:ext cx="8723313" cy="5048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4286250 w 2706"/>
                <a:gd name="T1" fmla="*/ 0 h 640"/>
                <a:gd name="T2" fmla="*/ 4286250 w 2706"/>
                <a:gd name="T3" fmla="*/ 0 h 640"/>
                <a:gd name="T4" fmla="*/ 4105275 w 2706"/>
                <a:gd name="T5" fmla="*/ 28575 h 640"/>
                <a:gd name="T6" fmla="*/ 3921125 w 2706"/>
                <a:gd name="T7" fmla="*/ 60325 h 640"/>
                <a:gd name="T8" fmla="*/ 3733800 w 2706"/>
                <a:gd name="T9" fmla="*/ 95250 h 640"/>
                <a:gd name="T10" fmla="*/ 3540125 w 2706"/>
                <a:gd name="T11" fmla="*/ 130175 h 640"/>
                <a:gd name="T12" fmla="*/ 3343275 w 2706"/>
                <a:gd name="T13" fmla="*/ 171450 h 640"/>
                <a:gd name="T14" fmla="*/ 3140075 w 2706"/>
                <a:gd name="T15" fmla="*/ 212725 h 640"/>
                <a:gd name="T16" fmla="*/ 2933700 w 2706"/>
                <a:gd name="T17" fmla="*/ 260350 h 640"/>
                <a:gd name="T18" fmla="*/ 2720975 w 2706"/>
                <a:gd name="T19" fmla="*/ 307975 h 640"/>
                <a:gd name="T20" fmla="*/ 2720975 w 2706"/>
                <a:gd name="T21" fmla="*/ 307975 h 640"/>
                <a:gd name="T22" fmla="*/ 2336800 w 2706"/>
                <a:gd name="T23" fmla="*/ 400050 h 640"/>
                <a:gd name="T24" fmla="*/ 1962150 w 2706"/>
                <a:gd name="T25" fmla="*/ 482600 h 640"/>
                <a:gd name="T26" fmla="*/ 1603375 w 2706"/>
                <a:gd name="T27" fmla="*/ 558800 h 640"/>
                <a:gd name="T28" fmla="*/ 1257300 w 2706"/>
                <a:gd name="T29" fmla="*/ 631825 h 640"/>
                <a:gd name="T30" fmla="*/ 927100 w 2706"/>
                <a:gd name="T31" fmla="*/ 695325 h 640"/>
                <a:gd name="T32" fmla="*/ 606425 w 2706"/>
                <a:gd name="T33" fmla="*/ 752475 h 640"/>
                <a:gd name="T34" fmla="*/ 298450 w 2706"/>
                <a:gd name="T35" fmla="*/ 806450 h 640"/>
                <a:gd name="T36" fmla="*/ 0 w 2706"/>
                <a:gd name="T37" fmla="*/ 854075 h 640"/>
                <a:gd name="T38" fmla="*/ 0 w 2706"/>
                <a:gd name="T39" fmla="*/ 854075 h 640"/>
                <a:gd name="T40" fmla="*/ 206375 w 2706"/>
                <a:gd name="T41" fmla="*/ 882650 h 640"/>
                <a:gd name="T42" fmla="*/ 403225 w 2706"/>
                <a:gd name="T43" fmla="*/ 908050 h 640"/>
                <a:gd name="T44" fmla="*/ 593725 w 2706"/>
                <a:gd name="T45" fmla="*/ 930275 h 640"/>
                <a:gd name="T46" fmla="*/ 781050 w 2706"/>
                <a:gd name="T47" fmla="*/ 949325 h 640"/>
                <a:gd name="T48" fmla="*/ 962025 w 2706"/>
                <a:gd name="T49" fmla="*/ 968375 h 640"/>
                <a:gd name="T50" fmla="*/ 1136650 w 2706"/>
                <a:gd name="T51" fmla="*/ 981075 h 640"/>
                <a:gd name="T52" fmla="*/ 1304925 w 2706"/>
                <a:gd name="T53" fmla="*/ 993775 h 640"/>
                <a:gd name="T54" fmla="*/ 1470025 w 2706"/>
                <a:gd name="T55" fmla="*/ 1003300 h 640"/>
                <a:gd name="T56" fmla="*/ 1631950 w 2706"/>
                <a:gd name="T57" fmla="*/ 1009650 h 640"/>
                <a:gd name="T58" fmla="*/ 1787525 w 2706"/>
                <a:gd name="T59" fmla="*/ 1012825 h 640"/>
                <a:gd name="T60" fmla="*/ 1936750 w 2706"/>
                <a:gd name="T61" fmla="*/ 1016000 h 640"/>
                <a:gd name="T62" fmla="*/ 2082800 w 2706"/>
                <a:gd name="T63" fmla="*/ 1016000 h 640"/>
                <a:gd name="T64" fmla="*/ 2225675 w 2706"/>
                <a:gd name="T65" fmla="*/ 1012825 h 640"/>
                <a:gd name="T66" fmla="*/ 2365375 w 2706"/>
                <a:gd name="T67" fmla="*/ 1009650 h 640"/>
                <a:gd name="T68" fmla="*/ 2498725 w 2706"/>
                <a:gd name="T69" fmla="*/ 1003300 h 640"/>
                <a:gd name="T70" fmla="*/ 2628900 w 2706"/>
                <a:gd name="T71" fmla="*/ 993775 h 640"/>
                <a:gd name="T72" fmla="*/ 2752725 w 2706"/>
                <a:gd name="T73" fmla="*/ 984250 h 640"/>
                <a:gd name="T74" fmla="*/ 2876550 w 2706"/>
                <a:gd name="T75" fmla="*/ 971550 h 640"/>
                <a:gd name="T76" fmla="*/ 2994025 w 2706"/>
                <a:gd name="T77" fmla="*/ 955675 h 640"/>
                <a:gd name="T78" fmla="*/ 3111500 w 2706"/>
                <a:gd name="T79" fmla="*/ 939800 h 640"/>
                <a:gd name="T80" fmla="*/ 3222625 w 2706"/>
                <a:gd name="T81" fmla="*/ 920750 h 640"/>
                <a:gd name="T82" fmla="*/ 3333750 w 2706"/>
                <a:gd name="T83" fmla="*/ 901700 h 640"/>
                <a:gd name="T84" fmla="*/ 3438525 w 2706"/>
                <a:gd name="T85" fmla="*/ 879475 h 640"/>
                <a:gd name="T86" fmla="*/ 3543300 w 2706"/>
                <a:gd name="T87" fmla="*/ 857250 h 640"/>
                <a:gd name="T88" fmla="*/ 3644900 w 2706"/>
                <a:gd name="T89" fmla="*/ 831850 h 640"/>
                <a:gd name="T90" fmla="*/ 3743325 w 2706"/>
                <a:gd name="T91" fmla="*/ 806450 h 640"/>
                <a:gd name="T92" fmla="*/ 3838575 w 2706"/>
                <a:gd name="T93" fmla="*/ 777875 h 640"/>
                <a:gd name="T94" fmla="*/ 3933825 w 2706"/>
                <a:gd name="T95" fmla="*/ 749300 h 640"/>
                <a:gd name="T96" fmla="*/ 4114800 w 2706"/>
                <a:gd name="T97" fmla="*/ 685800 h 640"/>
                <a:gd name="T98" fmla="*/ 4289425 w 2706"/>
                <a:gd name="T99" fmla="*/ 619125 h 640"/>
                <a:gd name="T100" fmla="*/ 4289425 w 2706"/>
                <a:gd name="T101" fmla="*/ 619125 h 640"/>
                <a:gd name="T102" fmla="*/ 4295775 w 2706"/>
                <a:gd name="T103" fmla="*/ 615950 h 640"/>
                <a:gd name="T104" fmla="*/ 4295775 w 2706"/>
                <a:gd name="T105" fmla="*/ 615950 h 640"/>
                <a:gd name="T106" fmla="*/ 4295775 w 2706"/>
                <a:gd name="T107" fmla="*/ 0 h 640"/>
                <a:gd name="T108" fmla="*/ 4295775 w 2706"/>
                <a:gd name="T109" fmla="*/ 0 h 640"/>
                <a:gd name="T110" fmla="*/ 4286250 w 2706"/>
                <a:gd name="T111" fmla="*/ 0 h 640"/>
                <a:gd name="T112" fmla="*/ 428625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8280401 w 5216"/>
                <a:gd name="T1" fmla="*/ 1133475 h 762"/>
                <a:gd name="T2" fmla="*/ 7912101 w 5216"/>
                <a:gd name="T3" fmla="*/ 1089025 h 762"/>
                <a:gd name="T4" fmla="*/ 7108826 w 5216"/>
                <a:gd name="T5" fmla="*/ 968375 h 762"/>
                <a:gd name="T6" fmla="*/ 6213476 w 5216"/>
                <a:gd name="T7" fmla="*/ 806450 h 762"/>
                <a:gd name="T8" fmla="*/ 5216526 w 5216"/>
                <a:gd name="T9" fmla="*/ 593725 h 762"/>
                <a:gd name="T10" fmla="*/ 4676776 w 5216"/>
                <a:gd name="T11" fmla="*/ 469900 h 762"/>
                <a:gd name="T12" fmla="*/ 4257676 w 5216"/>
                <a:gd name="T13" fmla="*/ 374650 h 762"/>
                <a:gd name="T14" fmla="*/ 3857625 w 5216"/>
                <a:gd name="T15" fmla="*/ 292100 h 762"/>
                <a:gd name="T16" fmla="*/ 3476625 w 5216"/>
                <a:gd name="T17" fmla="*/ 222250 h 762"/>
                <a:gd name="T18" fmla="*/ 3111500 w 5216"/>
                <a:gd name="T19" fmla="*/ 161925 h 762"/>
                <a:gd name="T20" fmla="*/ 2762250 w 5216"/>
                <a:gd name="T21" fmla="*/ 114300 h 762"/>
                <a:gd name="T22" fmla="*/ 2117725 w 5216"/>
                <a:gd name="T23" fmla="*/ 44450 h 762"/>
                <a:gd name="T24" fmla="*/ 1539875 w 5216"/>
                <a:gd name="T25" fmla="*/ 6350 h 762"/>
                <a:gd name="T26" fmla="*/ 1022350 w 5216"/>
                <a:gd name="T27" fmla="*/ 0 h 762"/>
                <a:gd name="T28" fmla="*/ 568325 w 5216"/>
                <a:gd name="T29" fmla="*/ 15875 h 762"/>
                <a:gd name="T30" fmla="*/ 174625 w 5216"/>
                <a:gd name="T31" fmla="*/ 50800 h 762"/>
                <a:gd name="T32" fmla="*/ 0 w 5216"/>
                <a:gd name="T33" fmla="*/ 76200 h 762"/>
                <a:gd name="T34" fmla="*/ 498475 w 5216"/>
                <a:gd name="T35" fmla="*/ 136525 h 762"/>
                <a:gd name="T36" fmla="*/ 1035050 w 5216"/>
                <a:gd name="T37" fmla="*/ 222250 h 762"/>
                <a:gd name="T38" fmla="*/ 1609725 w 5216"/>
                <a:gd name="T39" fmla="*/ 333375 h 762"/>
                <a:gd name="T40" fmla="*/ 2225675 w 5216"/>
                <a:gd name="T41" fmla="*/ 469900 h 762"/>
                <a:gd name="T42" fmla="*/ 2787650 w 5216"/>
                <a:gd name="T43" fmla="*/ 600075 h 762"/>
                <a:gd name="T44" fmla="*/ 3822700 w 5216"/>
                <a:gd name="T45" fmla="*/ 819150 h 762"/>
                <a:gd name="T46" fmla="*/ 4298951 w 5216"/>
                <a:gd name="T47" fmla="*/ 908050 h 762"/>
                <a:gd name="T48" fmla="*/ 4749801 w 5216"/>
                <a:gd name="T49" fmla="*/ 984250 h 762"/>
                <a:gd name="T50" fmla="*/ 5175251 w 5216"/>
                <a:gd name="T51" fmla="*/ 1050925 h 762"/>
                <a:gd name="T52" fmla="*/ 5575301 w 5216"/>
                <a:gd name="T53" fmla="*/ 1101725 h 762"/>
                <a:gd name="T54" fmla="*/ 5953126 w 5216"/>
                <a:gd name="T55" fmla="*/ 1146175 h 762"/>
                <a:gd name="T56" fmla="*/ 6308726 w 5216"/>
                <a:gd name="T57" fmla="*/ 1174750 h 762"/>
                <a:gd name="T58" fmla="*/ 6642101 w 5216"/>
                <a:gd name="T59" fmla="*/ 1196975 h 762"/>
                <a:gd name="T60" fmla="*/ 6959601 w 5216"/>
                <a:gd name="T61" fmla="*/ 1209675 h 762"/>
                <a:gd name="T62" fmla="*/ 7254876 w 5216"/>
                <a:gd name="T63" fmla="*/ 1209675 h 762"/>
                <a:gd name="T64" fmla="*/ 7534276 w 5216"/>
                <a:gd name="T65" fmla="*/ 1203325 h 762"/>
                <a:gd name="T66" fmla="*/ 7797801 w 5216"/>
                <a:gd name="T67" fmla="*/ 1187450 h 762"/>
                <a:gd name="T68" fmla="*/ 8045451 w 5216"/>
                <a:gd name="T69" fmla="*/ 1162050 h 762"/>
                <a:gd name="T70" fmla="*/ 8280401 w 5216"/>
                <a:gd name="T71" fmla="*/ 113347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11125 h 694"/>
                <a:gd name="T2" fmla="*/ 0 w 5144"/>
                <a:gd name="T3" fmla="*/ 111125 h 694"/>
                <a:gd name="T4" fmla="*/ 28575 w 5144"/>
                <a:gd name="T5" fmla="*/ 104775 h 694"/>
                <a:gd name="T6" fmla="*/ 114300 w 5144"/>
                <a:gd name="T7" fmla="*/ 88900 h 694"/>
                <a:gd name="T8" fmla="*/ 260350 w 5144"/>
                <a:gd name="T9" fmla="*/ 66675 h 694"/>
                <a:gd name="T10" fmla="*/ 355600 w 5144"/>
                <a:gd name="T11" fmla="*/ 53975 h 694"/>
                <a:gd name="T12" fmla="*/ 466725 w 5144"/>
                <a:gd name="T13" fmla="*/ 41275 h 694"/>
                <a:gd name="T14" fmla="*/ 590550 w 5144"/>
                <a:gd name="T15" fmla="*/ 31750 h 694"/>
                <a:gd name="T16" fmla="*/ 733425 w 5144"/>
                <a:gd name="T17" fmla="*/ 22225 h 694"/>
                <a:gd name="T18" fmla="*/ 889000 w 5144"/>
                <a:gd name="T19" fmla="*/ 12700 h 694"/>
                <a:gd name="T20" fmla="*/ 1063625 w 5144"/>
                <a:gd name="T21" fmla="*/ 6350 h 694"/>
                <a:gd name="T22" fmla="*/ 1254125 w 5144"/>
                <a:gd name="T23" fmla="*/ 3175 h 694"/>
                <a:gd name="T24" fmla="*/ 1460500 w 5144"/>
                <a:gd name="T25" fmla="*/ 0 h 694"/>
                <a:gd name="T26" fmla="*/ 1682750 w 5144"/>
                <a:gd name="T27" fmla="*/ 3175 h 694"/>
                <a:gd name="T28" fmla="*/ 1920875 w 5144"/>
                <a:gd name="T29" fmla="*/ 9525 h 694"/>
                <a:gd name="T30" fmla="*/ 2178050 w 5144"/>
                <a:gd name="T31" fmla="*/ 22225 h 694"/>
                <a:gd name="T32" fmla="*/ 2451100 w 5144"/>
                <a:gd name="T33" fmla="*/ 38100 h 694"/>
                <a:gd name="T34" fmla="*/ 2740025 w 5144"/>
                <a:gd name="T35" fmla="*/ 63500 h 694"/>
                <a:gd name="T36" fmla="*/ 3048000 w 5144"/>
                <a:gd name="T37" fmla="*/ 92075 h 694"/>
                <a:gd name="T38" fmla="*/ 3375025 w 5144"/>
                <a:gd name="T39" fmla="*/ 127000 h 694"/>
                <a:gd name="T40" fmla="*/ 3717925 w 5144"/>
                <a:gd name="T41" fmla="*/ 168275 h 694"/>
                <a:gd name="T42" fmla="*/ 4079875 w 5144"/>
                <a:gd name="T43" fmla="*/ 219075 h 694"/>
                <a:gd name="T44" fmla="*/ 4457700 w 5144"/>
                <a:gd name="T45" fmla="*/ 276225 h 694"/>
                <a:gd name="T46" fmla="*/ 4854575 w 5144"/>
                <a:gd name="T47" fmla="*/ 342900 h 694"/>
                <a:gd name="T48" fmla="*/ 5270500 w 5144"/>
                <a:gd name="T49" fmla="*/ 422275 h 694"/>
                <a:gd name="T50" fmla="*/ 5705475 w 5144"/>
                <a:gd name="T51" fmla="*/ 508000 h 694"/>
                <a:gd name="T52" fmla="*/ 6159500 w 5144"/>
                <a:gd name="T53" fmla="*/ 603250 h 694"/>
                <a:gd name="T54" fmla="*/ 6632575 w 5144"/>
                <a:gd name="T55" fmla="*/ 711200 h 694"/>
                <a:gd name="T56" fmla="*/ 7124700 w 5144"/>
                <a:gd name="T57" fmla="*/ 828675 h 694"/>
                <a:gd name="T58" fmla="*/ 7635875 w 5144"/>
                <a:gd name="T59" fmla="*/ 958850 h 694"/>
                <a:gd name="T60" fmla="*/ 8166100 w 5144"/>
                <a:gd name="T61" fmla="*/ 1101725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927100 h 584"/>
                <a:gd name="T2" fmla="*/ 0 w 3112"/>
                <a:gd name="T3" fmla="*/ 927100 h 584"/>
                <a:gd name="T4" fmla="*/ 142875 w 3112"/>
                <a:gd name="T5" fmla="*/ 889000 h 584"/>
                <a:gd name="T6" fmla="*/ 533400 w 3112"/>
                <a:gd name="T7" fmla="*/ 790575 h 584"/>
                <a:gd name="T8" fmla="*/ 803275 w 3112"/>
                <a:gd name="T9" fmla="*/ 723900 h 584"/>
                <a:gd name="T10" fmla="*/ 1114425 w 3112"/>
                <a:gd name="T11" fmla="*/ 650875 h 584"/>
                <a:gd name="T12" fmla="*/ 1460500 w 3112"/>
                <a:gd name="T13" fmla="*/ 571500 h 584"/>
                <a:gd name="T14" fmla="*/ 1831975 w 3112"/>
                <a:gd name="T15" fmla="*/ 485775 h 584"/>
                <a:gd name="T16" fmla="*/ 2225675 w 3112"/>
                <a:gd name="T17" fmla="*/ 403225 h 584"/>
                <a:gd name="T18" fmla="*/ 2628900 w 3112"/>
                <a:gd name="T19" fmla="*/ 320675 h 584"/>
                <a:gd name="T20" fmla="*/ 3041650 w 3112"/>
                <a:gd name="T21" fmla="*/ 244475 h 584"/>
                <a:gd name="T22" fmla="*/ 3451225 w 3112"/>
                <a:gd name="T23" fmla="*/ 171450 h 584"/>
                <a:gd name="T24" fmla="*/ 3654425 w 3112"/>
                <a:gd name="T25" fmla="*/ 139700 h 584"/>
                <a:gd name="T26" fmla="*/ 3851275 w 3112"/>
                <a:gd name="T27" fmla="*/ 107950 h 584"/>
                <a:gd name="T28" fmla="*/ 4048125 w 3112"/>
                <a:gd name="T29" fmla="*/ 82550 h 584"/>
                <a:gd name="T30" fmla="*/ 4238625 w 3112"/>
                <a:gd name="T31" fmla="*/ 57150 h 584"/>
                <a:gd name="T32" fmla="*/ 4425950 w 3112"/>
                <a:gd name="T33" fmla="*/ 38100 h 584"/>
                <a:gd name="T34" fmla="*/ 4603750 w 3112"/>
                <a:gd name="T35" fmla="*/ 22225 h 584"/>
                <a:gd name="T36" fmla="*/ 4775200 w 3112"/>
                <a:gd name="T37" fmla="*/ 9525 h 584"/>
                <a:gd name="T38" fmla="*/ 4940300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2" y="338141"/>
            <a:ext cx="8696325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41" y="6249990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990E20B-4306-4713-B334-ECAF22DF60A0}" type="datetimeFigureOut">
              <a:rPr lang="el-GR" smtClean="0"/>
              <a:t>2/12/2017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90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dirty="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7" y="6249990"/>
            <a:ext cx="1162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3565565-4BE5-48B3-AD91-22F49AA947F4}" type="slidenum">
              <a:rPr lang="el-GR" smtClean="0"/>
              <a:t>‹#›</a:t>
            </a:fld>
            <a:endParaRPr lang="el-GR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2" y="1647825"/>
            <a:ext cx="8696325" cy="44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text styles</a:t>
            </a:r>
          </a:p>
          <a:p>
            <a:pPr lvl="1"/>
            <a:r>
              <a:rPr lang="en-US" altLang="el-GR"/>
              <a:t>Second level</a:t>
            </a:r>
          </a:p>
          <a:p>
            <a:pPr lvl="2"/>
            <a:r>
              <a:rPr lang="en-US" altLang="el-GR"/>
              <a:t>Third level</a:t>
            </a:r>
          </a:p>
          <a:p>
            <a:pPr lvl="3"/>
            <a:r>
              <a:rPr lang="en-US" altLang="el-GR"/>
              <a:t>Fourth level</a:t>
            </a:r>
          </a:p>
          <a:p>
            <a:pPr lvl="4"/>
            <a:r>
              <a:rPr lang="en-US" altLang="el-G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95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2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6.png"/><Relationship Id="rId5" Type="http://schemas.openxmlformats.org/officeDocument/2006/relationships/image" Target="../media/image401.png"/><Relationship Id="rId10" Type="http://schemas.openxmlformats.org/officeDocument/2006/relationships/image" Target="../media/image45.png"/><Relationship Id="rId4" Type="http://schemas.openxmlformats.org/officeDocument/2006/relationships/image" Target="../media/image392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50.png"/><Relationship Id="rId7" Type="http://schemas.openxmlformats.org/officeDocument/2006/relationships/image" Target="../media/image36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2.png"/><Relationship Id="rId5" Type="http://schemas.openxmlformats.org/officeDocument/2006/relationships/image" Target="../media/image342.png"/><Relationship Id="rId10" Type="http://schemas.openxmlformats.org/officeDocument/2006/relationships/image" Target="../media/image391.png"/><Relationship Id="rId4" Type="http://schemas.openxmlformats.org/officeDocument/2006/relationships/image" Target="../media/image331.png"/><Relationship Id="rId9" Type="http://schemas.openxmlformats.org/officeDocument/2006/relationships/image" Target="../media/image3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7673"/>
            <a:ext cx="7772400" cy="1801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Secure two-party Computation</a:t>
            </a:r>
            <a:br>
              <a:rPr lang="en-US" dirty="0"/>
            </a:br>
            <a:r>
              <a:rPr lang="en-US" sz="32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Oblivious Transfer and Secure Function Evaluation</a:t>
            </a:r>
            <a:endParaRPr lang="el-GR" sz="40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3738"/>
            <a:ext cx="6400800" cy="147320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Panagiotis Grontas</a:t>
            </a:r>
          </a:p>
          <a:p>
            <a:endParaRPr lang="en-US" sz="2400" dirty="0"/>
          </a:p>
          <a:p>
            <a:r>
              <a:rPr lang="en-US" sz="2400" dirty="0"/>
              <a:t>Network Algorithms and Complexity</a:t>
            </a:r>
          </a:p>
          <a:p>
            <a:r>
              <a:rPr lang="en-US" sz="2400" dirty="0"/>
              <a:t>22.07.2014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96536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6745" y="1590678"/>
            <a:ext cx="8678182" cy="26752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6531" y="1735494"/>
                <a:ext cx="8248262" cy="18847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A protocol by which a sender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transfers ignorantly to a receiver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one message out of two.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selects which message to receive without S learning 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requests each message with probability 1/2</a:t>
                </a:r>
                <a:endParaRPr lang="el-G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1" y="1735494"/>
                <a:ext cx="8248262" cy="1884784"/>
              </a:xfrm>
              <a:blipFill rotWithShape="0">
                <a:blip r:embed="rId2"/>
                <a:stretch>
                  <a:fillRect l="-1552" t="-1942" b="-6051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1-out-of-2 Oblivious Transfer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66531" y="6171156"/>
                <a:ext cx="8248262" cy="433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30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𝐑𝐞𝐬𝐮𝐥𝐭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quivalen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531" y="6171156"/>
                <a:ext cx="8248262" cy="433181"/>
              </a:xfrm>
              <a:prstGeom prst="rect">
                <a:avLst/>
              </a:prstGeom>
              <a:blipFill rotWithShape="0">
                <a:blip r:embed="rId3"/>
                <a:stretch>
                  <a:fillRect t="-2817" b="-704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544103" y="4964310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03" y="4964310"/>
                <a:ext cx="863219" cy="75062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6669705" y="4966709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05" y="4966709"/>
                <a:ext cx="863219" cy="75062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173619" y="4906888"/>
            <a:ext cx="2156970" cy="71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21158" y="5157773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1158" y="5482344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5580" y="4722126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80" y="4722126"/>
                <a:ext cx="895989" cy="5320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5579" y="5432833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79" y="5432833"/>
                <a:ext cx="895989" cy="5320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5378520" y="5200178"/>
            <a:ext cx="589129" cy="1364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95586" y="5607068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25688" y="4931296"/>
                <a:ext cx="2168792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88" y="4931296"/>
                <a:ext cx="2168792" cy="551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A5912-B5BC-4EA9-B400-FAB0626B0F57}"/>
                  </a:ext>
                </a:extLst>
              </p:cNvPr>
              <p:cNvSpPr txBox="1"/>
              <p:nvPr/>
            </p:nvSpPr>
            <p:spPr>
              <a:xfrm>
                <a:off x="2232432" y="5584681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A5912-B5BC-4EA9-B400-FAB0626B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432" y="5584681"/>
                <a:ext cx="895989" cy="508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474741-A2B0-443D-AEA9-EC2EAF32F9D0}"/>
                  </a:ext>
                </a:extLst>
              </p:cNvPr>
              <p:cNvSpPr txBox="1"/>
              <p:nvPr/>
            </p:nvSpPr>
            <p:spPr>
              <a:xfrm>
                <a:off x="2181768" y="4560290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474741-A2B0-443D-AEA9-EC2EAF32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68" y="4560290"/>
                <a:ext cx="895989" cy="508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from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(EGL)</a:t>
                </a:r>
                <a:endParaRPr lang="el-GR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11746" y="1847259"/>
            <a:ext cx="4420467" cy="17183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73020" y="2389868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20" y="2389868"/>
                <a:ext cx="863219" cy="75062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902400" y="2202233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00" y="2202233"/>
                <a:ext cx="863219" cy="75062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7940" y="1850092"/>
                <a:ext cx="730193" cy="458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40" y="1850092"/>
                <a:ext cx="730193" cy="458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1522364" y="2737808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77044" y="2210414"/>
            <a:ext cx="595504" cy="3509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77044" y="2597104"/>
            <a:ext cx="524851" cy="3557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6559" y="1693172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59" y="1693172"/>
                <a:ext cx="895989" cy="5320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7196" y="1776738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96" y="1776738"/>
                <a:ext cx="895989" cy="5320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5906" y="2841707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06" y="2841707"/>
                <a:ext cx="895989" cy="5320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446387" y="2115488"/>
            <a:ext cx="2156970" cy="125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95769" y="2225241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69" y="2225241"/>
                <a:ext cx="895989" cy="5087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95769" y="3014370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69" y="3014370"/>
                <a:ext cx="895989" cy="5087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758495" y="2295159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73568" y="3060402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39258" y="2318102"/>
            <a:ext cx="589129" cy="1364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28960" y="3094093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78069" y="1847259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69" y="1847259"/>
                <a:ext cx="895989" cy="5320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70094" y="3078068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94" y="3078068"/>
                <a:ext cx="895989" cy="5320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46387" y="2110369"/>
                <a:ext cx="895989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87" y="2110369"/>
                <a:ext cx="895989" cy="5510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46745" y="3735875"/>
                <a:ext cx="8678183" cy="890659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wants to transmit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 with probability ½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l-GR" dirty="0"/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𝑶𝑻</m:t>
                    </m:r>
                  </m:oMath>
                </a14:m>
                <a:r>
                  <a:rPr lang="en-US" dirty="0"/>
                  <a:t> machine flips bits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</m:sSub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If b = 0 then send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/>
                      <m:sup/>
                    </m:sSubSup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/>
                  <a:t> machine</a:t>
                </a:r>
              </a:p>
              <a:p>
                <a:r>
                  <a:rPr lang="en-US" dirty="0"/>
                  <a:t>If b = 1 then send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</m:sSubSup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/>
                      <m:sup/>
                    </m:sSubSup>
                  </m:oMath>
                </a14:m>
                <a:r>
                  <a:rPr lang="en-US" dirty="0"/>
                  <a:t>)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/>
                  <a:t> machine</a:t>
                </a:r>
              </a:p>
              <a:p>
                <a:endParaRPr lang="el-GR" dirty="0"/>
              </a:p>
              <a:p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5" y="3735875"/>
                <a:ext cx="8678183" cy="890659"/>
              </a:xfrm>
              <a:blipFill rotWithShape="0">
                <a:blip r:embed="rId14"/>
                <a:stretch>
                  <a:fillRect l="-1124" t="-7534" b="-1397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2" y="1647825"/>
                <a:ext cx="8696325" cy="890659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Random OT (R-OT)</a:t>
                </a:r>
                <a:r>
                  <a:rPr lang="en-US" dirty="0"/>
                  <a:t>:  OT with transfer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dirty="0"/>
                  <a:t> can be implemented using </a:t>
                </a:r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 -OT (OT)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2" y="1647825"/>
                <a:ext cx="8696325" cy="890659"/>
              </a:xfrm>
              <a:blipFill rotWithShape="0">
                <a:blip r:embed="rId2"/>
                <a:stretch>
                  <a:fillRect l="-1122" t="-7534" b="-198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Crepeau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83689" y="2797791"/>
            <a:ext cx="5186150" cy="337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8602" y="3916908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2" y="3916908"/>
                <a:ext cx="863219" cy="75062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061708" y="3916908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08" y="3916908"/>
                <a:ext cx="863219" cy="75062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3689" y="2858364"/>
                <a:ext cx="895989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89" y="2858364"/>
                <a:ext cx="895989" cy="5510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4143" y="3406549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3" y="3406549"/>
                <a:ext cx="895989" cy="5087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4143" y="4923725"/>
                <a:ext cx="895989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3" y="4923725"/>
                <a:ext cx="895989" cy="5087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01003" y="3956287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01003" y="4896429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92515" y="3354230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515" y="3354230"/>
                <a:ext cx="895989" cy="5320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92515" y="4871406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515" y="4871406"/>
                <a:ext cx="895989" cy="5320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7399375" y="3903968"/>
            <a:ext cx="589129" cy="1364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9375" y="4844110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4452" y="3395596"/>
            <a:ext cx="3344142" cy="21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52383" y="3516811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3" y="3516811"/>
                <a:ext cx="895989" cy="5320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6514525" y="3997231"/>
            <a:ext cx="541590" cy="874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ounded Rectangle 19"/>
          <p:cNvSpPr/>
          <p:nvPr/>
        </p:nvSpPr>
        <p:spPr>
          <a:xfrm>
            <a:off x="2188276" y="3973816"/>
            <a:ext cx="541590" cy="874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198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The OT protocol is applied on bit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600" dirty="0"/>
                  <a:t>. </a:t>
                </a:r>
              </a:p>
              <a:p>
                <a:pPr lvl="1"/>
                <a:r>
                  <a:rPr lang="en-US" dirty="0"/>
                  <a:t>Objective: Transfer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/>
                  <a:t> inputs selector bit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dirty="0"/>
                  <a:t>It is replaced with </a:t>
                </a:r>
                <a:r>
                  <a:rPr lang="en-US" sz="2600" dirty="0"/>
                  <a:t>2 sets of indices of length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: The positions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where the transfer succeeded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Random Positions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Sup>
                      <m:sSubSupPr>
                        <m:ctrlPr>
                          <a:rPr lang="el-G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/>
                    </m:sSubSup>
                    <m:sSub>
                      <m:sSubPr>
                        <m:ctrlPr>
                          <a:rPr lang="el-G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dirty="0"/>
                  <a:t>is actually sent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2" t="-16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Crepeau</a:t>
                </a:r>
                <a:r>
                  <a:rPr lang="en-US" sz="2800" dirty="0">
                    <a:solidFill>
                      <a:schemeClr val="bg1"/>
                    </a:solidFill>
                  </a:rPr>
                  <a:t>)</a:t>
                </a: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19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Analysis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err="1"/>
                  <a:t>wvhp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contains at least one position where OT failed </a:t>
                </a:r>
                <a:r>
                  <a:rPr lang="en-US" dirty="0" err="1"/>
                  <a:t>wvhp</a:t>
                </a:r>
                <a:endParaRPr lang="en-US" dirty="0"/>
              </a:p>
              <a:p>
                <a:pPr lvl="1"/>
                <a:r>
                  <a:rPr lang="en-US" dirty="0"/>
                  <a:t>OT Failure =&gt; XOR calculation Failure</a:t>
                </a:r>
              </a:p>
              <a:p>
                <a:pPr lvl="1"/>
                <a:r>
                  <a:rPr lang="en-US" b="1" dirty="0"/>
                  <a:t>Exactly one of them can be calculated</a:t>
                </a:r>
              </a:p>
              <a:p>
                <a:r>
                  <a:rPr lang="en-US" dirty="0"/>
                  <a:t>Exactly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can be transferred</a:t>
                </a:r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Crepeau</a:t>
                </a:r>
                <a:r>
                  <a:rPr lang="en-US" sz="2800" dirty="0">
                    <a:solidFill>
                      <a:schemeClr val="bg1"/>
                    </a:solidFill>
                  </a:rPr>
                  <a:t>, 1998)</a:t>
                </a:r>
                <a:endParaRPr lang="el-GR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4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oblivious transfer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selects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receives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does not learn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does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oblivious transfer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Simultaneously receive k messages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-out-of-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adaptive oblivious transfer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endParaRPr lang="el-GR" dirty="0"/>
              </a:p>
              <a:p>
                <a:pPr lvl="1"/>
                <a:r>
                  <a:rPr lang="en-US" dirty="0"/>
                  <a:t>Successive oblivious transfers</a:t>
                </a:r>
              </a:p>
              <a:p>
                <a:pPr lvl="1"/>
                <a:r>
                  <a:rPr lang="en-US" dirty="0"/>
                  <a:t>Selection at each stage depends on messages previously received</a:t>
                </a:r>
              </a:p>
              <a:p>
                <a:r>
                  <a:rPr lang="en-US" dirty="0"/>
                  <a:t>Constructed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22" t="-1497" b="-72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flavors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467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agree on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𝑃𝐾𝐶𝑆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eg</a:t>
                </a:r>
                <a:r>
                  <a:rPr lang="en-US" dirty="0"/>
                  <a:t>. RSA)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semi-honest</a:t>
                </a:r>
              </a:p>
              <a:p>
                <a:r>
                  <a:rPr lang="en-US" u="sng" dirty="0"/>
                  <a:t>Objective</a:t>
                </a:r>
                <a:r>
                  <a:rPr lang="en-US" dirty="0"/>
                  <a:t>: Obliviously transmit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generates 2 random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decrypts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applies XOR to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retrieves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XORing</a:t>
                </a:r>
                <a:r>
                  <a:rPr lang="en-US" dirty="0"/>
                  <a:t> again </a:t>
                </a:r>
              </a:p>
              <a:p>
                <a:pPr marL="627063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Generic Implementation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𝑂𝑇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43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2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Oblivious transfer implies secure function evaluation</a:t>
                </a:r>
              </a:p>
              <a:p>
                <a:r>
                  <a:rPr lang="en-US" dirty="0"/>
                  <a:t>Use oblivious transfer to compute any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Express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a circuit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Construct a protocol that 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Parties provide inputs</a:t>
                </a:r>
              </a:p>
              <a:p>
                <a:pPr lvl="2"/>
                <a:r>
                  <a:rPr lang="en-US" dirty="0"/>
                  <a:t>They only learn the output</a:t>
                </a:r>
              </a:p>
              <a:p>
                <a:pPr lvl="2"/>
                <a:r>
                  <a:rPr lang="en-US" dirty="0"/>
                  <a:t>All intermediate values are never revealed</a:t>
                </a:r>
              </a:p>
              <a:p>
                <a:pPr lvl="3"/>
                <a:r>
                  <a:rPr lang="en-US" dirty="0"/>
                  <a:t>Random inputs</a:t>
                </a:r>
              </a:p>
              <a:p>
                <a:pPr lvl="3"/>
                <a:r>
                  <a:rPr lang="en-US" dirty="0"/>
                  <a:t>Random outputs</a:t>
                </a:r>
              </a:p>
              <a:p>
                <a:pPr lvl="2"/>
                <a:r>
                  <a:rPr lang="en-US" b="1" dirty="0"/>
                  <a:t>Garbled</a:t>
                </a:r>
                <a:r>
                  <a:rPr lang="en-US" dirty="0"/>
                  <a:t> truth tables</a:t>
                </a:r>
              </a:p>
              <a:p>
                <a:r>
                  <a:rPr lang="en-US" dirty="0"/>
                  <a:t>Security against semi – honest (passive) players</a:t>
                </a:r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 and SFE: Yao’s construction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68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8664"/>
                  </p:ext>
                </p:extLst>
              </p:nvPr>
            </p:nvGraphicFramePr>
            <p:xfrm>
              <a:off x="5291919" y="1760561"/>
              <a:ext cx="3510888" cy="1849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0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02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2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36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oMath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78664"/>
                  </p:ext>
                </p:extLst>
              </p:nvPr>
            </p:nvGraphicFramePr>
            <p:xfrm>
              <a:off x="5291919" y="1760561"/>
              <a:ext cx="3510888" cy="1849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0296"/>
                    <a:gridCol w="1170296"/>
                    <a:gridCol w="117029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" t="-8333" r="-20260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8333" r="-10155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42" t="-8333" r="-2083" b="-411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" t="-106557" r="-20260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6557" r="-10155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42" t="-106557" r="-2083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" t="-203226" r="-2026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3226" r="-10155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42" t="-203226" r="-2083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" t="-308197" r="-2026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08197" r="-10155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42" t="-308197" r="-2083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" t="-408197" r="-2026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408197" r="-10155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42" t="-408197" r="-2083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 Gate with OT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745" y="1511023"/>
                <a:ext cx="4030787" cy="534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contributes 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contributes 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u="sng" dirty="0"/>
                  <a:t>Step 1: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u="sng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u="sng" dirty="0"/>
                  <a:t>transforms truth table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selects random permutations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Applies permutations to truth table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Selects 4 encryption -decryption 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unctions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Applies encryption functions to the result  according to the position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Send the table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to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l-G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5" y="1511023"/>
                <a:ext cx="4030787" cy="5343194"/>
              </a:xfrm>
              <a:prstGeom prst="rect">
                <a:avLst/>
              </a:prstGeom>
              <a:blipFill rotWithShape="0">
                <a:blip r:embed="rId4"/>
                <a:stretch>
                  <a:fillRect l="-1360" t="-685" r="-196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92671904"/>
                  </p:ext>
                </p:extLst>
              </p:nvPr>
            </p:nvGraphicFramePr>
            <p:xfrm>
              <a:off x="4200528" y="4369559"/>
              <a:ext cx="4724400" cy="201803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737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88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36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92671904"/>
                  </p:ext>
                </p:extLst>
              </p:nvPr>
            </p:nvGraphicFramePr>
            <p:xfrm>
              <a:off x="4200528" y="4369559"/>
              <a:ext cx="4724400" cy="201803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737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88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518" t="-1667" r="-304145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108380" t="-1667" r="-227933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92327" t="-1667" r="-990" b="-4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229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518" t="-85915" r="-304145" b="-2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108380" t="-85915" r="-227933" b="-2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92327" t="-85915" r="-990" b="-2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4907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518" t="-203077" r="-304145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108380" t="-203077" r="-227933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92327" t="-203077" r="-990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4907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518" t="-303077" r="-304145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108380" t="-303077" r="-227933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92327" t="-303077" r="-990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1229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518" t="-369014" r="-304145" b="-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108380" t="-369014" r="-227933" b="-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5"/>
                          <a:stretch>
                            <a:fillRect l="-92327" t="-369014" r="-990" b="-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865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 Gate with OT (2)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Step 2: S computes its part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endParaRPr lang="el-GR" dirty="0"/>
              </a:p>
              <a:p>
                <a:r>
                  <a:rPr lang="en-US" b="1" dirty="0"/>
                  <a:t>Step 3: R computes its part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In order to decrypt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 is required</a:t>
                </a:r>
              </a:p>
              <a:p>
                <a:pPr lvl="1"/>
                <a:r>
                  <a:rPr lang="en-US" dirty="0"/>
                  <a:t>How to get it without revealing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𝑶𝑻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e>
                    </m:d>
                  </m:oMath>
                </a14:m>
                <a:endParaRPr lang="el-GR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2302" t="-16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4382594"/>
                  </p:ext>
                </p:extLst>
              </p:nvPr>
            </p:nvGraphicFramePr>
            <p:xfrm>
              <a:off x="4281918" y="1698172"/>
              <a:ext cx="4724400" cy="201803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737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88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36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4382594"/>
                  </p:ext>
                </p:extLst>
              </p:nvPr>
            </p:nvGraphicFramePr>
            <p:xfrm>
              <a:off x="4281918" y="1698172"/>
              <a:ext cx="4724400" cy="23018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73706"/>
                    <a:gridCol w="1091821"/>
                    <a:gridCol w="2458873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667" r="-3041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80" t="-1667" r="-227933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327" t="-1667" r="-990" b="-540000"/>
                          </a:stretch>
                        </a:blipFill>
                      </a:tcPr>
                    </a:tc>
                  </a:tr>
                  <a:tr h="504952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73494" r="-304145" b="-2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80" t="-73494" r="-227933" b="-290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327" t="-73494" r="-990" b="-290361"/>
                          </a:stretch>
                        </a:blipFill>
                      </a:tcPr>
                    </a:tc>
                  </a:tr>
                  <a:tr h="463106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187013" r="-304145" b="-2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80" t="-187013" r="-227933" b="-2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327" t="-187013" r="-990" b="-212987"/>
                          </a:stretch>
                        </a:blipFill>
                      </a:tcPr>
                    </a:tc>
                  </a:tr>
                  <a:tr h="463106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290789" r="-304145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80" t="-290789" r="-227933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327" t="-290789" r="-990" b="-115789"/>
                          </a:stretch>
                        </a:blipFill>
                      </a:tcPr>
                    </a:tc>
                  </a:tr>
                  <a:tr h="504952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8" t="-357831" r="-304145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8380" t="-357831" r="-227933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327" t="-357831" r="-990" b="-60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81918" y="4090495"/>
                <a:ext cx="4794839" cy="155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</a:rPr>
                  <a:t>Finally</a:t>
                </a:r>
                <a:r>
                  <a:rPr lang="en-US" sz="2400" b="1" dirty="0"/>
                  <a:t>: </a:t>
                </a:r>
                <a:r>
                  <a:rPr lang="en-US" sz="2200" dirty="0">
                    <a:solidFill>
                      <a:schemeClr val="tx2"/>
                    </a:solidFill>
                  </a:rPr>
                  <a:t>Peel off the desired row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(1))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l-GR" sz="2400" i="1" dirty="0"/>
              </a:p>
              <a:p>
                <a:endParaRPr lang="en-US" dirty="0"/>
              </a:p>
              <a:p>
                <a:r>
                  <a:rPr lang="en-US" sz="2200" dirty="0">
                    <a:solidFill>
                      <a:schemeClr val="tx2"/>
                    </a:solidFill>
                  </a:rPr>
                  <a:t>and informs R</a:t>
                </a:r>
                <a:endParaRPr lang="el-GR" sz="2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18" y="4090495"/>
                <a:ext cx="4794839" cy="1550489"/>
              </a:xfrm>
              <a:prstGeom prst="rect">
                <a:avLst/>
              </a:prstGeom>
              <a:blipFill rotWithShape="0">
                <a:blip r:embed="rId4"/>
                <a:stretch>
                  <a:fillRect l="-1906" t="-3150" b="-74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259" y="6277970"/>
                <a:ext cx="8473308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Question: Why not send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0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?</a:t>
                </a:r>
                <a:endParaRPr lang="el-G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" y="6277970"/>
                <a:ext cx="8473308" cy="374911"/>
              </a:xfrm>
              <a:prstGeom prst="rect">
                <a:avLst/>
              </a:prstGeom>
              <a:blipFill rotWithShape="0">
                <a:blip r:embed="rId5"/>
                <a:stretch>
                  <a:fillRect l="-647" t="-8197" b="-262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32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parties want to jointly compute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it be done?</a:t>
                </a:r>
              </a:p>
              <a:p>
                <a:pPr lvl="1"/>
                <a:r>
                  <a:rPr lang="en-US" dirty="0"/>
                  <a:t>Without releasing no other information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except the result</a:t>
                </a:r>
              </a:p>
              <a:p>
                <a:pPr lvl="1"/>
                <a:r>
                  <a:rPr lang="en-US" dirty="0"/>
                  <a:t>What is the computational complexity</a:t>
                </a:r>
              </a:p>
              <a:p>
                <a:pPr lvl="1"/>
                <a:r>
                  <a:rPr lang="en-US" dirty="0"/>
                  <a:t>What is the communication complexity</a:t>
                </a:r>
              </a:p>
              <a:p>
                <a:r>
                  <a:rPr lang="en-US" dirty="0"/>
                  <a:t>Generalization</a:t>
                </a:r>
              </a:p>
              <a:p>
                <a:pPr lvl="1"/>
                <a:r>
                  <a:rPr lang="en-US" dirty="0"/>
                  <a:t>Each party has its own function</a:t>
                </a:r>
              </a:p>
              <a:p>
                <a:pPr lvl="1"/>
                <a:r>
                  <a:rPr lang="en-US" dirty="0"/>
                  <a:t>But requires input from all other</a:t>
                </a:r>
              </a:p>
              <a:p>
                <a:r>
                  <a:rPr lang="en-US" dirty="0"/>
                  <a:t>Using a trusted third party is not acceptable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Multi Party Computation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878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2" y="1647826"/>
            <a:ext cx="8696325" cy="1368330"/>
          </a:xfrm>
        </p:spPr>
        <p:txBody>
          <a:bodyPr/>
          <a:lstStyle/>
          <a:p>
            <a:r>
              <a:rPr lang="en-US" dirty="0"/>
              <a:t>The rows of the table are randomly permuted</a:t>
            </a:r>
          </a:p>
          <a:p>
            <a:r>
              <a:rPr lang="en-US" dirty="0"/>
              <a:t>The result  is a random permutation as well</a:t>
            </a:r>
          </a:p>
          <a:p>
            <a:r>
              <a:rPr lang="en-US" b="1" dirty="0"/>
              <a:t>View everything as keys (6 keys / gate)</a:t>
            </a:r>
            <a:endParaRPr lang="el-G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…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1550522"/>
                  </p:ext>
                </p:extLst>
              </p:nvPr>
            </p:nvGraphicFramePr>
            <p:xfrm>
              <a:off x="719852" y="3016156"/>
              <a:ext cx="7618930" cy="3206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68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95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36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177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1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</a:t>
                          </a:r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4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7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7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945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2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p>
                                    </m:sSubSup>
                                  </m:sub>
                                  <m:sup/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𝑂𝑅</m:t>
                                    </m:r>
                                  </m:sup>
                                </m:sSubSup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l-G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1550522"/>
                  </p:ext>
                </p:extLst>
              </p:nvPr>
            </p:nvGraphicFramePr>
            <p:xfrm>
              <a:off x="719852" y="3016156"/>
              <a:ext cx="7618930" cy="3206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68018"/>
                    <a:gridCol w="1179554"/>
                    <a:gridCol w="2453623"/>
                    <a:gridCol w="2717735"/>
                  </a:tblGrid>
                  <a:tr h="503111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6024" r="-503365" b="-5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7732" t="-6024" r="-439691" b="-5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9" t="-6024" r="-112189" b="-537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Computation</a:t>
                          </a:r>
                          <a:endParaRPr lang="el-GR" dirty="0"/>
                        </a:p>
                      </a:txBody>
                      <a:tcPr/>
                    </a:tc>
                  </a:tr>
                  <a:tr h="714502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75214" r="-503365" b="-281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7732" t="-75214" r="-439691" b="-281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9" t="-75214" r="-112189" b="-281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0493" t="-75214" r="-1121" b="-281197"/>
                          </a:stretch>
                        </a:blipFill>
                      </a:tcPr>
                    </a:tc>
                  </a:tr>
                  <a:tr h="648526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191589" r="-503365" b="-207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7732" t="-191589" r="-439691" b="-207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9" t="-191589" r="-112189" b="-207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0493" t="-191589" r="-1121" b="-207477"/>
                          </a:stretch>
                        </a:blipFill>
                      </a:tcPr>
                    </a:tc>
                  </a:tr>
                  <a:tr h="646049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294340" r="-503365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7732" t="-294340" r="-439691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9" t="-294340" r="-112189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0493" t="-294340" r="-1121" b="-109434"/>
                          </a:stretch>
                        </a:blipFill>
                      </a:tcPr>
                    </a:tc>
                  </a:tr>
                  <a:tr h="694572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366667" r="-50336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7732" t="-366667" r="-43969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9" t="-366667" r="-1121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0493" t="-366667" r="-1121" b="-17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631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2" y="1647825"/>
                <a:ext cx="8696325" cy="47393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After computing each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access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This is used as input to another gate</a:t>
                </a:r>
              </a:p>
              <a:p>
                <a:r>
                  <a:rPr lang="en-US" dirty="0"/>
                  <a:t>The output gates will contain the circuit’s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digit is decrypted using output tables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constructs the circuit</a:t>
                </a:r>
              </a:p>
              <a:p>
                <a:pPr lvl="1"/>
                <a:r>
                  <a:rPr lang="en-US" dirty="0"/>
                  <a:t>In case of multiple inputs, copy the key</a:t>
                </a:r>
              </a:p>
              <a:p>
                <a:pPr lvl="1"/>
                <a:r>
                  <a:rPr lang="en-US" dirty="0"/>
                  <a:t>In case of multiple outputs, same output key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uses oblivious transfer for each bit of its input</a:t>
                </a:r>
              </a:p>
              <a:p>
                <a:r>
                  <a:rPr lang="en-US" dirty="0"/>
                  <a:t>And computes the result</a:t>
                </a:r>
              </a:p>
              <a:p>
                <a:r>
                  <a:rPr lang="en-US" dirty="0"/>
                  <a:t>Complexity:</a:t>
                </a:r>
              </a:p>
              <a:p>
                <a:pPr lvl="1"/>
                <a:r>
                  <a:rPr lang="en-US" dirty="0"/>
                  <a:t>Computation: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|) </m:t>
                    </m:r>
                  </m:oMath>
                </a14:m>
                <a:r>
                  <a:rPr lang="en-US" dirty="0"/>
                  <a:t>- </a:t>
                </a:r>
                <a:r>
                  <a:rPr lang="en-US" sz="1500" dirty="0"/>
                  <a:t>6 keys per gate / 8 encryptions per gate / 2 decryptions per gate</a:t>
                </a:r>
              </a:p>
              <a:p>
                <a:pPr lvl="1"/>
                <a:r>
                  <a:rPr lang="en-US" dirty="0"/>
                  <a:t>Communication: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|) </m:t>
                    </m:r>
                  </m:oMath>
                </a14:m>
                <a:r>
                  <a:rPr lang="en-US" dirty="0"/>
                  <a:t> Round complexity: constant</a:t>
                </a:r>
              </a:p>
              <a:p>
                <a:r>
                  <a:rPr lang="en-US" dirty="0"/>
                  <a:t>Proof of security and correctness (</a:t>
                </a:r>
                <a:r>
                  <a:rPr lang="en-US" i="1" dirty="0" err="1"/>
                  <a:t>Lindell</a:t>
                </a:r>
                <a:r>
                  <a:rPr lang="en-US" i="1" dirty="0"/>
                  <a:t>, </a:t>
                </a:r>
                <a:r>
                  <a:rPr lang="en-US" i="1" dirty="0" err="1"/>
                  <a:t>Pinkas</a:t>
                </a:r>
                <a:r>
                  <a:rPr lang="en-US" i="1" dirty="0"/>
                  <a:t> 2006</a:t>
                </a:r>
                <a:r>
                  <a:rPr lang="en-US" dirty="0"/>
                  <a:t>)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2" y="1647825"/>
                <a:ext cx="8696325" cy="4739327"/>
              </a:xfrm>
              <a:blipFill rotWithShape="0">
                <a:blip r:embed="rId2"/>
                <a:stretch>
                  <a:fillRect l="-982" t="-1542" b="-192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the circuit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43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2" y="1460310"/>
            <a:ext cx="8696325" cy="5268035"/>
          </a:xfrm>
        </p:spPr>
        <p:txBody>
          <a:bodyPr/>
          <a:lstStyle/>
          <a:p>
            <a:r>
              <a:rPr lang="en-US" sz="2000" dirty="0"/>
              <a:t>Yao, A. C.  </a:t>
            </a:r>
            <a:r>
              <a:rPr lang="en-US" sz="2000" b="1" dirty="0"/>
              <a:t>"Protocols for secure computations“</a:t>
            </a:r>
            <a:r>
              <a:rPr lang="en-US" sz="2000" dirty="0"/>
              <a:t> (FOCS 1982): 160–164</a:t>
            </a:r>
          </a:p>
          <a:p>
            <a:r>
              <a:rPr lang="en-US" sz="2000" dirty="0"/>
              <a:t>Rabin M. O. </a:t>
            </a:r>
            <a:r>
              <a:rPr lang="en-US" sz="2000" b="1" dirty="0"/>
              <a:t>"How to exchange secrets by oblivious transfer." </a:t>
            </a:r>
            <a:r>
              <a:rPr lang="en-US" sz="2000" dirty="0"/>
              <a:t>,TR-81, Harvard University, 1981</a:t>
            </a:r>
          </a:p>
          <a:p>
            <a:r>
              <a:rPr lang="en-US" sz="2000" dirty="0"/>
              <a:t>S. Even, O. </a:t>
            </a:r>
            <a:r>
              <a:rPr lang="en-US" sz="2000" dirty="0" err="1"/>
              <a:t>Goldreich</a:t>
            </a:r>
            <a:r>
              <a:rPr lang="en-US" sz="2000" dirty="0"/>
              <a:t>, and A. Lempel. 1985. </a:t>
            </a:r>
            <a:r>
              <a:rPr lang="en-US" sz="2000" b="1" dirty="0"/>
              <a:t>A randomized protocol for signing contracts. </a:t>
            </a:r>
            <a:r>
              <a:rPr lang="en-US" sz="2000" i="1" dirty="0" err="1"/>
              <a:t>Commun</a:t>
            </a:r>
            <a:r>
              <a:rPr lang="en-US" sz="2000" i="1" dirty="0"/>
              <a:t>. ACM</a:t>
            </a:r>
            <a:r>
              <a:rPr lang="en-US" sz="2000" dirty="0"/>
              <a:t> 28, 6 (June 1985), 637-647</a:t>
            </a:r>
          </a:p>
          <a:p>
            <a:r>
              <a:rPr lang="en-US" sz="2000" dirty="0"/>
              <a:t>Claude </a:t>
            </a:r>
            <a:r>
              <a:rPr lang="en-US" sz="2000" dirty="0" err="1"/>
              <a:t>Crépeau</a:t>
            </a:r>
            <a:r>
              <a:rPr lang="en-US" sz="2000" dirty="0"/>
              <a:t>. 1987. </a:t>
            </a:r>
            <a:r>
              <a:rPr lang="en-US" sz="2000" b="1" dirty="0"/>
              <a:t>Equivalence Between Two </a:t>
            </a:r>
            <a:r>
              <a:rPr lang="en-US" sz="2000" b="1" dirty="0" err="1"/>
              <a:t>Flavours</a:t>
            </a:r>
            <a:r>
              <a:rPr lang="en-US" sz="2000" b="1" dirty="0"/>
              <a:t> of Oblivious Transfers. </a:t>
            </a:r>
            <a:r>
              <a:rPr lang="en-US" sz="2000" dirty="0"/>
              <a:t>In </a:t>
            </a:r>
            <a:r>
              <a:rPr lang="en-US" sz="2000" i="1" dirty="0"/>
              <a:t>A Conference on the Theory and Applications of Cryptographic Techniques on Advances in Cryptology</a:t>
            </a:r>
            <a:r>
              <a:rPr lang="en-US" sz="2000" dirty="0"/>
              <a:t> (CRYPTO '87, UK, 350-354.</a:t>
            </a:r>
          </a:p>
          <a:p>
            <a:r>
              <a:rPr lang="en-US" sz="2000" dirty="0"/>
              <a:t>Yehuda </a:t>
            </a:r>
            <a:r>
              <a:rPr lang="en-US" sz="2000" dirty="0" err="1"/>
              <a:t>Lindell</a:t>
            </a:r>
            <a:r>
              <a:rPr lang="en-US" sz="2000" dirty="0"/>
              <a:t> and Benny </a:t>
            </a:r>
            <a:r>
              <a:rPr lang="en-US" sz="2000" dirty="0" err="1"/>
              <a:t>Pinkas</a:t>
            </a:r>
            <a:r>
              <a:rPr lang="en-US" sz="2000" dirty="0"/>
              <a:t>. 2009. </a:t>
            </a:r>
            <a:r>
              <a:rPr lang="en-US" sz="2000" b="1" dirty="0"/>
              <a:t>A Proof of Security of Yao’s Protocol for Two-Party Computation. </a:t>
            </a:r>
            <a:r>
              <a:rPr lang="en-US" sz="2000" i="1" dirty="0"/>
              <a:t>J. </a:t>
            </a:r>
            <a:r>
              <a:rPr lang="en-US" sz="2000" i="1" dirty="0" err="1"/>
              <a:t>Cryptol</a:t>
            </a:r>
            <a:r>
              <a:rPr lang="en-US" sz="2000" i="1" dirty="0"/>
              <a:t>.</a:t>
            </a:r>
            <a:r>
              <a:rPr lang="en-US" sz="2000" dirty="0"/>
              <a:t> 22, 2 (April 2009), 161-188</a:t>
            </a:r>
          </a:p>
          <a:p>
            <a:r>
              <a:rPr lang="en-US" sz="2000" dirty="0" err="1"/>
              <a:t>Ostrofski</a:t>
            </a:r>
            <a:r>
              <a:rPr lang="en-US" sz="2000" dirty="0"/>
              <a:t> R., CS 282A/MATH 209A: Foundations of Cryptography, </a:t>
            </a:r>
            <a:r>
              <a:rPr lang="en-US" sz="2000" b="1" dirty="0"/>
              <a:t>Lecture 10, Oblivious Transfer</a:t>
            </a:r>
          </a:p>
          <a:p>
            <a:r>
              <a:rPr lang="en-US" sz="2000" dirty="0"/>
              <a:t>Gabriel Bender, </a:t>
            </a:r>
            <a:r>
              <a:rPr lang="en-US" sz="2000" b="1" dirty="0"/>
              <a:t>Cryptography and Secure Two-Party Computation, </a:t>
            </a:r>
            <a:r>
              <a:rPr lang="en-US" sz="2000" dirty="0"/>
              <a:t>August 21, 2006, </a:t>
            </a:r>
            <a:r>
              <a:rPr lang="en-US" sz="1600" dirty="0"/>
              <a:t>http://www.math.uchicago.edu/~may/VIGRE/VIGRE2006/PAPERS/Bender.pdf</a:t>
            </a:r>
            <a:endParaRPr lang="en-US" sz="2000" dirty="0"/>
          </a:p>
          <a:p>
            <a:endParaRPr lang="en-US" sz="2000" b="1" dirty="0"/>
          </a:p>
          <a:p>
            <a:endParaRPr lang="el-G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308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Yao 1982</a:t>
                </a:r>
              </a:p>
              <a:p>
                <a:r>
                  <a:rPr lang="en-US" dirty="0"/>
                  <a:t>Two millionaires want to find out who is richer</a:t>
                </a:r>
              </a:p>
              <a:p>
                <a:pPr lvl="1"/>
                <a:r>
                  <a:rPr lang="en-US" dirty="0"/>
                  <a:t>Without revealing their fortunes</a:t>
                </a:r>
              </a:p>
              <a:p>
                <a:r>
                  <a:rPr lang="en-US" dirty="0"/>
                  <a:t>A case of SMP: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m=2 (Alice and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bounded in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millionaire problem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938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3" y="1502681"/>
                <a:ext cx="8696325" cy="506687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Bob </a:t>
                </a:r>
              </a:p>
              <a:p>
                <a:pPr lvl="1"/>
                <a:r>
                  <a:rPr lang="en-US" dirty="0"/>
                  <a:t>‘creates’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identical boxes</a:t>
                </a:r>
              </a:p>
              <a:p>
                <a:pPr lvl="1"/>
                <a:r>
                  <a:rPr lang="en-US" dirty="0"/>
                  <a:t> selects a number and puts it in box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Fills the rest of the boxes randomly</a:t>
                </a:r>
              </a:p>
              <a:p>
                <a:r>
                  <a:rPr lang="en-US" b="1" dirty="0"/>
                  <a:t>Alice</a:t>
                </a:r>
              </a:p>
              <a:p>
                <a:pPr lvl="1"/>
                <a:r>
                  <a:rPr lang="en-US" dirty="0"/>
                  <a:t>Receives the boxes and opens all of them</a:t>
                </a:r>
              </a:p>
              <a:p>
                <a:pPr lvl="1"/>
                <a:r>
                  <a:rPr lang="en-US" dirty="0"/>
                  <a:t>Leaves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boxes unchanged</a:t>
                </a:r>
              </a:p>
              <a:p>
                <a:pPr lvl="1"/>
                <a:r>
                  <a:rPr lang="en-US" dirty="0"/>
                  <a:t>Increments the rest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Sends them to Bob</a:t>
                </a:r>
              </a:p>
              <a:p>
                <a:r>
                  <a:rPr lang="en-US" b="1" dirty="0"/>
                  <a:t>Bob</a:t>
                </a:r>
                <a:r>
                  <a:rPr lang="en-US" dirty="0"/>
                  <a:t> reviews the boxes</a:t>
                </a:r>
              </a:p>
              <a:p>
                <a:pPr lvl="1"/>
                <a:r>
                  <a:rPr lang="en-US" b="1" dirty="0"/>
                  <a:t>If his number is unchanged, Alice is richer</a:t>
                </a:r>
              </a:p>
              <a:p>
                <a:pPr lvl="1"/>
                <a:r>
                  <a:rPr lang="en-US" b="1" dirty="0"/>
                  <a:t>If his number is incremented, Bob is richer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3" y="1502681"/>
                <a:ext cx="8696325" cy="5066874"/>
              </a:xfrm>
              <a:blipFill rotWithShape="0">
                <a:blip r:embed="rId2"/>
                <a:stretch>
                  <a:fillRect l="-1122" t="-1444" b="-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Yao’s First Solution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6168788" y="5172501"/>
            <a:ext cx="27561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Exponential Number Of Boxes</a:t>
            </a:r>
          </a:p>
          <a:p>
            <a:r>
              <a:rPr lang="en-US" dirty="0"/>
              <a:t>Somebody deviates from the protocol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6168788" y="4763069"/>
            <a:ext cx="1378070" cy="40943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Problems</a:t>
            </a:r>
            <a:endParaRPr lang="el-GR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1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Alice and Bob want to exchange secrets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(without a TTP)</a:t>
                </a:r>
              </a:p>
              <a:p>
                <a:r>
                  <a:rPr lang="en-US" dirty="0"/>
                  <a:t>Problems</a:t>
                </a:r>
              </a:p>
              <a:p>
                <a:pPr lvl="1"/>
                <a:r>
                  <a:rPr lang="en-US" dirty="0"/>
                  <a:t>Cheating:</a:t>
                </a:r>
              </a:p>
              <a:p>
                <a:pPr lvl="2"/>
                <a:r>
                  <a:rPr lang="en-US" dirty="0"/>
                  <a:t>Receive but not send or send invalid</a:t>
                </a:r>
              </a:p>
              <a:p>
                <a:pPr lvl="1"/>
                <a:r>
                  <a:rPr lang="en-US" dirty="0"/>
                  <a:t>Timing:</a:t>
                </a:r>
              </a:p>
              <a:p>
                <a:pPr lvl="2"/>
                <a:r>
                  <a:rPr lang="en-US" dirty="0"/>
                  <a:t>The exchange must be simultaneous</a:t>
                </a:r>
              </a:p>
              <a:p>
                <a:r>
                  <a:rPr lang="en-US" dirty="0"/>
                  <a:t>Any EOS protocol is problematic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 k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can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</a:p>
              <a:p>
                <a:pPr marL="3032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cannot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l-GR" dirty="0"/>
              </a:p>
              <a:p>
                <a:pPr lvl="1"/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 b="-28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of secrets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93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Construct an EOS protocol such that if Bob 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Alice can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(Real world) assumptions:</a:t>
                </a:r>
              </a:p>
              <a:p>
                <a:pPr lvl="1"/>
                <a:r>
                  <a:rPr lang="en-US" dirty="0"/>
                  <a:t>Alice will find out if Bob learns her secret</a:t>
                </a:r>
              </a:p>
              <a:p>
                <a:pPr lvl="1"/>
                <a:r>
                  <a:rPr lang="en-US" dirty="0"/>
                  <a:t>Use of an invalid secret will make it useless</a:t>
                </a:r>
              </a:p>
              <a:p>
                <a:r>
                  <a:rPr lang="en-US" b="1" dirty="0"/>
                  <a:t>Primitive: Oblivious Transfer</a:t>
                </a:r>
              </a:p>
              <a:p>
                <a:pPr lvl="1"/>
                <a:r>
                  <a:rPr lang="en-US" dirty="0"/>
                  <a:t>The sender of a message does not know if the recipient received the information or not</a:t>
                </a:r>
              </a:p>
              <a:p>
                <a:r>
                  <a:rPr lang="en-US" b="1" dirty="0"/>
                  <a:t>First implementation: </a:t>
                </a:r>
              </a:p>
              <a:p>
                <a:pPr lvl="1"/>
                <a:r>
                  <a:rPr lang="en-US" dirty="0"/>
                  <a:t>Quadratic residues (Rabin)</a:t>
                </a:r>
                <a:endParaRPr lang="el-G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2" t="-1497" b="-2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transfer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893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745" y="338142"/>
            <a:ext cx="8678183" cy="779708"/>
          </a:xfrm>
        </p:spPr>
        <p:txBody>
          <a:bodyPr/>
          <a:lstStyle/>
          <a:p>
            <a:r>
              <a:rPr lang="en-US" sz="4000" dirty="0"/>
              <a:t>Rabin’s Protocol for OT</a:t>
            </a:r>
            <a:endParaRPr lang="el-G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42448" y="1722516"/>
            <a:ext cx="1173708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Alice</a:t>
            </a:r>
            <a:endParaRPr lang="el-G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0685" y="1722516"/>
            <a:ext cx="1173708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Bob</a:t>
            </a:r>
            <a:endParaRPr lang="el-GR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99819" y="2182192"/>
            <a:ext cx="0" cy="41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12089" y="2190237"/>
            <a:ext cx="0" cy="4160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8426" y="2528922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26726" y="2121384"/>
                <a:ext cx="188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26" y="2121384"/>
                <a:ext cx="1883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07539" y="2773706"/>
                <a:ext cx="283646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l-GR" sz="2000" b="0" dirty="0"/>
                  <a:t>δέσμευση</a:t>
                </a:r>
                <a:r>
                  <a:rPr lang="en-US" sz="2000" b="0" dirty="0"/>
                  <a:t> </a:t>
                </a:r>
                <a:r>
                  <a:rPr lang="el-GR" sz="2000" b="0" dirty="0"/>
                  <a:t>σε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39" y="2773706"/>
                <a:ext cx="2836461" cy="892552"/>
              </a:xfrm>
              <a:prstGeom prst="rect">
                <a:avLst/>
              </a:prstGeom>
              <a:blipFill>
                <a:blip r:embed="rId4"/>
                <a:stretch>
                  <a:fillRect l="-215" b="-116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17615" y="1867407"/>
                <a:ext cx="497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15" y="1867407"/>
                <a:ext cx="49725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39684" y="1818142"/>
                <a:ext cx="492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84" y="1818142"/>
                <a:ext cx="49282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468343" y="3152892"/>
            <a:ext cx="3812271" cy="4208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56293" y="2772991"/>
                <a:ext cx="1883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</a:t>
                </a:r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293" y="2772991"/>
                <a:ext cx="1883391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3894" y="3215060"/>
                <a:ext cx="1970826" cy="162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dirty="0" smtClean="0">
                        <a:latin typeface="Cambria Math" panose="02040503050406030204" pitchFamily="18" charset="0"/>
                      </a:rPr>
                      <m:t>πολογισμός</m:t>
                    </m:r>
                    <m:r>
                      <a:rPr lang="el-GR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0" dirty="0" smtClean="0">
                        <a:latin typeface="Cambria Math" panose="02040503050406030204" pitchFamily="18" charset="0"/>
                      </a:rPr>
                      <m:t>τυχαίας</m:t>
                    </m:r>
                    <m:r>
                      <a:rPr lang="el-G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b="0" i="0" dirty="0" smtClean="0">
                        <a:latin typeface="Cambria Math" panose="02040503050406030204" pitchFamily="18" charset="0"/>
                      </a:rPr>
                      <m:t>ρ</m:t>
                    </m:r>
                    <m:r>
                      <a:rPr lang="el-GR" sz="2000" b="0" i="1" dirty="0" smtClean="0">
                        <a:latin typeface="Cambria Math" panose="02040503050406030204" pitchFamily="18" charset="0"/>
                      </a:rPr>
                      <m:t>𝜄𝜁𝛼𝜍</m:t>
                    </m:r>
                    <m:r>
                      <a:rPr lang="el-G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l-GR" sz="2000" dirty="0"/>
                  <a:t>Αποδοτικά με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𝐶𝑅𝑇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4" y="3215060"/>
                <a:ext cx="1970826" cy="1624099"/>
              </a:xfrm>
              <a:prstGeom prst="rect">
                <a:avLst/>
              </a:prstGeom>
              <a:blipFill>
                <a:blip r:embed="rId8"/>
                <a:stretch>
                  <a:fillRect l="-3086" t="-1873" r="-10185" b="-112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499819" y="4004686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01709" y="3566190"/>
                <a:ext cx="188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09" y="3566190"/>
                <a:ext cx="188339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39380" y="3786703"/>
                <a:ext cx="2757989" cy="1240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Υπολογισμός</a:t>
                </a:r>
                <a:r>
                  <a:rPr lang="en-US" sz="2000" dirty="0"/>
                  <a:t> </a:t>
                </a:r>
              </a:p>
              <a:p>
                <a:r>
                  <a:rPr lang="en-US" sz="1600" dirty="0"/>
                  <a:t>d=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l-GR" sz="1600" dirty="0"/>
                  <a:t>Άχρηστο αν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</m:sSub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80" y="3786703"/>
                <a:ext cx="2757989" cy="1240211"/>
              </a:xfrm>
              <a:prstGeom prst="rect">
                <a:avLst/>
              </a:prstGeom>
              <a:blipFill>
                <a:blip r:embed="rId10"/>
                <a:stretch>
                  <a:fillRect l="-2434" t="-24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08989" y="5567806"/>
                <a:ext cx="3728118" cy="843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Μεταφορά παραγοντοποίησης του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el-G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μ</a:t>
                </a:r>
                <a14:m>
                  <m:oMath xmlns:m="http://schemas.openxmlformats.org/officeDocument/2006/math">
                    <m: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𝛆</m:t>
                    </m:r>
                    <m: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𝛑𝛊𝛉𝛂𝛎</m:t>
                    </m:r>
                    <m:r>
                      <m:rPr>
                        <m:sty m:val="p"/>
                      </m:rP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𝛕𝛈𝛕𝛂</m:t>
                    </m:r>
                    <m:r>
                      <a:rPr lang="el-GR" sz="2000" b="1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l-GR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89" y="5567806"/>
                <a:ext cx="3728118" cy="843244"/>
              </a:xfrm>
              <a:prstGeom prst="rect">
                <a:avLst/>
              </a:prstGeom>
              <a:blipFill>
                <a:blip r:embed="rId11"/>
                <a:stretch>
                  <a:fillRect l="-1797" t="-3597" b="-43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69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Rabin’s Protocol for EOS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842448" y="1722516"/>
            <a:ext cx="1173708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Alice</a:t>
            </a:r>
            <a:endParaRPr lang="el-G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20685" y="1722516"/>
            <a:ext cx="1173708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Bob</a:t>
            </a:r>
            <a:endParaRPr lang="el-GR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99819" y="2182192"/>
            <a:ext cx="0" cy="4129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2089" y="2190237"/>
            <a:ext cx="0" cy="41605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3" y="2854557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470252" y="2273274"/>
                <a:ext cx="3800877" cy="549901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accent6">
                        <a:lumMod val="50000"/>
                      </a:schemeClr>
                    </a:solidFill>
                  </a:rPr>
                  <a:t>Παραγοντοποίηση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l-G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52" y="2273274"/>
                <a:ext cx="3800877" cy="549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2573738" y="3637173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529387" y="3055890"/>
                <a:ext cx="3800877" cy="549901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accent6">
                        <a:lumMod val="50000"/>
                      </a:schemeClr>
                    </a:solidFill>
                  </a:rPr>
                  <a:t>Παραγοντοποίηση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l-G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87" y="3055890"/>
                <a:ext cx="3800877" cy="549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28602" y="3513697"/>
            <a:ext cx="2455888" cy="58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69039" y="3493827"/>
                <a:ext cx="24558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𝛼𝜈𝜈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𝜀𝛾𝜄𝜈𝜀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latin typeface="Cambria Math" panose="02040503050406030204" pitchFamily="18" charset="0"/>
                        </a:rPr>
                        <m:t>𝜇𝜀𝜏𝛼𝜑𝜊𝜌𝛼</m:t>
                      </m:r>
                    </m:oMath>
                  </m:oMathPara>
                </a14:m>
                <a:endParaRPr lang="el-G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𝜋𝛼𝜌𝛼𝛾𝜊𝜈𝜏𝜊𝜋𝜊𝜄𝜂𝜎𝜂𝜍</m:t>
                      </m:r>
                    </m:oMath>
                  </m:oMathPara>
                </a14:m>
                <a:endParaRPr lang="el-G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39" y="3493827"/>
                <a:ext cx="2455888" cy="1200329"/>
              </a:xfrm>
              <a:prstGeom prst="rect">
                <a:avLst/>
              </a:prstGeom>
              <a:blipFill>
                <a:blip r:embed="rId4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653" y="3467829"/>
                <a:ext cx="2455888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𝛼𝜈𝜈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𝜀𝛾𝜄𝜈𝜀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𝜇𝜀𝜏𝛼𝜑𝜊𝜌𝛼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𝜋𝛼𝜌𝛼𝛾𝜊𝜈𝜏𝜊𝜋𝜊𝜄𝜂𝜎𝜂𝜍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3" y="3467829"/>
                <a:ext cx="2455888" cy="1193981"/>
              </a:xfrm>
              <a:prstGeom prst="rect">
                <a:avLst/>
              </a:prstGeom>
              <a:blipFill>
                <a:blip r:embed="rId5"/>
                <a:stretch>
                  <a:fillRect b="-153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524836" y="4063598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14456" y="3724230"/>
                <a:ext cx="231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56" y="3724230"/>
                <a:ext cx="231246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8084" y="4680863"/>
                <a:ext cx="2455888" cy="123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l-GR" b="0" i="1" dirty="0" smtClean="0">
                        <a:latin typeface="Cambria Math" panose="02040503050406030204" pitchFamily="18" charset="0"/>
                      </a:rPr>
                      <m:t>𝜈𝜎𝜔𝜇𝛼𝜏𝜔𝜎𝜂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σε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" y="4680863"/>
                <a:ext cx="2455888" cy="1235210"/>
              </a:xfrm>
              <a:prstGeom prst="rect">
                <a:avLst/>
              </a:prstGeom>
              <a:blipFill>
                <a:blip r:embed="rId7"/>
                <a:stretch>
                  <a:fillRect t="-29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73122" y="4669500"/>
                <a:ext cx="2455888" cy="123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𝜀𝜈𝜎𝜔𝜇𝛼𝜏𝜔𝜎𝜂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22" y="4669500"/>
                <a:ext cx="2455888" cy="1235210"/>
              </a:xfrm>
              <a:prstGeom prst="rect">
                <a:avLst/>
              </a:prstGeom>
              <a:blipFill>
                <a:blip r:embed="rId8"/>
                <a:stretch>
                  <a:fillRect t="-29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547561" y="4887590"/>
            <a:ext cx="3782703" cy="19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49300" y="4537561"/>
                <a:ext cx="2312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300" y="4537561"/>
                <a:ext cx="231246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5868" y="5384690"/>
                <a:ext cx="24558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𝜏𝜊𝜏𝜀</m:t>
                      </m:r>
                    </m:oMath>
                  </m:oMathPara>
                </a14:m>
                <a:endParaRPr lang="el-G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𝛼𝜋𝜊𝜅𝜌𝜐𝜋𝜏𝜊𝛾𝜌𝛼𝜑𝜂𝜎𝜂</m:t>
                      </m:r>
                    </m:oMath>
                  </m:oMathPara>
                </a14:m>
                <a:endParaRPr lang="el-G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68" y="5384690"/>
                <a:ext cx="2455888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7086" y="5443045"/>
                <a:ext cx="24558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𝜏𝜊𝜏𝜀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𝛼𝜋𝜊𝜅𝜌𝜐𝜋𝜏𝜊𝛾𝜌𝛼𝜑𝜂𝜎𝜂</m:t>
                      </m:r>
                    </m:oMath>
                  </m:oMathPara>
                </a14:m>
                <a:endParaRPr lang="el-G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6" y="5443045"/>
                <a:ext cx="2455888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24836" y="5567806"/>
                <a:ext cx="38482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Α</a:t>
                </a:r>
                <a:r>
                  <a:rPr lang="el-GR" b="1" dirty="0">
                    <a:solidFill>
                      <a:schemeClr val="accent2">
                        <a:lumMod val="75000"/>
                      </a:schemeClr>
                    </a:solidFill>
                  </a:rPr>
                  <a:t>ν ο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Bob </a:t>
                </a:r>
                <a:r>
                  <a:rPr lang="el-GR" b="1" dirty="0">
                    <a:solidFill>
                      <a:schemeClr val="accent2">
                        <a:lumMod val="75000"/>
                      </a:schemeClr>
                    </a:solidFill>
                  </a:rPr>
                  <a:t>αποκρυπτογραφήσει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l-GR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l-GR" b="1" dirty="0">
                    <a:solidFill>
                      <a:schemeClr val="accent2">
                        <a:lumMod val="75000"/>
                      </a:schemeClr>
                    </a:solidFill>
                  </a:rPr>
                  <a:t>η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Alice </a:t>
                </a:r>
                <a:r>
                  <a:rPr lang="el-GR" b="1" dirty="0">
                    <a:solidFill>
                      <a:schemeClr val="accent2">
                        <a:lumMod val="75000"/>
                      </a:schemeClr>
                    </a:solidFill>
                  </a:rPr>
                  <a:t>ξέρει ότι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l-GR" b="1" dirty="0">
                    <a:solidFill>
                      <a:schemeClr val="accent2">
                        <a:lumMod val="75000"/>
                      </a:schemeClr>
                    </a:solidFill>
                  </a:rPr>
                  <a:t>και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l-G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36" y="5567806"/>
                <a:ext cx="3848285" cy="954107"/>
              </a:xfrm>
              <a:prstGeom prst="rect">
                <a:avLst/>
              </a:prstGeom>
              <a:blipFill>
                <a:blip r:embed="rId12"/>
                <a:stretch>
                  <a:fillRect t="-3185" b="-89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4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745" y="100632"/>
            <a:ext cx="8678183" cy="1252537"/>
          </a:xfrm>
        </p:spPr>
        <p:txBody>
          <a:bodyPr/>
          <a:lstStyle/>
          <a:p>
            <a:r>
              <a:rPr lang="en-US" dirty="0" err="1"/>
              <a:t>Formalisation</a:t>
            </a:r>
            <a:br>
              <a:rPr lang="en-US" dirty="0"/>
            </a:br>
            <a:r>
              <a:rPr lang="en-US" sz="2000" dirty="0"/>
              <a:t>(Even, </a:t>
            </a:r>
            <a:r>
              <a:rPr lang="en-US" sz="2000" dirty="0" err="1"/>
              <a:t>Goldreich</a:t>
            </a:r>
            <a:r>
              <a:rPr lang="en-US" sz="2000" dirty="0"/>
              <a:t>, Lempel)</a:t>
            </a:r>
            <a:endParaRPr lang="el-GR" dirty="0"/>
          </a:p>
        </p:txBody>
      </p:sp>
      <p:sp>
        <p:nvSpPr>
          <p:cNvPr id="4" name="Rounded Rectangle 3"/>
          <p:cNvSpPr/>
          <p:nvPr/>
        </p:nvSpPr>
        <p:spPr>
          <a:xfrm>
            <a:off x="246744" y="1675112"/>
            <a:ext cx="8678183" cy="21406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615" y="1775933"/>
                <a:ext cx="80924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An oblivious transfer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 of a message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is  a protocol by which a sender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transfers to a receiver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the message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>
                    <a:solidFill>
                      <a:schemeClr val="bg1"/>
                    </a:solidFill>
                  </a:rPr>
                  <a:t>st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gets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with probability </a:t>
                </a:r>
                <a:r>
                  <a:rPr lang="en-US" sz="2400" i="0" dirty="0">
                    <a:solidFill>
                      <a:schemeClr val="bg1"/>
                    </a:solidFill>
                    <a:latin typeface="+mj-lt"/>
                  </a:rPr>
                  <a:t>½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The a-posteriori probability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got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 </a:t>
                </a:r>
                <a:r>
                  <a:rPr lang="en-US" sz="2400" i="0" dirty="0">
                    <a:solidFill>
                      <a:schemeClr val="bg1"/>
                    </a:solidFill>
                    <a:latin typeface="+mj-lt"/>
                  </a:rPr>
                  <a:t>1/2</a:t>
                </a:r>
                <a:endParaRPr lang="el-G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5" y="1775933"/>
                <a:ext cx="8092440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206" t="-2516" b="-62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744" y="3815745"/>
                <a:ext cx="36786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does not receive the message he gains no helpful partial information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Any attempt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deviate from the protocol is detected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Formalisation</a:t>
                </a:r>
                <a:r>
                  <a:rPr lang="en-US" sz="2000" dirty="0"/>
                  <a:t> of a noisy wire</a:t>
                </a:r>
                <a:endParaRPr lang="el-G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4" y="3815745"/>
                <a:ext cx="3678658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490" t="-1626" b="-37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937862" y="4409498"/>
            <a:ext cx="1533314" cy="14130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313987" y="4753006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87" y="4753006"/>
                <a:ext cx="863219" cy="75062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8161707" y="4740717"/>
                <a:ext cx="863219" cy="75062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l-GR" sz="32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707" y="4740717"/>
                <a:ext cx="863219" cy="75062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5449" y="4662885"/>
                <a:ext cx="1527255" cy="77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𝑶𝑻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49" y="4662885"/>
                <a:ext cx="1527255" cy="7705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2557" y="4509063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57" y="4509063"/>
                <a:ext cx="895989" cy="5320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388041" y="5055216"/>
            <a:ext cx="589129" cy="13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7552704" y="4788745"/>
            <a:ext cx="558302" cy="259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55328" y="5062040"/>
            <a:ext cx="524851" cy="3557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00983" y="4315223"/>
                <a:ext cx="895989" cy="53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83" y="4315223"/>
                <a:ext cx="895989" cy="5320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98012" y="5427011"/>
                <a:ext cx="895989" cy="55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012" y="5427011"/>
                <a:ext cx="895989" cy="550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375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2490</TotalTime>
  <Words>1839</Words>
  <Application>Microsoft Office PowerPoint</Application>
  <PresentationFormat>On-screen Show (4:3)</PresentationFormat>
  <Paragraphs>341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Candara</vt:lpstr>
      <vt:lpstr>Symbol</vt:lpstr>
      <vt:lpstr>Verdana</vt:lpstr>
      <vt:lpstr>Theme1</vt:lpstr>
      <vt:lpstr>Secure two-party Computation Oblivious Transfer and Secure Function Evaluation</vt:lpstr>
      <vt:lpstr>Secure Multi Party Computation</vt:lpstr>
      <vt:lpstr>The millionaire problem</vt:lpstr>
      <vt:lpstr>Yao’s First Solution</vt:lpstr>
      <vt:lpstr>Exchange of secrets</vt:lpstr>
      <vt:lpstr>Oblivious transfer</vt:lpstr>
      <vt:lpstr>Rabin’s Protocol for OT</vt:lpstr>
      <vt:lpstr>Rabin’s Protocol for EOS</vt:lpstr>
      <vt:lpstr>Formalisation (Even, Goldreich, Lempel)</vt:lpstr>
      <vt:lpstr>1-out-of-2 Oblivious Transfer</vt:lpstr>
      <vt:lpstr>OT from〖 OT〗_1^2 (EGL)</vt:lpstr>
      <vt:lpstr>〖OT〗_1^2  from OT (Crepeau)</vt:lpstr>
      <vt:lpstr>〖OT〗_1^2  from OT (Crepeau)</vt:lpstr>
      <vt:lpstr>〖OT〗_1^2  from OT (Crepeau, 1998)</vt:lpstr>
      <vt:lpstr>Other flavors</vt:lpstr>
      <vt:lpstr>Generic Implementation of 〖OT〗_1^2 </vt:lpstr>
      <vt:lpstr>OT and SFE: Yao’s construction</vt:lpstr>
      <vt:lpstr>An OR Gate with OT</vt:lpstr>
      <vt:lpstr>An OR Gate with OT (2)</vt:lpstr>
      <vt:lpstr>In reality …</vt:lpstr>
      <vt:lpstr>Building up the circuit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In Iterative Voting</dc:title>
  <dc:creator>Παναγιώτης Γροντάς</dc:creator>
  <cp:lastModifiedBy>Panagiotis Grontas</cp:lastModifiedBy>
  <cp:revision>212</cp:revision>
  <dcterms:created xsi:type="dcterms:W3CDTF">2014-07-11T12:46:15Z</dcterms:created>
  <dcterms:modified xsi:type="dcterms:W3CDTF">2017-12-02T17:05:47Z</dcterms:modified>
</cp:coreProperties>
</file>