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19"/>
  </p:notesMasterIdLst>
  <p:handoutMasterIdLst>
    <p:handoutMasterId r:id="rId20"/>
  </p:handoutMasterIdLst>
  <p:sldIdLst>
    <p:sldId id="256" r:id="rId2"/>
    <p:sldId id="259" r:id="rId3"/>
    <p:sldId id="257" r:id="rId4"/>
    <p:sldId id="258" r:id="rId5"/>
    <p:sldId id="268" r:id="rId6"/>
    <p:sldId id="260" r:id="rId7"/>
    <p:sldId id="269" r:id="rId8"/>
    <p:sldId id="262" r:id="rId9"/>
    <p:sldId id="261" r:id="rId10"/>
    <p:sldId id="263" r:id="rId11"/>
    <p:sldId id="270" r:id="rId12"/>
    <p:sldId id="264" r:id="rId13"/>
    <p:sldId id="265" r:id="rId14"/>
    <p:sldId id="271" r:id="rId15"/>
    <p:sldId id="266" r:id="rId16"/>
    <p:sldId id="272" r:id="rId17"/>
    <p:sldId id="267" r:id="rId18"/>
  </p:sldIdLst>
  <p:sldSz cx="9144000" cy="6858000" type="screen4x3"/>
  <p:notesSz cx="6858000" cy="9947275"/>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64550" autoAdjust="0"/>
  </p:normalViewPr>
  <p:slideViewPr>
    <p:cSldViewPr snapToGrid="0">
      <p:cViewPr varScale="1">
        <p:scale>
          <a:sx n="49" d="100"/>
          <a:sy n="49" d="100"/>
        </p:scale>
        <p:origin x="2190"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9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1"/>
            <a:ext cx="2971800" cy="499091"/>
          </a:xfrm>
          <a:prstGeom prst="rect">
            <a:avLst/>
          </a:prstGeom>
        </p:spPr>
        <p:txBody>
          <a:bodyPr vert="horz" lIns="91440" tIns="45720" rIns="91440" bIns="45720" rtlCol="0"/>
          <a:lstStyle>
            <a:lvl1pPr algn="r">
              <a:defRPr sz="1200"/>
            </a:lvl1pPr>
          </a:lstStyle>
          <a:p>
            <a:fld id="{D30A7813-1F58-40FF-9831-3B52C34CE0DD}" type="datetimeFigureOut">
              <a:rPr lang="el-GR" smtClean="0"/>
              <a:t>15/10/2016</a:t>
            </a:fld>
            <a:endParaRPr lang="el-GR"/>
          </a:p>
        </p:txBody>
      </p:sp>
      <p:sp>
        <p:nvSpPr>
          <p:cNvPr id="4" name="Footer Placeholder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28BD85D3-4AD7-4A2B-9E55-51E7C8509400}" type="slidenum">
              <a:rPr lang="el-GR" smtClean="0"/>
              <a:t>‹#›</a:t>
            </a:fld>
            <a:endParaRPr lang="el-GR"/>
          </a:p>
        </p:txBody>
      </p:sp>
    </p:spTree>
    <p:extLst>
      <p:ext uri="{BB962C8B-B14F-4D97-AF65-F5344CB8AC3E}">
        <p14:creationId xmlns:p14="http://schemas.microsoft.com/office/powerpoint/2010/main" val="2301802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9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1"/>
            <a:ext cx="2971800" cy="499091"/>
          </a:xfrm>
          <a:prstGeom prst="rect">
            <a:avLst/>
          </a:prstGeom>
        </p:spPr>
        <p:txBody>
          <a:bodyPr vert="horz" lIns="91440" tIns="45720" rIns="91440" bIns="45720" rtlCol="0"/>
          <a:lstStyle>
            <a:lvl1pPr algn="r">
              <a:defRPr sz="1200"/>
            </a:lvl1pPr>
          </a:lstStyle>
          <a:p>
            <a:fld id="{6F0D09A9-EE0B-4C86-BE05-9BC83EB110E8}" type="datetimeFigureOut">
              <a:rPr lang="el-GR" smtClean="0"/>
              <a:t>15/10/2016</a:t>
            </a:fld>
            <a:endParaRPr lang="el-GR"/>
          </a:p>
        </p:txBody>
      </p:sp>
      <p:sp>
        <p:nvSpPr>
          <p:cNvPr id="4" name="Slide Image Placeholder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787125"/>
            <a:ext cx="5486400" cy="39167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E9EC525B-AB6B-4E71-A106-3B9C9DBB33CC}" type="slidenum">
              <a:rPr lang="el-GR" smtClean="0"/>
              <a:t>‹#›</a:t>
            </a:fld>
            <a:endParaRPr lang="el-GR"/>
          </a:p>
        </p:txBody>
      </p:sp>
    </p:spTree>
    <p:extLst>
      <p:ext uri="{BB962C8B-B14F-4D97-AF65-F5344CB8AC3E}">
        <p14:creationId xmlns:p14="http://schemas.microsoft.com/office/powerpoint/2010/main" val="345571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Καλημέρα,</a:t>
            </a:r>
          </a:p>
          <a:p>
            <a:r>
              <a:rPr lang="el-GR" dirty="0" smtClean="0"/>
              <a:t>ονομάζομαι Παναγιώτης Γροντάς. Διδάσκω στο Καλλιτεχνικό Γσιο Γέρακα με Λυκειακές Τάξεις.</a:t>
            </a:r>
          </a:p>
          <a:p>
            <a:r>
              <a:rPr lang="el-GR" dirty="0" smtClean="0"/>
              <a:t>Θα σας μιλήσω για τις εμπειρίες μου από διάφορες προσπάθειες διδασκαλίας της ανταλλαγής κλειδιού Diffie Hellman, τις μεθόδους που ακολούθησα καθώς και θετικά και αρνητικά στοιχεία που προέκυψαν από αυτές.</a:t>
            </a:r>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a:t>
            </a:fld>
            <a:endParaRPr lang="el-GR"/>
          </a:p>
        </p:txBody>
      </p:sp>
    </p:spTree>
    <p:extLst>
      <p:ext uri="{BB962C8B-B14F-4D97-AF65-F5344CB8AC3E}">
        <p14:creationId xmlns:p14="http://schemas.microsoft.com/office/powerpoint/2010/main" val="89431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Μπορούμε να το δώσουμε με μπογιές</a:t>
            </a:r>
            <a:r>
              <a:rPr lang="el-GR" baseline="0" dirty="0" smtClean="0"/>
              <a:t> αλλά και </a:t>
            </a:r>
            <a:r>
              <a:rPr lang="en-US" baseline="0" dirty="0" smtClean="0"/>
              <a:t>online</a:t>
            </a:r>
            <a:endParaRPr lang="el-GR" baseline="0" dirty="0" smtClean="0"/>
          </a:p>
          <a:p>
            <a:r>
              <a:rPr lang="el-GR" baseline="0" dirty="0" smtClean="0"/>
              <a:t>Ρόλοι</a:t>
            </a:r>
            <a:endParaRPr lang="el-GR" dirty="0" smtClean="0"/>
          </a:p>
        </p:txBody>
      </p:sp>
      <p:sp>
        <p:nvSpPr>
          <p:cNvPr id="4" name="Slide Number Placeholder 3"/>
          <p:cNvSpPr>
            <a:spLocks noGrp="1"/>
          </p:cNvSpPr>
          <p:nvPr>
            <p:ph type="sldNum" sz="quarter" idx="10"/>
          </p:nvPr>
        </p:nvSpPr>
        <p:spPr/>
        <p:txBody>
          <a:bodyPr/>
          <a:lstStyle/>
          <a:p>
            <a:fld id="{E9EC525B-AB6B-4E71-A106-3B9C9DBB33CC}" type="slidenum">
              <a:rPr lang="el-GR" smtClean="0"/>
              <a:t>10</a:t>
            </a:fld>
            <a:endParaRPr lang="el-GR"/>
          </a:p>
        </p:txBody>
      </p:sp>
    </p:spTree>
    <p:extLst>
      <p:ext uri="{BB962C8B-B14F-4D97-AF65-F5344CB8AC3E}">
        <p14:creationId xmlns:p14="http://schemas.microsoft.com/office/powerpoint/2010/main" val="331081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Ολοκλήρωση</a:t>
            </a:r>
            <a:r>
              <a:rPr lang="el-GR" baseline="0" dirty="0" smtClean="0"/>
              <a:t> 2</a:t>
            </a:r>
            <a:r>
              <a:rPr lang="el-GR" baseline="30000" dirty="0" smtClean="0"/>
              <a:t>ου</a:t>
            </a:r>
            <a:r>
              <a:rPr lang="el-GR" baseline="0" dirty="0" smtClean="0"/>
              <a:t> μαθήματος με 3</a:t>
            </a:r>
            <a:r>
              <a:rPr lang="el-GR" baseline="30000" dirty="0" smtClean="0"/>
              <a:t>ο</a:t>
            </a:r>
            <a:r>
              <a:rPr lang="el-GR" baseline="0" dirty="0" smtClean="0"/>
              <a:t> μάθημα:</a:t>
            </a:r>
            <a:r>
              <a:rPr lang="en-US" baseline="0" dirty="0" smtClean="0"/>
              <a:t> </a:t>
            </a:r>
          </a:p>
          <a:p>
            <a:r>
              <a:rPr lang="el-GR" baseline="0" smtClean="0"/>
              <a:t>Σχόλιο ότι πρόκειται για δημιουργία και όχι για ανταλλαγή</a:t>
            </a:r>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11</a:t>
            </a:fld>
            <a:endParaRPr lang="el-GR"/>
          </a:p>
        </p:txBody>
      </p:sp>
    </p:spTree>
    <p:extLst>
      <p:ext uri="{BB962C8B-B14F-4D97-AF65-F5344CB8AC3E}">
        <p14:creationId xmlns:p14="http://schemas.microsoft.com/office/powerpoint/2010/main" val="311459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12</a:t>
            </a:fld>
            <a:endParaRPr lang="el-GR"/>
          </a:p>
        </p:txBody>
      </p:sp>
    </p:spTree>
    <p:extLst>
      <p:ext uri="{BB962C8B-B14F-4D97-AF65-F5344CB8AC3E}">
        <p14:creationId xmlns:p14="http://schemas.microsoft.com/office/powerpoint/2010/main" val="621598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Οι</a:t>
            </a:r>
            <a:r>
              <a:rPr lang="el-GR" baseline="0" dirty="0" smtClean="0"/>
              <a:t> μαθητές λένε ε και; Ωραίο κολπάκι αλλά </a:t>
            </a:r>
          </a:p>
          <a:p>
            <a:endParaRPr lang="el-GR" dirty="0" smtClean="0"/>
          </a:p>
          <a:p>
            <a:r>
              <a:rPr lang="el-GR" dirty="0" smtClean="0"/>
              <a:t>Οι μαθητές νομίζουν</a:t>
            </a:r>
            <a:r>
              <a:rPr lang="el-GR" baseline="0" dirty="0" smtClean="0"/>
              <a:t> ότι στέλνοντας το γ^α στέλνεις και το α</a:t>
            </a:r>
          </a:p>
          <a:p>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13</a:t>
            </a:fld>
            <a:endParaRPr lang="el-GR"/>
          </a:p>
        </p:txBody>
      </p:sp>
    </p:spTree>
    <p:extLst>
      <p:ext uri="{BB962C8B-B14F-4D97-AF65-F5344CB8AC3E}">
        <p14:creationId xmlns:p14="http://schemas.microsoft.com/office/powerpoint/2010/main" val="224909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E9EC525B-AB6B-4E71-A106-3B9C9DBB33CC}" type="slidenum">
              <a:rPr lang="el-GR" smtClean="0"/>
              <a:t>14</a:t>
            </a:fld>
            <a:endParaRPr lang="el-GR"/>
          </a:p>
        </p:txBody>
      </p:sp>
    </p:spTree>
    <p:extLst>
      <p:ext uri="{BB962C8B-B14F-4D97-AF65-F5344CB8AC3E}">
        <p14:creationId xmlns:p14="http://schemas.microsoft.com/office/powerpoint/2010/main" val="72473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Εκτός από την γνώση</a:t>
            </a:r>
            <a:r>
              <a:rPr lang="el-GR" baseline="0" dirty="0" smtClean="0"/>
              <a:t> ενός θεμελιώδους τομέα της πληροφορικής</a:t>
            </a:r>
          </a:p>
          <a:p>
            <a:endParaRPr lang="el-G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Οι μαθητές νομίζουν ότι οι υπολογισμοί γίνονται αυτόματα λόγω</a:t>
            </a:r>
            <a:r>
              <a:rPr lang="el-GR" baseline="0" dirty="0" smtClean="0"/>
              <a:t> των προβλημάτων στον συμβολισμό της δύναμης</a:t>
            </a:r>
            <a:endParaRPr lang="el-GR" dirty="0" smtClean="0"/>
          </a:p>
          <a:p>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15</a:t>
            </a:fld>
            <a:endParaRPr lang="el-GR"/>
          </a:p>
        </p:txBody>
      </p:sp>
    </p:spTree>
    <p:extLst>
      <p:ext uri="{BB962C8B-B14F-4D97-AF65-F5344CB8AC3E}">
        <p14:creationId xmlns:p14="http://schemas.microsoft.com/office/powerpoint/2010/main" val="372139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Εκτός από την γνώση</a:t>
            </a:r>
            <a:r>
              <a:rPr lang="el-GR" baseline="0" dirty="0" smtClean="0"/>
              <a:t> ενός θεμελιώδους τομέα της πληροφορικής</a:t>
            </a:r>
          </a:p>
          <a:p>
            <a:endParaRPr lang="el-G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Οι μαθητές νομίζουν ότι οι υπολογισμοί γίνονται αυτόματα λόγω</a:t>
            </a:r>
            <a:r>
              <a:rPr lang="el-GR" baseline="0" dirty="0" smtClean="0"/>
              <a:t> των προβλημάτων στον συμβολισμό της δύναμης</a:t>
            </a:r>
            <a:endParaRPr lang="el-GR" dirty="0" smtClean="0"/>
          </a:p>
          <a:p>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16</a:t>
            </a:fld>
            <a:endParaRPr lang="el-GR"/>
          </a:p>
        </p:txBody>
      </p:sp>
    </p:spTree>
    <p:extLst>
      <p:ext uri="{BB962C8B-B14F-4D97-AF65-F5344CB8AC3E}">
        <p14:creationId xmlns:p14="http://schemas.microsoft.com/office/powerpoint/2010/main" val="372139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17</a:t>
            </a:fld>
            <a:endParaRPr lang="el-GR"/>
          </a:p>
        </p:txBody>
      </p:sp>
    </p:spTree>
    <p:extLst>
      <p:ext uri="{BB962C8B-B14F-4D97-AF65-F5344CB8AC3E}">
        <p14:creationId xmlns:p14="http://schemas.microsoft.com/office/powerpoint/2010/main" val="119471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προσπάθεια</a:t>
            </a:r>
            <a:r>
              <a:rPr lang="el-GR" baseline="0" dirty="0" smtClean="0"/>
              <a:t> αυτή ξεκίνησε περίπου το 2011 στα πλαίσια του μαθήματος της ερευνητικής εργασίας και το πολύ ενδιαφέρον είναι ότι  καθοδηγήθηκε από τους ίδιους τους μαθητές. </a:t>
            </a:r>
            <a:r>
              <a:rPr lang="el-GR" dirty="0" smtClean="0"/>
              <a:t>Εδώ πρέπει να αναφέρω ότι το θέμα της κρυπτογραφίας</a:t>
            </a:r>
            <a:r>
              <a:rPr lang="el-GR" baseline="0" dirty="0" smtClean="0"/>
              <a:t> </a:t>
            </a:r>
            <a:r>
              <a:rPr lang="el-GR" dirty="0" smtClean="0"/>
              <a:t>έγινε ανάρπαστο</a:t>
            </a:r>
            <a:r>
              <a:rPr lang="el-GR" baseline="0" dirty="0" smtClean="0"/>
              <a:t> από τους μαθητές με αποτέλεσμα και τις 2 χρονιές να γίνει κλήρωση στο ποιοι θα συμμετάσχουν, κάτι που δείχνει ότι είναι ένα θέμα που κινεί το ενδιαφέρον των μαθητών. Μπορούμε να πατήσουμε λοιπόν στο ενδιαφέρον αυτό και να διδάξουμε τα σημαντικά που έχει προσφέρει η κρυπτογραφία στην πληροφορική.</a:t>
            </a:r>
          </a:p>
          <a:p>
            <a:r>
              <a:rPr lang="el-GR" baseline="0" dirty="0" smtClean="0"/>
              <a:t>Ταυτόχρονα έγινε προσπάθεια οι εμπειρίες από την προσπάθεια της ερευνητικής εργασίας να μεταφερθούν στα μαθήματα επιλογής του Λυκείου</a:t>
            </a:r>
          </a:p>
          <a:p>
            <a:r>
              <a:rPr lang="el-GR" baseline="0" dirty="0" smtClean="0"/>
              <a:t>Πέρσι επειδή δημιουργήθηκαν οι κατάλληλες συνθήκες έκανα μια προσπάθεια να εφαρμόσω τη διδακτική πρόταση αυτή και σε μια μερίδα μαθητών της Γ Γυμνασίου (η οποία όμως ήταν επιλεγμένη). Αν και είμαι πολύ ικανοποιημένος από την απήχηση που είχε η εφαρμογή στο Γυμνάσιο θεωρώ ότι είναι καταλληλότερη για το Λύκειο.</a:t>
            </a:r>
          </a:p>
          <a:p>
            <a:r>
              <a:rPr lang="el-GR" baseline="0" dirty="0" smtClean="0"/>
              <a:t>Υπολογίζω ότι στη σημερινή της μορφή απαιτούνται γύρω στις 3 διδακτικές ώρες για να διδαχτεί στην ολότητα της</a:t>
            </a:r>
          </a:p>
          <a:p>
            <a:endParaRPr lang="el-GR" baseline="0" dirty="0" smtClean="0"/>
          </a:p>
        </p:txBody>
      </p:sp>
      <p:sp>
        <p:nvSpPr>
          <p:cNvPr id="4" name="Slide Number Placeholder 3"/>
          <p:cNvSpPr>
            <a:spLocks noGrp="1"/>
          </p:cNvSpPr>
          <p:nvPr>
            <p:ph type="sldNum" sz="quarter" idx="10"/>
          </p:nvPr>
        </p:nvSpPr>
        <p:spPr/>
        <p:txBody>
          <a:bodyPr/>
          <a:lstStyle/>
          <a:p>
            <a:fld id="{E9EC525B-AB6B-4E71-A106-3B9C9DBB33CC}" type="slidenum">
              <a:rPr lang="el-GR" smtClean="0"/>
              <a:t>2</a:t>
            </a:fld>
            <a:endParaRPr lang="el-GR"/>
          </a:p>
        </p:txBody>
      </p:sp>
    </p:spTree>
    <p:extLst>
      <p:ext uri="{BB962C8B-B14F-4D97-AF65-F5344CB8AC3E}">
        <p14:creationId xmlns:p14="http://schemas.microsoft.com/office/powerpoint/2010/main" val="397387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Για ποιο</a:t>
            </a:r>
            <a:r>
              <a:rPr lang="el-GR" baseline="0" dirty="0" smtClean="0"/>
              <a:t> λόγο όμως αξίζει να ασχοληθεί κανένας με αυτό και ανάλογα αντικείμενα και να προσπαθήσει να τα μεταφέρει στη Βθμια Εκπαίδευση;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Πρώτα από όλα επειδή όσο πιο σημαντικό είναι κάτι τόσο νωρίτερα διδάσκεται.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smtClean="0"/>
              <a:t>Αυτό αναφέρεται και στην </a:t>
            </a:r>
            <a:r>
              <a:rPr lang="en-US" baseline="0" dirty="0" smtClean="0"/>
              <a:t>DHKE </a:t>
            </a:r>
            <a:r>
              <a:rPr lang="el-GR" baseline="0" dirty="0" smtClean="0"/>
              <a:t>αλλά και στην πληροφορική στην εκπαίδευση συνολικά</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smtClean="0"/>
              <a:t>Ο κύριος λόγος είναι ότι τα προγράμματα σπουδών της πληροφορικής χρειάζονται αναδιάρθρωση και αναβάθμιση</a:t>
            </a:r>
          </a:p>
          <a:p>
            <a:r>
              <a:rPr lang="el-GR" baseline="0" dirty="0" smtClean="0"/>
              <a:t>λόγω της εισαγωγής στο δημοτικό. Κανονικά θα έπρεπε να είχε γίνει απο πριν. Όμως και τώρα δεν γίνεται οι μαθητές να μαθαίνουν </a:t>
            </a:r>
            <a:r>
              <a:rPr lang="en-US" baseline="0" dirty="0" smtClean="0"/>
              <a:t>Scratch</a:t>
            </a:r>
            <a:r>
              <a:rPr lang="el-GR" baseline="0" dirty="0" smtClean="0"/>
              <a:t> κάθε χρονιά</a:t>
            </a:r>
            <a:r>
              <a:rPr lang="en-US" baseline="0" dirty="0" smtClean="0"/>
              <a:t> </a:t>
            </a:r>
            <a:r>
              <a:rPr lang="el-GR" baseline="0" dirty="0" smtClean="0"/>
              <a:t>μέχρι την Γ Γυμνασίου.</a:t>
            </a:r>
          </a:p>
          <a:p>
            <a:r>
              <a:rPr lang="el-GR" baseline="0" dirty="0" smtClean="0"/>
              <a:t>Πρέπει κάποια πράγματα να ‘κατέβουν’ τάξη, κάτι που όμως αφήνει κενό το λύκειο.</a:t>
            </a:r>
          </a:p>
          <a:p>
            <a:endParaRPr lang="el-GR" baseline="0" dirty="0" smtClean="0"/>
          </a:p>
          <a:p>
            <a:r>
              <a:rPr lang="el-GR" baseline="0" dirty="0" smtClean="0"/>
              <a:t>Πώς θα αναπληρωθεί το Λύκειο;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t>Εδώ συναντάμε ένα</a:t>
            </a:r>
            <a:r>
              <a:rPr lang="el-GR" baseline="0" dirty="0" smtClean="0"/>
              <a:t> παράδοξο της πληροφορικής στην εκπαίδευση: Όσοι σ</a:t>
            </a:r>
            <a:r>
              <a:rPr lang="el-GR" dirty="0" smtClean="0"/>
              <a:t>πουδάσαμε πληροφορική</a:t>
            </a:r>
            <a:r>
              <a:rPr lang="el-GR" baseline="0" dirty="0" smtClean="0"/>
              <a:t> ενώ πολλά θεμελιώδη προβλήματα δεν είχαν φανεί ακόμα πόσο θεμελιώδη είναι. Αυτό συμβαίνει επειδή μ</a:t>
            </a:r>
            <a:r>
              <a:rPr lang="el-GR" dirty="0" smtClean="0"/>
              <a:t>πορεί</a:t>
            </a:r>
            <a:r>
              <a:rPr lang="el-GR" baseline="0" dirty="0" smtClean="0"/>
              <a:t> να θεωρείται νέα σε σχέση με τη χημεία πχ. αλλά ας συγκρίνουμε τις συνθήκες έρευνας και επικοινωνίας τον 20 αιώνα με τον 19 αίωνα καταλαβαίνουμε ότι δεν είναι. Το παράδοξο όμως είναι ότι η εισαγωγή στην εκπαίδευση γίνεται χωρίς την αντίστοιχη παγίωση όπως συνέβη με τη Χημεία.</a:t>
            </a:r>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smtClean="0"/>
              <a:t>Με αποτέλεσμα να μην υπάρχει συμφωνία και εμπιστοσύνη για το τι μπορεί / πρέπει να διδαχθεί και να έχουμε καταλήξει παντού να διδάσκουμε προγραμματισμό, που φυσικά είναι πολύ χρήσιμος, όμως δεν είναι το μοναδικό που πρέπει να ξέρουν οι μαθητές μας.</a:t>
            </a:r>
          </a:p>
          <a:p>
            <a:endParaRPr lang="el-GR" baseline="0" dirty="0" smtClean="0"/>
          </a:p>
          <a:p>
            <a:r>
              <a:rPr lang="el-GR" baseline="0" dirty="0" smtClean="0"/>
              <a:t>Επιπλέον η εκθετική πρόοδος σημαίνει ότι δεν πρέπει να φοβόμαστε να εισάγουμε καινούρια αντικείμενα στην διδακτική πράξη γιατί αυτές θα είναι τετριμμένες για τους μαθητές μας τους οποίους δεν πρέπει να υποτιμούμε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l-GR" baseline="0" dirty="0" smtClean="0"/>
              <a:t>Πλεονεκτήματα θεμελιωδών προβλημάτων: δεν αλλάζουν με τον χρόνο. Αντί να ψάχνουμε λοιπόν τις καινούριες εκδόσεις των εργαλειών πρέπει να επικεντρωθούμε σε θεμελιώδη προβλήματα Υπάρχει πολύ υλικό όπως δείχνει το </a:t>
            </a:r>
            <a:r>
              <a:rPr lang="en-US" baseline="0" dirty="0" err="1" smtClean="0"/>
              <a:t>cs</a:t>
            </a:r>
            <a:r>
              <a:rPr lang="en-US" baseline="0" dirty="0" smtClean="0"/>
              <a:t> unplugged</a:t>
            </a:r>
            <a:endParaRPr lang="el-GR" baseline="0" dirty="0" smtClean="0"/>
          </a:p>
        </p:txBody>
      </p:sp>
      <p:sp>
        <p:nvSpPr>
          <p:cNvPr id="4" name="Slide Number Placeholder 3"/>
          <p:cNvSpPr>
            <a:spLocks noGrp="1"/>
          </p:cNvSpPr>
          <p:nvPr>
            <p:ph type="sldNum" sz="quarter" idx="10"/>
          </p:nvPr>
        </p:nvSpPr>
        <p:spPr/>
        <p:txBody>
          <a:bodyPr/>
          <a:lstStyle/>
          <a:p>
            <a:fld id="{E9EC525B-AB6B-4E71-A106-3B9C9DBB33CC}" type="slidenum">
              <a:rPr lang="el-GR" smtClean="0"/>
              <a:t>3</a:t>
            </a:fld>
            <a:endParaRPr lang="el-GR"/>
          </a:p>
        </p:txBody>
      </p:sp>
    </p:spTree>
    <p:extLst>
      <p:ext uri="{BB962C8B-B14F-4D97-AF65-F5344CB8AC3E}">
        <p14:creationId xmlns:p14="http://schemas.microsoft.com/office/powerpoint/2010/main" val="276465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 ανταλλαγή</a:t>
            </a:r>
            <a:r>
              <a:rPr lang="el-GR" baseline="0" dirty="0" smtClean="0"/>
              <a:t> κλειδιού </a:t>
            </a:r>
            <a:r>
              <a:rPr lang="en-US" baseline="0" dirty="0" smtClean="0"/>
              <a:t>DH </a:t>
            </a:r>
            <a:r>
              <a:rPr lang="el-GR" baseline="0" dirty="0" smtClean="0"/>
              <a:t>πληρεί όλα τα παραπάνω κριτήρια γιατί:</a:t>
            </a:r>
          </a:p>
          <a:p>
            <a:endParaRPr lang="el-GR" baseline="0" dirty="0" smtClean="0"/>
          </a:p>
          <a:p>
            <a:r>
              <a:rPr lang="el-GR" baseline="0" dirty="0" smtClean="0"/>
              <a:t>1. Έχει σημασία στη καθημερινή ζωή καθώς είναι ε</a:t>
            </a:r>
            <a:r>
              <a:rPr lang="el-GR" dirty="0" smtClean="0"/>
              <a:t>νσωματωμένη σε συστήματα που χρησιμοποιούνται καθημερινά (</a:t>
            </a:r>
            <a:r>
              <a:rPr lang="en-US" dirty="0" smtClean="0"/>
              <a:t>SSL/TLS</a:t>
            </a:r>
            <a:r>
              <a:rPr lang="el-GR" dirty="0" smtClean="0"/>
              <a:t>). Σε λίγο</a:t>
            </a:r>
            <a:r>
              <a:rPr lang="el-GR" baseline="0" dirty="0" smtClean="0"/>
              <a:t> όλες οι ιστοσελίδες θα χρησιμοποιούν </a:t>
            </a:r>
            <a:r>
              <a:rPr lang="en-US" baseline="0" dirty="0" smtClean="0"/>
              <a:t>SSL. </a:t>
            </a:r>
            <a:r>
              <a:rPr lang="el-GR" baseline="0" dirty="0" smtClean="0"/>
              <a:t>Ά</a:t>
            </a:r>
            <a:r>
              <a:rPr lang="el-GR" dirty="0" smtClean="0"/>
              <a:t>ρα χρήσιμο</a:t>
            </a:r>
            <a:r>
              <a:rPr lang="en-US" dirty="0" smtClean="0"/>
              <a:t>: </a:t>
            </a:r>
            <a:r>
              <a:rPr lang="el-GR" dirty="0" smtClean="0"/>
              <a:t>εξηγεί ένα «φαινόμενο». Δεν είναι </a:t>
            </a:r>
            <a:r>
              <a:rPr lang="el-GR" b="1" dirty="0" smtClean="0"/>
              <a:t>τεχνική γνώση. </a:t>
            </a:r>
            <a:r>
              <a:rPr lang="el-GR" baseline="0" dirty="0" smtClean="0"/>
              <a:t>Τα τεχνολογικά φαινόμενα δεν είναι λιγότερα ενδιαφέροντα ούτε λιγότερο σημαντικά από τα φυσικά</a:t>
            </a:r>
          </a:p>
          <a:p>
            <a:r>
              <a:rPr lang="el-GR" baseline="0" dirty="0" smtClean="0"/>
              <a:t>Είναι πολύ ωραίο που μπορούμε να εξηγήσουμε κάτι τρέχον στους μαθητές μας Οι μαθητές αισθάνονται πολύ όμορφα όταν μπορούν να καταλάβουν κάτι τρέχον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smtClean="0"/>
              <a:t>2. Επιπλέον είναι θεμελιώδης επιστημονική γνώση γιατί επιλύει ένα πρόβλημα 2500 χρόνων και εισάγει ένα καινούριο επιστημονικό κλάδο την </a:t>
            </a:r>
            <a:r>
              <a:rPr lang="el-GR" dirty="0" smtClean="0"/>
              <a:t>Κρυπτογραφία Δημοσίου Κλειδιού, κάτι που αναγνωρίστηκε</a:t>
            </a:r>
            <a:r>
              <a:rPr lang="el-GR" baseline="0" dirty="0" smtClean="0"/>
              <a:t> με την απονομή του </a:t>
            </a:r>
            <a:r>
              <a:rPr lang="el-GR" dirty="0" smtClean="0"/>
              <a:t>Βραβείο </a:t>
            </a:r>
            <a:r>
              <a:rPr lang="en-US" dirty="0" smtClean="0"/>
              <a:t>Turing </a:t>
            </a:r>
            <a:r>
              <a:rPr lang="el-GR" dirty="0" smtClean="0"/>
              <a:t>στους</a:t>
            </a:r>
            <a:r>
              <a:rPr lang="el-GR" baseline="0" dirty="0" smtClean="0"/>
              <a:t> δημιουργούς του πρωτοκόλλου.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smtClean="0"/>
              <a:t>3. Και τέλος επειδή η μόνη προαπαιτούμενη γνώση για να εξηγηθεί είναι οι ιδιότητες δυνάμεων, αλλά επιδέχεται και επιπλέον απλοποιήσεις.</a:t>
            </a:r>
            <a:endParaRPr lang="en-US" dirty="0" smtClean="0"/>
          </a:p>
          <a:p>
            <a:endParaRPr lang="el-GR" baseline="0" dirty="0" smtClean="0"/>
          </a:p>
          <a:p>
            <a:endParaRPr lang="el-GR" dirty="0" smtClean="0"/>
          </a:p>
          <a:p>
            <a:endParaRPr lang="el-GR"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E9EC525B-AB6B-4E71-A106-3B9C9DBB33CC}" type="slidenum">
              <a:rPr lang="el-GR" smtClean="0"/>
              <a:t>4</a:t>
            </a:fld>
            <a:endParaRPr lang="el-GR"/>
          </a:p>
        </p:txBody>
      </p:sp>
    </p:spTree>
    <p:extLst>
      <p:ext uri="{BB962C8B-B14F-4D97-AF65-F5344CB8AC3E}">
        <p14:creationId xmlns:p14="http://schemas.microsoft.com/office/powerpoint/2010/main" val="16616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Επιπλέον</a:t>
            </a:r>
            <a:r>
              <a:rPr lang="el-GR" baseline="0" dirty="0" smtClean="0"/>
              <a:t> μπορεί να χρησιμοποιηθεί ως </a:t>
            </a:r>
            <a:r>
              <a:rPr lang="el-GR" dirty="0" smtClean="0"/>
              <a:t>μέρος μιας ευρύτερης εισαγωγής της κρυπτογραφίας στα προγράμματα σπουδών</a:t>
            </a:r>
            <a:r>
              <a:rPr lang="en-US" dirty="0" smtClean="0"/>
              <a:t> </a:t>
            </a:r>
            <a:r>
              <a:rPr lang="el-GR" dirty="0" smtClean="0"/>
              <a:t>της</a:t>
            </a:r>
            <a:r>
              <a:rPr lang="el-GR" baseline="0" dirty="0" smtClean="0"/>
              <a:t> πληροφορικής συνδυάζοντας π</a:t>
            </a:r>
            <a:r>
              <a:rPr lang="el-GR" dirty="0" smtClean="0"/>
              <a:t>αλαιότερες προτάσεις για συμμετρική κρυπτογραφία, που έχουν γίνει σε</a:t>
            </a:r>
            <a:r>
              <a:rPr lang="el-GR" baseline="0" dirty="0" smtClean="0"/>
              <a:t> αυτό το συνέδριο παλαιότερες χρονιές, αλλά και να την εξελίξει οδηγώντας στην κρυπτογραφία δημοσίου κλειδιού.</a:t>
            </a:r>
            <a:endParaRPr lang="el-GR" dirty="0" smtClean="0"/>
          </a:p>
          <a:p>
            <a:endParaRPr lang="el-GR" dirty="0" smtClean="0"/>
          </a:p>
          <a:p>
            <a:r>
              <a:rPr lang="el-GR" dirty="0" smtClean="0"/>
              <a:t>Γιατί όμως να επιλέξουμε</a:t>
            </a:r>
            <a:r>
              <a:rPr lang="el-GR" baseline="0" dirty="0" smtClean="0"/>
              <a:t> την κ</a:t>
            </a:r>
            <a:r>
              <a:rPr lang="el-GR" dirty="0" smtClean="0"/>
              <a:t>ρυπτογραφία;</a:t>
            </a:r>
          </a:p>
          <a:p>
            <a:pPr lvl="1"/>
            <a:r>
              <a:rPr lang="el-GR" dirty="0" smtClean="0"/>
              <a:t>Άμεση σχέση με θεμελιώδη προβλήματα και έννοιες της Πληροφορικής  (το</a:t>
            </a:r>
            <a:r>
              <a:rPr lang="el-GR" baseline="0" dirty="0" smtClean="0"/>
              <a:t> αφήνω εδώ γιατί θα πούμε </a:t>
            </a:r>
            <a:r>
              <a:rPr lang="en-US" baseline="0" dirty="0" smtClean="0"/>
              <a:t>)</a:t>
            </a:r>
            <a:endParaRPr lang="el-GR" dirty="0" smtClean="0"/>
          </a:p>
          <a:p>
            <a:pPr lvl="1"/>
            <a:r>
              <a:rPr lang="el-GR" dirty="0" smtClean="0"/>
              <a:t>Διαθεματικότητα:</a:t>
            </a:r>
          </a:p>
          <a:p>
            <a:pPr lvl="2"/>
            <a:r>
              <a:rPr lang="el-GR" dirty="0" smtClean="0"/>
              <a:t>Μαθηματικά</a:t>
            </a:r>
          </a:p>
          <a:p>
            <a:pPr lvl="2"/>
            <a:r>
              <a:rPr lang="el-GR" dirty="0" smtClean="0"/>
              <a:t>Ιστορία</a:t>
            </a:r>
          </a:p>
          <a:p>
            <a:pPr lvl="2"/>
            <a:r>
              <a:rPr lang="el-GR" dirty="0" smtClean="0"/>
              <a:t>Ατομικές ελευθερίες στον σύγχρονο κόσμο</a:t>
            </a:r>
          </a:p>
          <a:p>
            <a:pPr lvl="2"/>
            <a:r>
              <a:rPr lang="el-GR" dirty="0" smtClean="0"/>
              <a:t>Εμπιστοσύνη πέρα από Μυστικότητα</a:t>
            </a:r>
          </a:p>
          <a:p>
            <a:pPr lvl="1"/>
            <a:r>
              <a:rPr lang="el-GR" dirty="0" smtClean="0"/>
              <a:t>Ενδιαφέρει πολύ τους μαθητές</a:t>
            </a:r>
            <a:r>
              <a:rPr lang="el-GR" baseline="0" dirty="0" smtClean="0"/>
              <a:t> οι οποίοι παρακολουθούν ταινίες και σειρες </a:t>
            </a:r>
            <a:endParaRPr lang="en-US" baseline="0" dirty="0" smtClean="0"/>
          </a:p>
          <a:p>
            <a:pPr lvl="1"/>
            <a:r>
              <a:rPr lang="en-US" baseline="0" dirty="0" smtClean="0"/>
              <a:t>	</a:t>
            </a:r>
            <a:r>
              <a:rPr lang="el-GR" baseline="0" dirty="0" smtClean="0"/>
              <a:t>Υπάρχει λοιπόν ένα εύφορο πεδίο</a:t>
            </a:r>
            <a:endParaRPr lang="en-US" dirty="0" smtClean="0"/>
          </a:p>
          <a:p>
            <a:pPr lvl="2"/>
            <a:r>
              <a:rPr lang="el-GR" dirty="0" smtClean="0"/>
              <a:t>Πρέπει να διδαχθεί υπεύθυνα και ισορροπημένα</a:t>
            </a:r>
          </a:p>
          <a:p>
            <a:pPr lvl="2"/>
            <a:r>
              <a:rPr lang="el-GR" dirty="0" smtClean="0"/>
              <a:t>Δεν είναι όλοι οι χρήστες της κρυπτογραφίας</a:t>
            </a:r>
            <a:r>
              <a:rPr lang="el-GR" baseline="0" dirty="0" smtClean="0"/>
              <a:t> τρομοκράτες, εμποροι όπλων.</a:t>
            </a:r>
            <a:endParaRPr lang="el-GR" dirty="0" smtClean="0"/>
          </a:p>
        </p:txBody>
      </p:sp>
      <p:sp>
        <p:nvSpPr>
          <p:cNvPr id="4" name="Slide Number Placeholder 3"/>
          <p:cNvSpPr>
            <a:spLocks noGrp="1"/>
          </p:cNvSpPr>
          <p:nvPr>
            <p:ph type="sldNum" sz="quarter" idx="10"/>
          </p:nvPr>
        </p:nvSpPr>
        <p:spPr/>
        <p:txBody>
          <a:bodyPr/>
          <a:lstStyle/>
          <a:p>
            <a:fld id="{E9EC525B-AB6B-4E71-A106-3B9C9DBB33CC}" type="slidenum">
              <a:rPr lang="el-GR" smtClean="0"/>
              <a:t>5</a:t>
            </a:fld>
            <a:endParaRPr lang="el-GR"/>
          </a:p>
        </p:txBody>
      </p:sp>
    </p:spTree>
    <p:extLst>
      <p:ext uri="{BB962C8B-B14F-4D97-AF65-F5344CB8AC3E}">
        <p14:creationId xmlns:p14="http://schemas.microsoft.com/office/powerpoint/2010/main" val="237773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Η</a:t>
            </a:r>
            <a:r>
              <a:rPr lang="el-GR" baseline="0" dirty="0" smtClean="0"/>
              <a:t> ανάγκη για την ύπαρξη αυτού του πρώτου μαθήματος φάνηκε όταν έγινε προσπάθεια να διδαχθεί το </a:t>
            </a:r>
            <a:r>
              <a:rPr lang="en-US" baseline="0" dirty="0" smtClean="0"/>
              <a:t>DHKE </a:t>
            </a:r>
            <a:r>
              <a:rPr lang="el-GR" baseline="0" dirty="0" smtClean="0"/>
              <a:t>πέρα από την ερευνητική εργασία</a:t>
            </a:r>
          </a:p>
          <a:p>
            <a:endParaRPr lang="el-GR" dirty="0" smtClean="0"/>
          </a:p>
          <a:p>
            <a:r>
              <a:rPr lang="el-GR" dirty="0" smtClean="0"/>
              <a:t>Το πρώτο μάθημα πρέπει να αφιερωθεί</a:t>
            </a:r>
            <a:r>
              <a:rPr lang="el-GR" baseline="0" dirty="0" smtClean="0"/>
              <a:t> για να ξεκαθαριστεί τι ακριβώς προσπαθεί να πετύχει το πρωτόκολλο</a:t>
            </a:r>
          </a:p>
          <a:p>
            <a:endParaRPr lang="el-GR" dirty="0" smtClean="0"/>
          </a:p>
          <a:p>
            <a:r>
              <a:rPr lang="el-GR" dirty="0" smtClean="0"/>
              <a:t>Κλειδί στην ουσία ένας αριθμός</a:t>
            </a:r>
          </a:p>
          <a:p>
            <a:endParaRPr lang="el-GR" dirty="0" smtClean="0"/>
          </a:p>
          <a:p>
            <a:r>
              <a:rPr lang="el-GR" dirty="0" smtClean="0"/>
              <a:t>Σπαρτιατική σκυτάλη:</a:t>
            </a:r>
            <a:r>
              <a:rPr lang="el-GR" baseline="0" dirty="0" smtClean="0"/>
              <a:t> διάμετρος</a:t>
            </a:r>
          </a:p>
          <a:p>
            <a:r>
              <a:rPr lang="el-GR" baseline="0" dirty="0" smtClean="0"/>
              <a:t>Κρυπτογράφημα καίσαρα: πλήθος γραμμάτων μετάθεσης</a:t>
            </a:r>
          </a:p>
        </p:txBody>
      </p:sp>
      <p:sp>
        <p:nvSpPr>
          <p:cNvPr id="4" name="Slide Number Placeholder 3"/>
          <p:cNvSpPr>
            <a:spLocks noGrp="1"/>
          </p:cNvSpPr>
          <p:nvPr>
            <p:ph type="sldNum" sz="quarter" idx="10"/>
          </p:nvPr>
        </p:nvSpPr>
        <p:spPr/>
        <p:txBody>
          <a:bodyPr/>
          <a:lstStyle/>
          <a:p>
            <a:fld id="{E9EC525B-AB6B-4E71-A106-3B9C9DBB33CC}" type="slidenum">
              <a:rPr lang="el-GR" smtClean="0"/>
              <a:t>6</a:t>
            </a:fld>
            <a:endParaRPr lang="el-GR"/>
          </a:p>
        </p:txBody>
      </p:sp>
    </p:spTree>
    <p:extLst>
      <p:ext uri="{BB962C8B-B14F-4D97-AF65-F5344CB8AC3E}">
        <p14:creationId xmlns:p14="http://schemas.microsoft.com/office/powerpoint/2010/main" val="353898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Γιατί χωρίς πίεση: επειδή χρειάστηκαν 2500 χρόνια για να βρεθεί μια λύσηΕισαγωγή στον κατανεμημένο υπολογισμό</a:t>
            </a:r>
          </a:p>
          <a:p>
            <a:r>
              <a:rPr lang="el-GR" dirty="0" smtClean="0"/>
              <a:t>Δύο οντότητες δουλεύουν ταυτόχρονα στην επίλυση ενός προβλήματος</a:t>
            </a:r>
            <a:endParaRPr lang="en-US" dirty="0" smtClean="0"/>
          </a:p>
          <a:p>
            <a:r>
              <a:rPr lang="el-GR" dirty="0" smtClean="0"/>
              <a:t>Καλύτερη διαφήμιση της πληροφορικής:</a:t>
            </a:r>
            <a:r>
              <a:rPr lang="el-GR" baseline="0" dirty="0" smtClean="0"/>
              <a:t> πετυχαίνει κάτι αδύνατο (στο πρόσφατο παρελθόν)</a:t>
            </a:r>
            <a:endParaRPr lang="el-GR" dirty="0" smtClean="0"/>
          </a:p>
          <a:p>
            <a:r>
              <a:rPr lang="el-GR" dirty="0" smtClean="0"/>
              <a:t>Λήξη 1</a:t>
            </a:r>
            <a:r>
              <a:rPr lang="el-GR" baseline="30000" dirty="0" smtClean="0"/>
              <a:t>ου</a:t>
            </a:r>
            <a:r>
              <a:rPr lang="el-GR" dirty="0" smtClean="0"/>
              <a:t> μαθήματος</a:t>
            </a:r>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7</a:t>
            </a:fld>
            <a:endParaRPr lang="el-GR"/>
          </a:p>
        </p:txBody>
      </p:sp>
    </p:spTree>
    <p:extLst>
      <p:ext uri="{BB962C8B-B14F-4D97-AF65-F5344CB8AC3E}">
        <p14:creationId xmlns:p14="http://schemas.microsoft.com/office/powerpoint/2010/main" val="406437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δεύτερο μάθημα συζητούμε τις προσεγγίσεις των μαθητών και παρέχουμε τις λύσεις.</a:t>
            </a:r>
          </a:p>
          <a:p>
            <a:r>
              <a:rPr lang="el-GR" baseline="0" dirty="0" smtClean="0"/>
              <a:t>Σε αυτή την φάση μας ενδιαφέρει ο μηχανισμός και όχι η ασφάλεια</a:t>
            </a:r>
          </a:p>
          <a:p>
            <a:endParaRPr lang="el-GR" baseline="0" dirty="0" smtClean="0"/>
          </a:p>
          <a:p>
            <a:r>
              <a:rPr lang="el-GR" baseline="0" dirty="0" smtClean="0"/>
              <a:t>Τονίζουμε ότι τα βήματα 1 και 3 είναι δημόσια</a:t>
            </a:r>
          </a:p>
          <a:p>
            <a:r>
              <a:rPr lang="el-GR" baseline="0" dirty="0" smtClean="0"/>
              <a:t>Τονίζουμε ότι τα βήματα 2 και 4 γίνονται από κάθε χρήστη/υπολογιστή ιδιωτικά</a:t>
            </a:r>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8</a:t>
            </a:fld>
            <a:endParaRPr lang="el-GR"/>
          </a:p>
        </p:txBody>
      </p:sp>
    </p:spTree>
    <p:extLst>
      <p:ext uri="{BB962C8B-B14F-4D97-AF65-F5344CB8AC3E}">
        <p14:creationId xmlns:p14="http://schemas.microsoft.com/office/powerpoint/2010/main" val="3815511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Τι γίνεται</a:t>
            </a:r>
            <a:r>
              <a:rPr lang="el-GR" baseline="0" dirty="0" smtClean="0"/>
              <a:t> στο πρωτόκολλο ουσιαστικά;</a:t>
            </a:r>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9</a:t>
            </a:fld>
            <a:endParaRPr lang="el-GR"/>
          </a:p>
        </p:txBody>
      </p:sp>
    </p:spTree>
    <p:extLst>
      <p:ext uri="{BB962C8B-B14F-4D97-AF65-F5344CB8AC3E}">
        <p14:creationId xmlns:p14="http://schemas.microsoft.com/office/powerpoint/2010/main" val="213560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dirty="0"/>
          </a:p>
        </p:txBody>
      </p:sp>
      <p:sp>
        <p:nvSpPr>
          <p:cNvPr id="6" name="Slide Number Placeholder 5"/>
          <p:cNvSpPr>
            <a:spLocks noGrp="1"/>
          </p:cNvSpPr>
          <p:nvPr>
            <p:ph type="sldNum" sz="quarter" idx="12"/>
          </p:nvPr>
        </p:nvSpPr>
        <p:spPr/>
        <p:txBody>
          <a:bodyPr/>
          <a:lstStyle/>
          <a:p>
            <a:fld id="{0AE6FA8F-5445-4229-B36C-3298EF024F79}" type="slidenum">
              <a:rPr lang="el-GR" smtClean="0"/>
              <a:pPr/>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85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10120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273805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a:t>
            </a:fld>
            <a:endParaRPr lang="el-GR"/>
          </a:p>
        </p:txBody>
      </p:sp>
    </p:spTree>
    <p:extLst>
      <p:ext uri="{BB962C8B-B14F-4D97-AF65-F5344CB8AC3E}">
        <p14:creationId xmlns:p14="http://schemas.microsoft.com/office/powerpoint/2010/main" val="2237167389"/>
      </p:ext>
    </p:extLst>
  </p:cSld>
  <p:clrMapOvr>
    <a:masterClrMapping/>
  </p:clrMapOvr>
  <p:extLst mod="1">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20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828212"/>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22960" y="1265129"/>
            <a:ext cx="3703320" cy="4603966"/>
          </a:xfrm>
        </p:spPr>
        <p:txBody>
          <a:bodyPr>
            <a:normAutofit/>
          </a:bodyPr>
          <a:lstStyle>
            <a:lvl1pPr>
              <a:defRPr sz="2800"/>
            </a:lvl1pPr>
            <a:lvl2pPr>
              <a:defRPr sz="24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06043" y="1265129"/>
            <a:ext cx="3703320" cy="4603966"/>
          </a:xfrm>
        </p:spPr>
        <p:txBody>
          <a:bodyPr>
            <a:normAutofit/>
          </a:bodyPr>
          <a:lstStyle>
            <a:lvl1pPr>
              <a:defRPr sz="2800"/>
            </a:lvl1pPr>
            <a:lvl2pPr>
              <a:defRPr sz="24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sz="1200"/>
            </a:lvl1pPr>
          </a:lstStyle>
          <a:p>
            <a:r>
              <a:rPr lang="el-GR" smtClean="0"/>
              <a:t>pgrontas@gmail.com</a:t>
            </a:r>
            <a:endParaRPr lang="el-GR"/>
          </a:p>
        </p:txBody>
      </p:sp>
      <p:sp>
        <p:nvSpPr>
          <p:cNvPr id="6" name="Footer Placeholder 5"/>
          <p:cNvSpPr>
            <a:spLocks noGrp="1"/>
          </p:cNvSpPr>
          <p:nvPr>
            <p:ph type="ftr" sz="quarter" idx="11"/>
          </p:nvPr>
        </p:nvSpPr>
        <p:spPr/>
        <p:txBody>
          <a:bodyPr/>
          <a:lstStyle>
            <a:lvl1pPr>
              <a:defRPr sz="1200"/>
            </a:lvl1pPr>
          </a:lstStyle>
          <a:p>
            <a:r>
              <a:rPr lang="en-US" smtClean="0"/>
              <a:t>CIE 2016</a:t>
            </a:r>
            <a:endParaRPr lang="el-GR" dirty="0"/>
          </a:p>
        </p:txBody>
      </p:sp>
      <p:sp>
        <p:nvSpPr>
          <p:cNvPr id="7" name="Slide Number Placeholder 6"/>
          <p:cNvSpPr>
            <a:spLocks noGrp="1"/>
          </p:cNvSpPr>
          <p:nvPr>
            <p:ph type="sldNum" sz="quarter" idx="12"/>
          </p:nvPr>
        </p:nvSpPr>
        <p:spPr/>
        <p:txBody>
          <a:bodyPr/>
          <a:lstStyle>
            <a:lvl1pPr>
              <a:defRPr sz="1200"/>
            </a:lvl1pPr>
          </a:lstStyle>
          <a:p>
            <a:fld id="{0AE6FA8F-5445-4229-B36C-3298EF024F79}" type="slidenum">
              <a:rPr lang="el-GR" smtClean="0"/>
              <a:pPr/>
              <a:t>‹#›</a:t>
            </a:fld>
            <a:endParaRPr lang="el-GR"/>
          </a:p>
        </p:txBody>
      </p:sp>
    </p:spTree>
    <p:extLst>
      <p:ext uri="{BB962C8B-B14F-4D97-AF65-F5344CB8AC3E}">
        <p14:creationId xmlns:p14="http://schemas.microsoft.com/office/powerpoint/2010/main" val="396797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906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427967"/>
            <a:ext cx="3703320" cy="56367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104373"/>
            <a:ext cx="3703320" cy="37647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63440" y="1427968"/>
            <a:ext cx="3703320" cy="56367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104373"/>
            <a:ext cx="3703320" cy="37647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l-GR" smtClean="0"/>
              <a:t>pgrontas@gmail.com</a:t>
            </a:r>
            <a:endParaRPr lang="el-GR"/>
          </a:p>
        </p:txBody>
      </p:sp>
      <p:sp>
        <p:nvSpPr>
          <p:cNvPr id="8" name="Footer Placeholder 7"/>
          <p:cNvSpPr>
            <a:spLocks noGrp="1"/>
          </p:cNvSpPr>
          <p:nvPr>
            <p:ph type="ftr" sz="quarter" idx="11"/>
          </p:nvPr>
        </p:nvSpPr>
        <p:spPr/>
        <p:txBody>
          <a:bodyPr/>
          <a:lstStyle/>
          <a:p>
            <a:r>
              <a:rPr lang="en-US" smtClean="0"/>
              <a:t>CIE 2016</a:t>
            </a:r>
            <a:endParaRPr lang="el-GR"/>
          </a:p>
        </p:txBody>
      </p:sp>
      <p:sp>
        <p:nvSpPr>
          <p:cNvPr id="9" name="Slide Number Placeholder 8"/>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284367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l-GR" smtClean="0"/>
              <a:t>pgrontas@gmail.com</a:t>
            </a:r>
            <a:endParaRPr lang="el-GR"/>
          </a:p>
        </p:txBody>
      </p:sp>
      <p:sp>
        <p:nvSpPr>
          <p:cNvPr id="4" name="Footer Placeholder 3"/>
          <p:cNvSpPr>
            <a:spLocks noGrp="1"/>
          </p:cNvSpPr>
          <p:nvPr>
            <p:ph type="ftr" sz="quarter" idx="11"/>
          </p:nvPr>
        </p:nvSpPr>
        <p:spPr/>
        <p:txBody>
          <a:bodyPr/>
          <a:lstStyle/>
          <a:p>
            <a:r>
              <a:rPr lang="en-US" smtClean="0"/>
              <a:t>CIE 2016</a:t>
            </a:r>
            <a:endParaRPr lang="el-GR"/>
          </a:p>
        </p:txBody>
      </p:sp>
      <p:sp>
        <p:nvSpPr>
          <p:cNvPr id="5" name="Slide Number Placeholder 4"/>
          <p:cNvSpPr>
            <a:spLocks noGrp="1"/>
          </p:cNvSpPr>
          <p:nvPr>
            <p:ph type="sldNum" sz="quarter" idx="12"/>
          </p:nvPr>
        </p:nvSpPr>
        <p:spPr/>
        <p:txBody>
          <a:bodyPr/>
          <a:lstStyle/>
          <a:p>
            <a:fld id="{0AE6FA8F-5445-4229-B36C-3298EF024F79}" type="slidenum">
              <a:rPr lang="el-GR" smtClean="0"/>
              <a:pPr/>
              <a:t>‹#›</a:t>
            </a:fld>
            <a:endParaRPr lang="el-GR"/>
          </a:p>
        </p:txBody>
      </p:sp>
    </p:spTree>
    <p:extLst>
      <p:ext uri="{BB962C8B-B14F-4D97-AF65-F5344CB8AC3E}">
        <p14:creationId xmlns:p14="http://schemas.microsoft.com/office/powerpoint/2010/main" val="38905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l-GR" smtClean="0"/>
              <a:t>pgrontas@gmail.com</a:t>
            </a:r>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CIE 2016</a:t>
            </a:r>
            <a:endParaRPr lang="el-GR"/>
          </a:p>
        </p:txBody>
      </p:sp>
      <p:sp>
        <p:nvSpPr>
          <p:cNvPr id="9" name="Slide Number Placeholder 8"/>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90129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l-GR" smtClean="0"/>
              <a:t>pgrontas@gmail.com</a:t>
            </a:r>
            <a:endParaRPr lang="el-G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CIE 2016</a:t>
            </a:r>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E6FA8F-5445-4229-B36C-3298EF024F79}" type="slidenum">
              <a:rPr lang="el-GR" smtClean="0"/>
              <a:t>‹#›</a:t>
            </a:fld>
            <a:endParaRPr lang="el-GR"/>
          </a:p>
        </p:txBody>
      </p:sp>
    </p:spTree>
    <p:extLst>
      <p:ext uri="{BB962C8B-B14F-4D97-AF65-F5344CB8AC3E}">
        <p14:creationId xmlns:p14="http://schemas.microsoft.com/office/powerpoint/2010/main" val="41032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l-GR" smtClean="0"/>
              <a:t>pgrontas@gmail.com</a:t>
            </a:r>
            <a:endParaRPr lang="el-GR"/>
          </a:p>
        </p:txBody>
      </p:sp>
      <p:sp>
        <p:nvSpPr>
          <p:cNvPr id="6" name="Footer Placeholder 5"/>
          <p:cNvSpPr>
            <a:spLocks noGrp="1"/>
          </p:cNvSpPr>
          <p:nvPr>
            <p:ph type="ftr" sz="quarter" idx="11"/>
          </p:nvPr>
        </p:nvSpPr>
        <p:spPr/>
        <p:txBody>
          <a:bodyPr/>
          <a:lstStyle/>
          <a:p>
            <a:r>
              <a:rPr lang="en-US" smtClean="0"/>
              <a:t>CIE 2016</a:t>
            </a:r>
            <a:endParaRPr lang="el-GR"/>
          </a:p>
        </p:txBody>
      </p:sp>
      <p:sp>
        <p:nvSpPr>
          <p:cNvPr id="7" name="Slide Number Placeholder 6"/>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34413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778108"/>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228133"/>
            <a:ext cx="7543801" cy="4640961"/>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100">
                <a:solidFill>
                  <a:srgbClr val="FFFFFF"/>
                </a:solidFill>
              </a:defRPr>
            </a:lvl1pPr>
          </a:lstStyle>
          <a:p>
            <a:r>
              <a:rPr lang="el-GR" sz="1200" dirty="0" smtClean="0"/>
              <a:t>pgrontas@gmail.com</a:t>
            </a:r>
            <a:endParaRPr lang="el-GR"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1200" b="1" cap="all" baseline="0">
                <a:solidFill>
                  <a:srgbClr val="FFFFFF"/>
                </a:solidFill>
              </a:defRPr>
            </a:lvl1pPr>
          </a:lstStyle>
          <a:p>
            <a:r>
              <a:rPr lang="en-US" smtClean="0"/>
              <a:t>CIE 2016</a:t>
            </a:r>
            <a:endParaRPr lang="el-GR"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FF"/>
                </a:solidFill>
              </a:defRPr>
            </a:lvl1pPr>
          </a:lstStyle>
          <a:p>
            <a:fld id="{0AE6FA8F-5445-4229-B36C-3298EF024F79}" type="slidenum">
              <a:rPr lang="el-GR" smtClean="0"/>
              <a:pPr/>
              <a:t>‹#›</a:t>
            </a:fld>
            <a:endParaRPr lang="el-GR"/>
          </a:p>
        </p:txBody>
      </p:sp>
      <p:cxnSp>
        <p:nvCxnSpPr>
          <p:cNvPr id="10" name="Straight Connector 9"/>
          <p:cNvCxnSpPr/>
          <p:nvPr/>
        </p:nvCxnSpPr>
        <p:spPr>
          <a:xfrm>
            <a:off x="891540" y="116164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47900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trycolors.com/"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l-GR" sz="5400" dirty="0" smtClean="0"/>
              <a:t>Μια πρόταση διδασκαλίας για την ανταλλαγή</a:t>
            </a:r>
            <a:br>
              <a:rPr lang="el-GR" sz="5400" dirty="0" smtClean="0"/>
            </a:br>
            <a:r>
              <a:rPr lang="el-GR" sz="5400" dirty="0" smtClean="0"/>
              <a:t>κλειδιού </a:t>
            </a:r>
            <a:r>
              <a:rPr lang="en-US" sz="5400" dirty="0" smtClean="0"/>
              <a:t>D</a:t>
            </a:r>
            <a:r>
              <a:rPr lang="el-GR" sz="5400" dirty="0" smtClean="0"/>
              <a:t>iffie – </a:t>
            </a:r>
            <a:r>
              <a:rPr lang="en-US" sz="5400" dirty="0" smtClean="0"/>
              <a:t>H</a:t>
            </a:r>
            <a:r>
              <a:rPr lang="el-GR" sz="5400" dirty="0" smtClean="0"/>
              <a:t>ellman (</a:t>
            </a:r>
            <a:r>
              <a:rPr lang="en-US" sz="5400" dirty="0" smtClean="0"/>
              <a:t>DHKE)</a:t>
            </a:r>
            <a:r>
              <a:rPr lang="el-GR" sz="5400" dirty="0" smtClean="0"/>
              <a:t> </a:t>
            </a:r>
            <a:endParaRPr lang="el-GR" sz="5400" dirty="0"/>
          </a:p>
        </p:txBody>
      </p:sp>
      <p:sp>
        <p:nvSpPr>
          <p:cNvPr id="3" name="Subtitle 2"/>
          <p:cNvSpPr>
            <a:spLocks noGrp="1"/>
          </p:cNvSpPr>
          <p:nvPr>
            <p:ph type="subTitle" idx="1"/>
          </p:nvPr>
        </p:nvSpPr>
        <p:spPr/>
        <p:txBody>
          <a:bodyPr>
            <a:normAutofit/>
          </a:bodyPr>
          <a:lstStyle/>
          <a:p>
            <a:r>
              <a:rPr lang="el-GR" sz="2800" b="1" cap="none" dirty="0" smtClean="0"/>
              <a:t>Παναγιώτης Γροντάς</a:t>
            </a:r>
          </a:p>
          <a:p>
            <a:r>
              <a:rPr lang="el-GR" sz="2800" b="1" cap="none" dirty="0" smtClean="0"/>
              <a:t>Καλλιτεχνικό Σχολείο Γέρακα</a:t>
            </a:r>
            <a:endParaRPr lang="el-GR" sz="2800" b="1" cap="none" dirty="0"/>
          </a:p>
        </p:txBody>
      </p:sp>
      <p:sp>
        <p:nvSpPr>
          <p:cNvPr id="4" name="Date Placeholder 3"/>
          <p:cNvSpPr>
            <a:spLocks noGrp="1"/>
          </p:cNvSpPr>
          <p:nvPr>
            <p:ph type="dt" sz="half" idx="10"/>
          </p:nvPr>
        </p:nvSpPr>
        <p:spPr/>
        <p:txBody>
          <a:bodyPr/>
          <a:lstStyle/>
          <a:p>
            <a:r>
              <a:rPr lang="el-GR" smtClean="0"/>
              <a:t>pgrontas@gmail.com</a:t>
            </a:r>
            <a:endParaRPr lang="el-GR" dirty="0"/>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1</a:t>
            </a:fld>
            <a:endParaRPr lang="el-GR"/>
          </a:p>
        </p:txBody>
      </p:sp>
    </p:spTree>
    <p:extLst>
      <p:ext uri="{BB962C8B-B14F-4D97-AF65-F5344CB8AC3E}">
        <p14:creationId xmlns:p14="http://schemas.microsoft.com/office/powerpoint/2010/main" val="484956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l-GR" sz="4000" dirty="0" smtClean="0"/>
              <a:t>Μίξη με χρώματα </a:t>
            </a:r>
            <a:br>
              <a:rPr lang="el-GR" sz="4000" dirty="0" smtClean="0"/>
            </a:br>
            <a:r>
              <a:rPr lang="en-US" sz="4000" dirty="0" smtClean="0"/>
              <a:t>(Singh</a:t>
            </a:r>
            <a:r>
              <a:rPr lang="el-GR" sz="4000" dirty="0" smtClean="0"/>
              <a:t> </a:t>
            </a:r>
            <a:r>
              <a:rPr lang="en-US" sz="4000" dirty="0" smtClean="0"/>
              <a:t>-</a:t>
            </a:r>
            <a:r>
              <a:rPr lang="el-GR" sz="4000" dirty="0" smtClean="0"/>
              <a:t>2001</a:t>
            </a:r>
            <a:r>
              <a:rPr lang="en-US" sz="4000" dirty="0" smtClean="0"/>
              <a:t>, Kahn Academy)</a:t>
            </a:r>
            <a:endParaRPr lang="el-GR" sz="4000"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10</a:t>
            </a:fld>
            <a:endParaRPr lang="el-GR"/>
          </a:p>
        </p:txBody>
      </p:sp>
      <p:sp>
        <p:nvSpPr>
          <p:cNvPr id="18" name="Rectangle 17"/>
          <p:cNvSpPr/>
          <p:nvPr/>
        </p:nvSpPr>
        <p:spPr>
          <a:xfrm>
            <a:off x="3326695" y="5829368"/>
            <a:ext cx="2492990" cy="369332"/>
          </a:xfrm>
          <a:prstGeom prst="rect">
            <a:avLst/>
          </a:prstGeom>
        </p:spPr>
        <p:txBody>
          <a:bodyPr wrap="none">
            <a:spAutoFit/>
          </a:bodyPr>
          <a:lstStyle/>
          <a:p>
            <a:r>
              <a:rPr lang="en-US" dirty="0" smtClean="0">
                <a:hlinkClick r:id="rId3"/>
              </a:rPr>
              <a:t>http://trycolors.com/</a:t>
            </a:r>
            <a:endParaRPr lang="el-GR" dirty="0"/>
          </a:p>
        </p:txBody>
      </p:sp>
      <p:pic>
        <p:nvPicPr>
          <p:cNvPr id="7" name="Picture 6"/>
          <p:cNvPicPr>
            <a:picLocks noChangeAspect="1"/>
          </p:cNvPicPr>
          <p:nvPr/>
        </p:nvPicPr>
        <p:blipFill>
          <a:blip r:embed="rId4"/>
          <a:stretch>
            <a:fillRect/>
          </a:stretch>
        </p:blipFill>
        <p:spPr>
          <a:xfrm>
            <a:off x="1444998" y="2318344"/>
            <a:ext cx="1817373" cy="2490599"/>
          </a:xfrm>
          <a:prstGeom prst="rect">
            <a:avLst/>
          </a:prstGeom>
        </p:spPr>
      </p:pic>
      <p:pic>
        <p:nvPicPr>
          <p:cNvPr id="8" name="Picture 7"/>
          <p:cNvPicPr>
            <a:picLocks noChangeAspect="1"/>
          </p:cNvPicPr>
          <p:nvPr/>
        </p:nvPicPr>
        <p:blipFill>
          <a:blip r:embed="rId5"/>
          <a:stretch>
            <a:fillRect/>
          </a:stretch>
        </p:blipFill>
        <p:spPr>
          <a:xfrm>
            <a:off x="5654423" y="2370480"/>
            <a:ext cx="1915425" cy="2458142"/>
          </a:xfrm>
          <a:prstGeom prst="rect">
            <a:avLst/>
          </a:prstGeom>
        </p:spPr>
      </p:pic>
      <p:cxnSp>
        <p:nvCxnSpPr>
          <p:cNvPr id="9" name="Straight Arrow Connector 8"/>
          <p:cNvCxnSpPr/>
          <p:nvPr/>
        </p:nvCxnSpPr>
        <p:spPr>
          <a:xfrm flipV="1">
            <a:off x="3284888" y="2602341"/>
            <a:ext cx="2392052" cy="4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2555" y="3662703"/>
            <a:ext cx="2437085" cy="3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62371" y="4567536"/>
            <a:ext cx="2392052" cy="141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p:cNvPicPr>
            <a:picLocks/>
          </p:cNvPicPr>
          <p:nvPr/>
        </p:nvPicPr>
        <p:blipFill>
          <a:blip r:embed="rId6"/>
          <a:stretch>
            <a:fillRect/>
          </a:stretch>
        </p:blipFill>
        <p:spPr>
          <a:xfrm>
            <a:off x="4298663" y="1998447"/>
            <a:ext cx="451636" cy="453600"/>
          </a:xfrm>
          <a:prstGeom prst="rect">
            <a:avLst/>
          </a:prstGeom>
          <a:effectLst>
            <a:glow rad="228600">
              <a:srgbClr val="FFFF00">
                <a:alpha val="40000"/>
              </a:srgbClr>
            </a:glow>
          </a:effectLst>
        </p:spPr>
      </p:pic>
      <p:pic>
        <p:nvPicPr>
          <p:cNvPr id="23" name="Picture 22"/>
          <p:cNvPicPr>
            <a:picLocks noChangeAspect="1"/>
          </p:cNvPicPr>
          <p:nvPr/>
        </p:nvPicPr>
        <p:blipFill>
          <a:blip r:embed="rId7"/>
          <a:stretch>
            <a:fillRect/>
          </a:stretch>
        </p:blipFill>
        <p:spPr>
          <a:xfrm>
            <a:off x="1052271" y="1998447"/>
            <a:ext cx="261818" cy="288000"/>
          </a:xfrm>
          <a:prstGeom prst="rect">
            <a:avLst/>
          </a:prstGeom>
        </p:spPr>
      </p:pic>
      <p:pic>
        <p:nvPicPr>
          <p:cNvPr id="24" name="Picture 23"/>
          <p:cNvPicPr>
            <a:picLocks noChangeAspect="1"/>
          </p:cNvPicPr>
          <p:nvPr/>
        </p:nvPicPr>
        <p:blipFill>
          <a:blip r:embed="rId8"/>
          <a:stretch>
            <a:fillRect/>
          </a:stretch>
        </p:blipFill>
        <p:spPr>
          <a:xfrm>
            <a:off x="7748215" y="1998447"/>
            <a:ext cx="261818" cy="288000"/>
          </a:xfrm>
          <a:prstGeom prst="rect">
            <a:avLst/>
          </a:prstGeom>
        </p:spPr>
      </p:pic>
      <p:pic>
        <p:nvPicPr>
          <p:cNvPr id="26" name="Picture 25"/>
          <p:cNvPicPr>
            <a:picLocks noChangeAspect="1"/>
          </p:cNvPicPr>
          <p:nvPr/>
        </p:nvPicPr>
        <p:blipFill>
          <a:blip r:embed="rId7"/>
          <a:stretch>
            <a:fillRect/>
          </a:stretch>
        </p:blipFill>
        <p:spPr>
          <a:xfrm>
            <a:off x="1189607" y="2940534"/>
            <a:ext cx="261818" cy="288000"/>
          </a:xfrm>
          <a:prstGeom prst="rect">
            <a:avLst/>
          </a:prstGeom>
        </p:spPr>
      </p:pic>
      <p:pic>
        <p:nvPicPr>
          <p:cNvPr id="28" name="Picture 27"/>
          <p:cNvPicPr>
            <a:picLocks noChangeAspect="1"/>
          </p:cNvPicPr>
          <p:nvPr/>
        </p:nvPicPr>
        <p:blipFill>
          <a:blip r:embed="rId8"/>
          <a:stretch>
            <a:fillRect/>
          </a:stretch>
        </p:blipFill>
        <p:spPr>
          <a:xfrm>
            <a:off x="8104942" y="2905979"/>
            <a:ext cx="261818" cy="288000"/>
          </a:xfrm>
          <a:prstGeom prst="rect">
            <a:avLst/>
          </a:prstGeom>
        </p:spPr>
      </p:pic>
      <p:pic>
        <p:nvPicPr>
          <p:cNvPr id="29" name="Picture 28"/>
          <p:cNvPicPr>
            <a:picLocks/>
          </p:cNvPicPr>
          <p:nvPr/>
        </p:nvPicPr>
        <p:blipFill>
          <a:blip r:embed="rId9"/>
          <a:stretch>
            <a:fillRect/>
          </a:stretch>
        </p:blipFill>
        <p:spPr>
          <a:xfrm>
            <a:off x="4327410" y="3049979"/>
            <a:ext cx="451636" cy="453600"/>
          </a:xfrm>
          <a:prstGeom prst="rect">
            <a:avLst/>
          </a:prstGeom>
          <a:effectLst>
            <a:glow rad="228600">
              <a:srgbClr val="FFFF00">
                <a:alpha val="40000"/>
              </a:srgbClr>
            </a:glow>
          </a:effectLst>
        </p:spPr>
      </p:pic>
      <p:pic>
        <p:nvPicPr>
          <p:cNvPr id="30" name="Picture 29"/>
          <p:cNvPicPr>
            <a:picLocks/>
          </p:cNvPicPr>
          <p:nvPr/>
        </p:nvPicPr>
        <p:blipFill>
          <a:blip r:embed="rId10"/>
          <a:stretch>
            <a:fillRect/>
          </a:stretch>
        </p:blipFill>
        <p:spPr>
          <a:xfrm>
            <a:off x="4332442" y="4113936"/>
            <a:ext cx="451636" cy="453600"/>
          </a:xfrm>
          <a:prstGeom prst="rect">
            <a:avLst/>
          </a:prstGeom>
          <a:effectLst>
            <a:glow rad="228600">
              <a:srgbClr val="FFFF00">
                <a:alpha val="40000"/>
              </a:srgbClr>
            </a:glow>
          </a:effectLst>
        </p:spPr>
      </p:pic>
      <p:pic>
        <p:nvPicPr>
          <p:cNvPr id="31" name="Picture 30"/>
          <p:cNvPicPr>
            <a:picLocks/>
          </p:cNvPicPr>
          <p:nvPr/>
        </p:nvPicPr>
        <p:blipFill>
          <a:blip r:embed="rId9"/>
          <a:stretch>
            <a:fillRect/>
          </a:stretch>
        </p:blipFill>
        <p:spPr>
          <a:xfrm>
            <a:off x="5895305" y="5155177"/>
            <a:ext cx="451636" cy="453600"/>
          </a:xfrm>
          <a:prstGeom prst="rect">
            <a:avLst/>
          </a:prstGeom>
          <a:effectLst>
            <a:glow rad="228600">
              <a:srgbClr val="FFFF00">
                <a:alpha val="40000"/>
              </a:srgbClr>
            </a:glow>
          </a:effectLst>
        </p:spPr>
      </p:pic>
      <p:pic>
        <p:nvPicPr>
          <p:cNvPr id="32" name="Picture 31"/>
          <p:cNvPicPr>
            <a:picLocks noChangeAspect="1"/>
          </p:cNvPicPr>
          <p:nvPr/>
        </p:nvPicPr>
        <p:blipFill>
          <a:blip r:embed="rId8"/>
          <a:stretch>
            <a:fillRect/>
          </a:stretch>
        </p:blipFill>
        <p:spPr>
          <a:xfrm>
            <a:off x="6309198" y="4925404"/>
            <a:ext cx="264967" cy="340042"/>
          </a:xfrm>
          <a:prstGeom prst="rect">
            <a:avLst/>
          </a:prstGeom>
        </p:spPr>
      </p:pic>
      <p:pic>
        <p:nvPicPr>
          <p:cNvPr id="33" name="Picture 32"/>
          <p:cNvPicPr>
            <a:picLocks/>
          </p:cNvPicPr>
          <p:nvPr/>
        </p:nvPicPr>
        <p:blipFill>
          <a:blip r:embed="rId10"/>
          <a:stretch>
            <a:fillRect/>
          </a:stretch>
        </p:blipFill>
        <p:spPr>
          <a:xfrm>
            <a:off x="1760495" y="5166880"/>
            <a:ext cx="451636" cy="453600"/>
          </a:xfrm>
          <a:prstGeom prst="rect">
            <a:avLst/>
          </a:prstGeom>
          <a:effectLst>
            <a:glow rad="228600">
              <a:srgbClr val="FFFF00">
                <a:alpha val="40000"/>
              </a:srgbClr>
            </a:glow>
          </a:effectLst>
        </p:spPr>
      </p:pic>
      <p:pic>
        <p:nvPicPr>
          <p:cNvPr id="34" name="Picture 33"/>
          <p:cNvPicPr>
            <a:picLocks noChangeAspect="1"/>
          </p:cNvPicPr>
          <p:nvPr/>
        </p:nvPicPr>
        <p:blipFill>
          <a:blip r:embed="rId7"/>
          <a:stretch>
            <a:fillRect/>
          </a:stretch>
        </p:blipFill>
        <p:spPr>
          <a:xfrm>
            <a:off x="2212131" y="5016394"/>
            <a:ext cx="283152" cy="327040"/>
          </a:xfrm>
          <a:prstGeom prst="rect">
            <a:avLst/>
          </a:prstGeom>
        </p:spPr>
      </p:pic>
      <p:pic>
        <p:nvPicPr>
          <p:cNvPr id="35" name="Picture 34"/>
          <p:cNvPicPr>
            <a:picLocks/>
          </p:cNvPicPr>
          <p:nvPr/>
        </p:nvPicPr>
        <p:blipFill>
          <a:blip r:embed="rId11"/>
          <a:stretch>
            <a:fillRect/>
          </a:stretch>
        </p:blipFill>
        <p:spPr>
          <a:xfrm>
            <a:off x="2687044" y="5166880"/>
            <a:ext cx="451636" cy="453600"/>
          </a:xfrm>
          <a:prstGeom prst="rect">
            <a:avLst/>
          </a:prstGeom>
        </p:spPr>
      </p:pic>
      <p:pic>
        <p:nvPicPr>
          <p:cNvPr id="36" name="Picture 35"/>
          <p:cNvPicPr>
            <a:picLocks/>
          </p:cNvPicPr>
          <p:nvPr/>
        </p:nvPicPr>
        <p:blipFill>
          <a:blip r:embed="rId12"/>
          <a:stretch>
            <a:fillRect/>
          </a:stretch>
        </p:blipFill>
        <p:spPr>
          <a:xfrm>
            <a:off x="6907261" y="5179914"/>
            <a:ext cx="451636" cy="453600"/>
          </a:xfrm>
          <a:prstGeom prst="rect">
            <a:avLst/>
          </a:prstGeom>
        </p:spPr>
      </p:pic>
      <p:pic>
        <p:nvPicPr>
          <p:cNvPr id="37" name="Picture 36"/>
          <p:cNvPicPr>
            <a:picLocks/>
          </p:cNvPicPr>
          <p:nvPr/>
        </p:nvPicPr>
        <p:blipFill>
          <a:blip r:embed="rId6"/>
          <a:stretch>
            <a:fillRect/>
          </a:stretch>
        </p:blipFill>
        <p:spPr>
          <a:xfrm>
            <a:off x="759109" y="3158653"/>
            <a:ext cx="451636" cy="453600"/>
          </a:xfrm>
          <a:prstGeom prst="rect">
            <a:avLst/>
          </a:prstGeom>
          <a:effectLst>
            <a:glow rad="228600">
              <a:srgbClr val="FFFF00">
                <a:alpha val="40000"/>
              </a:srgbClr>
            </a:glow>
          </a:effectLst>
        </p:spPr>
      </p:pic>
      <p:pic>
        <p:nvPicPr>
          <p:cNvPr id="38" name="Picture 37"/>
          <p:cNvPicPr>
            <a:picLocks/>
          </p:cNvPicPr>
          <p:nvPr/>
        </p:nvPicPr>
        <p:blipFill>
          <a:blip r:embed="rId6"/>
          <a:stretch>
            <a:fillRect/>
          </a:stretch>
        </p:blipFill>
        <p:spPr>
          <a:xfrm>
            <a:off x="7691535" y="3134601"/>
            <a:ext cx="451636" cy="453600"/>
          </a:xfrm>
          <a:prstGeom prst="rect">
            <a:avLst/>
          </a:prstGeom>
          <a:effectLst>
            <a:glow rad="228600">
              <a:srgbClr val="FFFF00">
                <a:alpha val="40000"/>
              </a:srgbClr>
            </a:glow>
          </a:effectLst>
        </p:spPr>
      </p:pic>
    </p:spTree>
    <p:extLst>
      <p:ext uri="{BB962C8B-B14F-4D97-AF65-F5344CB8AC3E}">
        <p14:creationId xmlns:p14="http://schemas.microsoft.com/office/powerpoint/2010/main" val="10291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Συζήτηση για την ασφάλεια</a:t>
            </a:r>
            <a:endParaRPr lang="el-GR" dirty="0"/>
          </a:p>
        </p:txBody>
      </p:sp>
      <p:sp>
        <p:nvSpPr>
          <p:cNvPr id="3" name="Content Placeholder 2"/>
          <p:cNvSpPr>
            <a:spLocks noGrp="1"/>
          </p:cNvSpPr>
          <p:nvPr>
            <p:ph idx="1"/>
          </p:nvPr>
        </p:nvSpPr>
        <p:spPr/>
        <p:txBody>
          <a:bodyPr>
            <a:normAutofit/>
          </a:bodyPr>
          <a:lstStyle/>
          <a:p>
            <a:r>
              <a:rPr lang="el-GR" dirty="0" smtClean="0"/>
              <a:t>Καταιγισμός Ιδεών (με καθοδήγηση):</a:t>
            </a:r>
          </a:p>
          <a:p>
            <a:pPr lvl="1"/>
            <a:r>
              <a:rPr lang="el-GR" dirty="0" smtClean="0"/>
              <a:t>Τι πρέπει να προστατευθεί</a:t>
            </a:r>
          </a:p>
          <a:p>
            <a:pPr lvl="1"/>
            <a:r>
              <a:rPr lang="el-GR" dirty="0" smtClean="0"/>
              <a:t>Επισήμανση διαχωρισμού δημοσίων από ιδιωτικά χρώματα</a:t>
            </a:r>
          </a:p>
          <a:p>
            <a:pPr lvl="2"/>
            <a:r>
              <a:rPr lang="el-GR" dirty="0" smtClean="0"/>
              <a:t>Πιθανές απαντήσεις:</a:t>
            </a:r>
          </a:p>
          <a:p>
            <a:pPr lvl="3"/>
            <a:r>
              <a:rPr lang="el-GR" dirty="0"/>
              <a:t>Ιδιωτικά Χρώματα</a:t>
            </a:r>
          </a:p>
          <a:p>
            <a:pPr lvl="3"/>
            <a:r>
              <a:rPr lang="el-GR" dirty="0" smtClean="0"/>
              <a:t>Κοινό Χρώμα</a:t>
            </a:r>
          </a:p>
          <a:p>
            <a:pPr lvl="1"/>
            <a:r>
              <a:rPr lang="el-GR" dirty="0" smtClean="0"/>
              <a:t>Τρόποι </a:t>
            </a:r>
            <a:r>
              <a:rPr lang="el-GR" dirty="0" smtClean="0"/>
              <a:t>Επίθεσης:</a:t>
            </a:r>
          </a:p>
          <a:p>
            <a:pPr lvl="2"/>
            <a:r>
              <a:rPr lang="el-GR" dirty="0" smtClean="0"/>
              <a:t>Ανάκτηση Κοινού Χρώματος</a:t>
            </a:r>
          </a:p>
          <a:p>
            <a:pPr lvl="3"/>
            <a:r>
              <a:rPr lang="el-GR" dirty="0" smtClean="0"/>
              <a:t>Μέσω </a:t>
            </a:r>
            <a:r>
              <a:rPr lang="el-GR" dirty="0"/>
              <a:t>των ιδιωτικών χρωμάτων </a:t>
            </a:r>
            <a:endParaRPr lang="el-GR" dirty="0" smtClean="0"/>
          </a:p>
          <a:p>
            <a:pPr lvl="3"/>
            <a:r>
              <a:rPr lang="el-GR" dirty="0" smtClean="0"/>
              <a:t>Μόνο από τα δημόσια χρωμάτα</a:t>
            </a:r>
          </a:p>
          <a:p>
            <a:pPr lvl="1"/>
            <a:r>
              <a:rPr lang="el-GR" dirty="0" smtClean="0"/>
              <a:t>Κατάταξη ως προς δυσκολία</a:t>
            </a:r>
          </a:p>
          <a:p>
            <a:pPr lvl="2"/>
            <a:endParaRPr lang="el-GR" dirty="0" smtClean="0"/>
          </a:p>
          <a:p>
            <a:pPr lvl="2"/>
            <a:endParaRPr lang="el-GR" dirty="0"/>
          </a:p>
        </p:txBody>
      </p:sp>
      <p:sp>
        <p:nvSpPr>
          <p:cNvPr id="5" name="Date Placeholder 4"/>
          <p:cNvSpPr>
            <a:spLocks noGrp="1"/>
          </p:cNvSpPr>
          <p:nvPr>
            <p:ph type="dt" sz="half" idx="10"/>
          </p:nvPr>
        </p:nvSpPr>
        <p:spPr/>
        <p:txBody>
          <a:bodyPr/>
          <a:lstStyle/>
          <a:p>
            <a:r>
              <a:rPr lang="el-GR" smtClean="0"/>
              <a:t>pgrontas@gmail.com</a:t>
            </a:r>
            <a:endParaRPr lang="el-GR"/>
          </a:p>
        </p:txBody>
      </p:sp>
      <p:sp>
        <p:nvSpPr>
          <p:cNvPr id="6" name="Footer Placeholder 5"/>
          <p:cNvSpPr>
            <a:spLocks noGrp="1"/>
          </p:cNvSpPr>
          <p:nvPr>
            <p:ph type="ftr" sz="quarter" idx="11"/>
          </p:nvPr>
        </p:nvSpPr>
        <p:spPr/>
        <p:txBody>
          <a:bodyPr/>
          <a:lstStyle/>
          <a:p>
            <a:r>
              <a:rPr lang="en-US" smtClean="0"/>
              <a:t>CIE 2016</a:t>
            </a:r>
            <a:endParaRPr lang="el-GR" dirty="0"/>
          </a:p>
        </p:txBody>
      </p:sp>
      <p:sp>
        <p:nvSpPr>
          <p:cNvPr id="7" name="Slide Number Placeholder 6"/>
          <p:cNvSpPr>
            <a:spLocks noGrp="1"/>
          </p:cNvSpPr>
          <p:nvPr>
            <p:ph type="sldNum" sz="quarter" idx="12"/>
          </p:nvPr>
        </p:nvSpPr>
        <p:spPr/>
        <p:txBody>
          <a:bodyPr/>
          <a:lstStyle/>
          <a:p>
            <a:fld id="{0AE6FA8F-5445-4229-B36C-3298EF024F79}" type="slidenum">
              <a:rPr lang="el-GR" smtClean="0"/>
              <a:pPr/>
              <a:t>11</a:t>
            </a:fld>
            <a:endParaRPr lang="el-GR"/>
          </a:p>
        </p:txBody>
      </p:sp>
    </p:spTree>
    <p:extLst>
      <p:ext uri="{BB962C8B-B14F-4D97-AF65-F5344CB8AC3E}">
        <p14:creationId xmlns:p14="http://schemas.microsoft.com/office/powerpoint/2010/main" val="244716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a:t>Συζήτηση για την </a:t>
            </a:r>
            <a:r>
              <a:rPr lang="el-GR" dirty="0" smtClean="0"/>
              <a:t>ασφάλεια (2)</a:t>
            </a:r>
            <a:endParaRPr lang="el-G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l-GR" dirty="0" smtClean="0"/>
                  <a:t>Με ορολογία δυνάμεων</a:t>
                </a:r>
              </a:p>
              <a:p>
                <a:r>
                  <a:rPr lang="el-GR" dirty="0" smtClean="0"/>
                  <a:t>Επίθεση 1: Χωρίς τα ιδιωτικά κλειδιά</a:t>
                </a:r>
                <a:r>
                  <a:rPr lang="en-US" dirty="0" smtClean="0"/>
                  <a:t> (CDHP)</a:t>
                </a:r>
                <a:endParaRPr lang="el-GR" dirty="0" smtClean="0"/>
              </a:p>
              <a:p>
                <a:pPr lvl="1"/>
                <a:r>
                  <a:rPr lang="el-GR" dirty="0" smtClean="0"/>
                  <a:t>Υπολογισμός του </a:t>
                </a:r>
                <a14:m>
                  <m:oMath xmlns:m="http://schemas.openxmlformats.org/officeDocument/2006/math">
                    <m:sSup>
                      <m:sSupPr>
                        <m:ctrlPr>
                          <a:rPr lang="en-US" i="1" dirty="0">
                            <a:latin typeface="Cambria Math" panose="02040503050406030204" pitchFamily="18" charset="0"/>
                          </a:rPr>
                        </m:ctrlPr>
                      </m:sSupPr>
                      <m:e>
                        <m:r>
                          <m:rPr>
                            <m:sty m:val="p"/>
                          </m:rPr>
                          <a:rPr lang="el-GR" dirty="0">
                            <a:latin typeface="Cambria Math" panose="02040503050406030204" pitchFamily="18" charset="0"/>
                          </a:rPr>
                          <m:t>γ</m:t>
                        </m:r>
                      </m:e>
                      <m:sup>
                        <m:r>
                          <a:rPr lang="el-GR" dirty="0">
                            <a:latin typeface="Cambria Math" panose="02040503050406030204" pitchFamily="18" charset="0"/>
                          </a:rPr>
                          <m:t>𝛼𝛽</m:t>
                        </m:r>
                      </m:sup>
                    </m:sSup>
                  </m:oMath>
                </a14:m>
                <a:r>
                  <a:rPr lang="el-GR" dirty="0" smtClean="0"/>
                  <a:t> άπό τα </a:t>
                </a:r>
                <a14:m>
                  <m:oMath xmlns:m="http://schemas.openxmlformats.org/officeDocument/2006/math">
                    <m:sSup>
                      <m:sSupPr>
                        <m:ctrlPr>
                          <a:rPr lang="en-US" i="1" dirty="0">
                            <a:latin typeface="Cambria Math" panose="02040503050406030204" pitchFamily="18" charset="0"/>
                          </a:rPr>
                        </m:ctrlPr>
                      </m:sSupPr>
                      <m:e>
                        <m:r>
                          <a:rPr lang="el-GR" dirty="0">
                            <a:latin typeface="Cambria Math" panose="02040503050406030204" pitchFamily="18" charset="0"/>
                          </a:rPr>
                          <m:t>𝛾</m:t>
                        </m:r>
                      </m:e>
                      <m:sup>
                        <m:r>
                          <a:rPr lang="en-US" dirty="0">
                            <a:latin typeface="Cambria Math" panose="02040503050406030204" pitchFamily="18" charset="0"/>
                          </a:rPr>
                          <m:t>𝑎</m:t>
                        </m:r>
                      </m:sup>
                    </m:sSup>
                  </m:oMath>
                </a14:m>
                <a:r>
                  <a:rPr lang="el-GR" dirty="0" smtClean="0"/>
                  <a:t>, </a:t>
                </a:r>
                <a14:m>
                  <m:oMath xmlns:m="http://schemas.openxmlformats.org/officeDocument/2006/math">
                    <m:sSup>
                      <m:sSupPr>
                        <m:ctrlPr>
                          <a:rPr lang="en-US" i="1" dirty="0">
                            <a:latin typeface="Cambria Math" panose="02040503050406030204" pitchFamily="18" charset="0"/>
                          </a:rPr>
                        </m:ctrlPr>
                      </m:sSupPr>
                      <m:e>
                        <m:r>
                          <a:rPr lang="el-GR" dirty="0">
                            <a:latin typeface="Cambria Math" panose="02040503050406030204" pitchFamily="18" charset="0"/>
                          </a:rPr>
                          <m:t>𝛾</m:t>
                        </m:r>
                      </m:e>
                      <m:sup>
                        <m:r>
                          <a:rPr lang="el-GR" b="0" i="1" dirty="0" smtClean="0">
                            <a:latin typeface="Cambria Math" panose="02040503050406030204" pitchFamily="18" charset="0"/>
                          </a:rPr>
                          <m:t>𝛽</m:t>
                        </m:r>
                      </m:sup>
                    </m:sSup>
                  </m:oMath>
                </a14:m>
                <a:r>
                  <a:rPr lang="el-GR" dirty="0" smtClean="0"/>
                  <a:t> </a:t>
                </a:r>
              </a:p>
              <a:p>
                <a:r>
                  <a:rPr lang="el-GR" dirty="0" smtClean="0"/>
                  <a:t>Επίθεση 2</a:t>
                </a:r>
                <a:r>
                  <a:rPr lang="en-US" dirty="0" smtClean="0"/>
                  <a:t>:</a:t>
                </a:r>
                <a:r>
                  <a:rPr lang="el-GR" dirty="0" smtClean="0"/>
                  <a:t> Διακριτός λογάριθμος </a:t>
                </a:r>
                <a:r>
                  <a:rPr lang="en-US" dirty="0" smtClean="0"/>
                  <a:t>(</a:t>
                </a:r>
                <a:r>
                  <a:rPr lang="en-US" dirty="0" smtClean="0"/>
                  <a:t>DL</a:t>
                </a:r>
                <a:r>
                  <a:rPr lang="en-US" dirty="0"/>
                  <a:t>P</a:t>
                </a:r>
                <a:r>
                  <a:rPr lang="en-US" dirty="0" smtClean="0"/>
                  <a:t>)</a:t>
                </a:r>
                <a:endParaRPr lang="el-GR" dirty="0" smtClean="0"/>
              </a:p>
              <a:p>
                <a:pPr lvl="1"/>
                <a:r>
                  <a:rPr lang="el-GR" dirty="0" smtClean="0"/>
                  <a:t>Εύρεση α από </a:t>
                </a:r>
                <a14:m>
                  <m:oMath xmlns:m="http://schemas.openxmlformats.org/officeDocument/2006/math">
                    <m:sSup>
                      <m:sSupPr>
                        <m:ctrlPr>
                          <a:rPr lang="en-US" i="1" dirty="0">
                            <a:latin typeface="Cambria Math" panose="02040503050406030204" pitchFamily="18" charset="0"/>
                          </a:rPr>
                        </m:ctrlPr>
                      </m:sSupPr>
                      <m:e>
                        <m:r>
                          <a:rPr lang="el-GR" dirty="0" smtClean="0">
                            <a:latin typeface="Cambria Math" panose="02040503050406030204" pitchFamily="18" charset="0"/>
                          </a:rPr>
                          <m:t>𝛾</m:t>
                        </m:r>
                      </m:e>
                      <m:sup>
                        <m:r>
                          <a:rPr lang="en-US" dirty="0">
                            <a:latin typeface="Cambria Math" panose="02040503050406030204" pitchFamily="18" charset="0"/>
                          </a:rPr>
                          <m:t>𝑎</m:t>
                        </m:r>
                      </m:sup>
                    </m:sSup>
                  </m:oMath>
                </a14:m>
                <a:endParaRPr lang="el-GR" dirty="0" smtClean="0"/>
              </a:p>
              <a:p>
                <a:pPr lvl="1"/>
                <a:r>
                  <a:rPr lang="el-GR" dirty="0" smtClean="0"/>
                  <a:t>Εύρεση β από </a:t>
                </a:r>
                <a14:m>
                  <m:oMath xmlns:m="http://schemas.openxmlformats.org/officeDocument/2006/math">
                    <m:sSup>
                      <m:sSupPr>
                        <m:ctrlPr>
                          <a:rPr lang="en-US" i="1" dirty="0">
                            <a:latin typeface="Cambria Math" panose="02040503050406030204" pitchFamily="18" charset="0"/>
                          </a:rPr>
                        </m:ctrlPr>
                      </m:sSupPr>
                      <m:e>
                        <m:r>
                          <a:rPr lang="el-GR" dirty="0" smtClean="0">
                            <a:latin typeface="Cambria Math" panose="02040503050406030204" pitchFamily="18" charset="0"/>
                          </a:rPr>
                          <m:t>𝛾</m:t>
                        </m:r>
                      </m:e>
                      <m:sup>
                        <m:r>
                          <a:rPr lang="el-GR" dirty="0">
                            <a:latin typeface="Cambria Math" panose="02040503050406030204" pitchFamily="18" charset="0"/>
                          </a:rPr>
                          <m:t>𝛽</m:t>
                        </m:r>
                      </m:sup>
                    </m:sSup>
                  </m:oMath>
                </a14:m>
                <a:endParaRPr lang="el-GR" dirty="0" smtClean="0"/>
              </a:p>
              <a:p>
                <a:pPr lvl="1"/>
                <a:r>
                  <a:rPr lang="el-GR" dirty="0" smtClean="0"/>
                  <a:t>Υπολογισμός </a:t>
                </a:r>
                <a14:m>
                  <m:oMath xmlns:m="http://schemas.openxmlformats.org/officeDocument/2006/math">
                    <m:sSup>
                      <m:sSupPr>
                        <m:ctrlPr>
                          <a:rPr lang="en-US" i="1" dirty="0">
                            <a:latin typeface="Cambria Math" panose="02040503050406030204" pitchFamily="18" charset="0"/>
                          </a:rPr>
                        </m:ctrlPr>
                      </m:sSupPr>
                      <m:e>
                        <m:r>
                          <m:rPr>
                            <m:sty m:val="p"/>
                          </m:rPr>
                          <a:rPr lang="el-GR" b="0" i="0" dirty="0" smtClean="0">
                            <a:latin typeface="Cambria Math" panose="02040503050406030204" pitchFamily="18" charset="0"/>
                          </a:rPr>
                          <m:t>γ</m:t>
                        </m:r>
                      </m:e>
                      <m:sup>
                        <m:r>
                          <a:rPr lang="el-GR" dirty="0" smtClean="0">
                            <a:latin typeface="Cambria Math" panose="02040503050406030204" pitchFamily="18" charset="0"/>
                          </a:rPr>
                          <m:t>𝛼</m:t>
                        </m:r>
                        <m:r>
                          <a:rPr lang="el-GR" dirty="0">
                            <a:latin typeface="Cambria Math" panose="02040503050406030204" pitchFamily="18" charset="0"/>
                          </a:rPr>
                          <m:t>𝛽</m:t>
                        </m:r>
                      </m:sup>
                    </m:sSup>
                  </m:oMath>
                </a14:m>
                <a:endParaRPr lang="el-GR" dirty="0" smtClean="0"/>
              </a:p>
              <a:p>
                <a:r>
                  <a:rPr lang="el-GR" dirty="0" smtClean="0"/>
                  <a:t>Κατάταξη ως προς τη </a:t>
                </a:r>
                <a:r>
                  <a:rPr lang="el-GR" dirty="0" smtClean="0"/>
                  <a:t>δυσκολία (αναγωγή)</a:t>
                </a:r>
                <a:endParaRPr lang="en-US" dirty="0" smtClean="0"/>
              </a:p>
              <a:p>
                <a:pPr lvl="1"/>
                <a:r>
                  <a:rPr lang="en-US" dirty="0"/>
                  <a:t>  </a:t>
                </a:r>
                <a:r>
                  <a:rPr lang="el-GR" dirty="0"/>
                  <a:t>Ποιο από τα 2 προβλήματα λύνεται άμεσα αν λυθεί το άλλο; (</a:t>
                </a:r>
                <a:r>
                  <a:rPr lang="en-US" dirty="0"/>
                  <a:t>CDHP ≤ DLP</a:t>
                </a:r>
                <a:r>
                  <a:rPr lang="el-GR" dirty="0"/>
                  <a:t>)</a:t>
                </a:r>
              </a:p>
              <a:p>
                <a:r>
                  <a:rPr lang="el-GR" dirty="0" smtClean="0"/>
                  <a:t>Αν υπάρχει χρόνος </a:t>
                </a:r>
                <a:r>
                  <a:rPr lang="en-US" dirty="0" smtClean="0"/>
                  <a:t>… </a:t>
                </a:r>
                <a:r>
                  <a:rPr lang="el-GR" dirty="0" smtClean="0"/>
                  <a:t>πρόκληση για:</a:t>
                </a:r>
                <a:endParaRPr lang="el-GR" dirty="0"/>
              </a:p>
              <a:p>
                <a:pPr lvl="1"/>
                <a:r>
                  <a:rPr lang="el-GR" dirty="0"/>
                  <a:t>Άλλες επιθέσεις (ΜΙΤΜ)</a:t>
                </a:r>
              </a:p>
              <a:p>
                <a:endParaRPr lang="el-G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4" t="-3281" r="-1454"/>
                </a:stretch>
              </a:blipFill>
            </p:spPr>
            <p:txBody>
              <a:bodyPr/>
              <a:lstStyle/>
              <a:p>
                <a:r>
                  <a:rPr lang="el-GR">
                    <a:noFill/>
                  </a:rPr>
                  <a:t> </a:t>
                </a:r>
              </a:p>
            </p:txBody>
          </p:sp>
        </mc:Fallback>
      </mc:AlternateContent>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dirty="0" smtClean="0"/>
              <a:t>CIE 2016</a:t>
            </a:r>
            <a:endParaRPr lang="el-GR" dirty="0"/>
          </a:p>
        </p:txBody>
      </p:sp>
      <p:sp>
        <p:nvSpPr>
          <p:cNvPr id="6" name="Slide Number Placeholder 5"/>
          <p:cNvSpPr>
            <a:spLocks noGrp="1"/>
          </p:cNvSpPr>
          <p:nvPr>
            <p:ph type="sldNum" sz="quarter" idx="12"/>
          </p:nvPr>
        </p:nvSpPr>
        <p:spPr/>
        <p:txBody>
          <a:bodyPr/>
          <a:lstStyle/>
          <a:p>
            <a:fld id="{0AE6FA8F-5445-4229-B36C-3298EF024F79}" type="slidenum">
              <a:rPr lang="el-GR" smtClean="0"/>
              <a:pPr/>
              <a:t>12</a:t>
            </a:fld>
            <a:endParaRPr lang="el-GR"/>
          </a:p>
        </p:txBody>
      </p:sp>
    </p:spTree>
    <p:extLst>
      <p:ext uri="{BB962C8B-B14F-4D97-AF65-F5344CB8AC3E}">
        <p14:creationId xmlns:p14="http://schemas.microsoft.com/office/powerpoint/2010/main" val="1582771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Δυσκολίες </a:t>
            </a:r>
            <a:endParaRPr lang="el-G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54094" y="1247587"/>
                <a:ext cx="8035811" cy="4640961"/>
              </a:xfrm>
            </p:spPr>
            <p:txBody>
              <a:bodyPr>
                <a:noAutofit/>
              </a:bodyPr>
              <a:lstStyle/>
              <a:p>
                <a:pPr>
                  <a:lnSpc>
                    <a:spcPts val="2400"/>
                  </a:lnSpc>
                </a:pPr>
                <a:r>
                  <a:rPr lang="el-GR" dirty="0" smtClean="0"/>
                  <a:t>Το όνομα μπερδεύει</a:t>
                </a:r>
                <a:endParaRPr lang="en-US" dirty="0"/>
              </a:p>
              <a:p>
                <a:pPr lvl="1">
                  <a:lnSpc>
                    <a:spcPts val="2400"/>
                  </a:lnSpc>
                </a:pPr>
                <a:r>
                  <a:rPr lang="el-GR" dirty="0" smtClean="0"/>
                  <a:t>Δημιουργία όχι ανταλλαγή κλειδιού</a:t>
                </a:r>
              </a:p>
              <a:p>
                <a:pPr>
                  <a:lnSpc>
                    <a:spcPts val="2400"/>
                  </a:lnSpc>
                </a:pPr>
                <a:r>
                  <a:rPr lang="el-GR" dirty="0" smtClean="0"/>
                  <a:t>Τι </a:t>
                </a:r>
                <a:r>
                  <a:rPr lang="el-GR" dirty="0" smtClean="0"/>
                  <a:t>γίνεται μετά την ανταλλαγή;</a:t>
                </a:r>
              </a:p>
              <a:p>
                <a:pPr lvl="1">
                  <a:lnSpc>
                    <a:spcPts val="2400"/>
                  </a:lnSpc>
                </a:pPr>
                <a:r>
                  <a:rPr lang="el-GR" dirty="0" smtClean="0"/>
                  <a:t>Η σημασία της προτετοιμασίας</a:t>
                </a:r>
              </a:p>
              <a:p>
                <a:pPr lvl="1">
                  <a:lnSpc>
                    <a:spcPts val="2400"/>
                  </a:lnSpc>
                </a:pPr>
                <a:r>
                  <a:rPr lang="el-GR" dirty="0" smtClean="0"/>
                  <a:t>Συζήτηση για το ρόλο του κλειδιού</a:t>
                </a:r>
                <a:endParaRPr lang="en-US" dirty="0" smtClean="0"/>
              </a:p>
              <a:p>
                <a:pPr>
                  <a:lnSpc>
                    <a:spcPts val="2400"/>
                  </a:lnSpc>
                </a:pPr>
                <a:r>
                  <a:rPr lang="el-GR" dirty="0" smtClean="0"/>
                  <a:t>Σύγκρουση με </a:t>
                </a:r>
                <a:r>
                  <a:rPr lang="el-GR" dirty="0" smtClean="0"/>
                  <a:t>προηγούμενες </a:t>
                </a:r>
                <a:r>
                  <a:rPr lang="el-GR" dirty="0" smtClean="0"/>
                  <a:t>αναπαραστάσεις</a:t>
                </a:r>
              </a:p>
              <a:p>
                <a:pPr lvl="1">
                  <a:lnSpc>
                    <a:spcPts val="2400"/>
                  </a:lnSpc>
                </a:pPr>
                <a:r>
                  <a:rPr lang="el-GR" dirty="0" smtClean="0"/>
                  <a:t>Μήνυμα: Ο συμβολισμός για τη δύναμη </a:t>
                </a:r>
                <a14:m>
                  <m:oMath xmlns:m="http://schemas.openxmlformats.org/officeDocument/2006/math">
                    <m:sSup>
                      <m:sSupPr>
                        <m:ctrlPr>
                          <a:rPr lang="en-US" i="1" dirty="0">
                            <a:latin typeface="Cambria Math" panose="02040503050406030204" pitchFamily="18" charset="0"/>
                          </a:rPr>
                        </m:ctrlPr>
                      </m:sSupPr>
                      <m:e>
                        <m:r>
                          <a:rPr lang="el-GR" dirty="0">
                            <a:latin typeface="Cambria Math" panose="02040503050406030204" pitchFamily="18" charset="0"/>
                          </a:rPr>
                          <m:t>(</m:t>
                        </m:r>
                        <m:r>
                          <a:rPr lang="el-GR" dirty="0">
                            <a:latin typeface="Cambria Math" panose="02040503050406030204" pitchFamily="18" charset="0"/>
                          </a:rPr>
                          <m:t>𝛾</m:t>
                        </m:r>
                      </m:e>
                      <m:sup>
                        <m:r>
                          <a:rPr lang="el-GR" dirty="0">
                            <a:latin typeface="Cambria Math" panose="02040503050406030204" pitchFamily="18" charset="0"/>
                          </a:rPr>
                          <m:t>𝛼</m:t>
                        </m:r>
                      </m:sup>
                    </m:sSup>
                  </m:oMath>
                </a14:m>
                <a:r>
                  <a:rPr lang="el-GR" dirty="0"/>
                  <a:t>)</a:t>
                </a:r>
                <a:r>
                  <a:rPr lang="en-US" dirty="0"/>
                  <a:t> </a:t>
                </a:r>
                <a:r>
                  <a:rPr lang="el-GR" dirty="0" smtClean="0"/>
                  <a:t> μπερδεύει:</a:t>
                </a:r>
              </a:p>
              <a:p>
                <a:pPr lvl="2">
                  <a:lnSpc>
                    <a:spcPts val="2400"/>
                  </a:lnSpc>
                </a:pPr>
                <a:r>
                  <a:rPr lang="el-GR" sz="2400" dirty="0" smtClean="0"/>
                  <a:t>Προδιαγραφή πράξης: υπολογισμός δύναμης</a:t>
                </a:r>
              </a:p>
              <a:p>
                <a:pPr lvl="2">
                  <a:lnSpc>
                    <a:spcPts val="2400"/>
                  </a:lnSpc>
                </a:pPr>
                <a:r>
                  <a:rPr lang="el-GR" sz="2400" dirty="0" smtClean="0">
                    <a:solidFill>
                      <a:srgbClr val="002060"/>
                    </a:solidFill>
                  </a:rPr>
                  <a:t>Αποτέλεσμα πράξης: ένας αριθμός</a:t>
                </a:r>
              </a:p>
              <a:p>
                <a:pPr lvl="2">
                  <a:lnSpc>
                    <a:spcPts val="2400"/>
                  </a:lnSpc>
                </a:pPr>
                <a:r>
                  <a:rPr lang="el-GR" sz="2400" dirty="0" smtClean="0"/>
                  <a:t>Δημόσια πληροφορία: γ</a:t>
                </a:r>
                <a:r>
                  <a:rPr lang="en-US" sz="2400" dirty="0" smtClean="0"/>
                  <a:t>, </a:t>
                </a:r>
                <a:r>
                  <a:rPr lang="el-GR" sz="2400" dirty="0" smtClean="0"/>
                  <a:t>αποτέλεσμα</a:t>
                </a:r>
              </a:p>
              <a:p>
                <a:pPr lvl="2">
                  <a:lnSpc>
                    <a:spcPts val="2400"/>
                  </a:lnSpc>
                </a:pPr>
                <a:r>
                  <a:rPr lang="el-GR" sz="2400" dirty="0" smtClean="0"/>
                  <a:t>Ιδιωτική </a:t>
                </a:r>
                <a:r>
                  <a:rPr lang="el-GR" sz="2400" dirty="0" smtClean="0"/>
                  <a:t>πληροφορία: α</a:t>
                </a:r>
                <a:endParaRPr lang="el-GR" sz="2400" dirty="0" smtClean="0"/>
              </a:p>
              <a:p>
                <a:pPr lvl="2">
                  <a:lnSpc>
                    <a:spcPts val="2400"/>
                  </a:lnSpc>
                </a:pPr>
                <a:r>
                  <a:rPr lang="el-GR" sz="2400" dirty="0" smtClean="0"/>
                  <a:t>Εδώ βοηθούν τα χρώματα και αριθμητικά παραδείγματα</a:t>
                </a:r>
              </a:p>
              <a:p>
                <a:pPr lvl="1">
                  <a:lnSpc>
                    <a:spcPts val="2400"/>
                  </a:lnSpc>
                </a:pPr>
                <a:endParaRPr lang="el-G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54094" y="1247587"/>
                <a:ext cx="8035811" cy="4640961"/>
              </a:xfrm>
              <a:blipFill rotWithShape="0">
                <a:blip r:embed="rId3"/>
                <a:stretch>
                  <a:fillRect l="-1593" t="-3548" b="-5782"/>
                </a:stretch>
              </a:blipFill>
            </p:spPr>
            <p:txBody>
              <a:bodyPr/>
              <a:lstStyle/>
              <a:p>
                <a:r>
                  <a:rPr lang="el-GR">
                    <a:noFill/>
                  </a:rPr>
                  <a:t> </a:t>
                </a:r>
              </a:p>
            </p:txBody>
          </p:sp>
        </mc:Fallback>
      </mc:AlternateContent>
      <p:sp>
        <p:nvSpPr>
          <p:cNvPr id="4" name="Date Placeholder 3"/>
          <p:cNvSpPr>
            <a:spLocks noGrp="1"/>
          </p:cNvSpPr>
          <p:nvPr>
            <p:ph type="dt" sz="half" idx="10"/>
          </p:nvPr>
        </p:nvSpPr>
        <p:spPr/>
        <p:txBody>
          <a:bodyPr/>
          <a:lstStyle/>
          <a:p>
            <a:r>
              <a:rPr lang="el-GR" dirty="0" smtClean="0"/>
              <a:t>pgrontas@gmail.com</a:t>
            </a:r>
            <a:endParaRPr lang="el-GR" dirty="0"/>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13</a:t>
            </a:fld>
            <a:endParaRPr lang="el-GR"/>
          </a:p>
        </p:txBody>
      </p:sp>
    </p:spTree>
    <p:extLst>
      <p:ext uri="{BB962C8B-B14F-4D97-AF65-F5344CB8AC3E}">
        <p14:creationId xmlns:p14="http://schemas.microsoft.com/office/powerpoint/2010/main" val="2513171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Δυσκολίες (2)</a:t>
            </a:r>
            <a:endParaRPr lang="el-GR"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14</a:t>
            </a:fld>
            <a:endParaRPr lang="el-GR"/>
          </a:p>
        </p:txBody>
      </p:sp>
      <p:sp>
        <p:nvSpPr>
          <p:cNvPr id="7" name="Content Placeholder 6"/>
          <p:cNvSpPr>
            <a:spLocks noGrp="1"/>
          </p:cNvSpPr>
          <p:nvPr>
            <p:ph idx="1"/>
          </p:nvPr>
        </p:nvSpPr>
        <p:spPr/>
        <p:txBody>
          <a:bodyPr>
            <a:normAutofit/>
          </a:bodyPr>
          <a:lstStyle/>
          <a:p>
            <a:pPr lvl="1"/>
            <a:r>
              <a:rPr lang="el-GR" sz="3200" dirty="0"/>
              <a:t>Αδυναμία αποδοχής δυσκολίας διακριτού λογαρίθμου</a:t>
            </a:r>
          </a:p>
          <a:p>
            <a:pPr lvl="2"/>
            <a:r>
              <a:rPr lang="el-GR" sz="2800" dirty="0"/>
              <a:t>Σύγχυση με συμβολισμό </a:t>
            </a:r>
            <a:r>
              <a:rPr lang="en-US" sz="2800" dirty="0" smtClean="0"/>
              <a:t>log</a:t>
            </a:r>
            <a:r>
              <a:rPr lang="el-GR" sz="2800" dirty="0" smtClean="0"/>
              <a:t> (πάλι)</a:t>
            </a:r>
            <a:endParaRPr lang="el-GR" sz="2800" dirty="0"/>
          </a:p>
          <a:p>
            <a:pPr lvl="2"/>
            <a:r>
              <a:rPr lang="el-GR" sz="2800" dirty="0"/>
              <a:t>Μία συνηθισμένη </a:t>
            </a:r>
            <a:r>
              <a:rPr lang="el-GR" sz="2800" dirty="0" smtClean="0"/>
              <a:t>συμβολική πράξη </a:t>
            </a:r>
            <a:r>
              <a:rPr lang="el-GR" sz="2800" dirty="0"/>
              <a:t>στην Β και Γ </a:t>
            </a:r>
            <a:r>
              <a:rPr lang="el-GR" sz="2800" dirty="0" smtClean="0"/>
              <a:t>Λυκείου</a:t>
            </a:r>
          </a:p>
          <a:p>
            <a:pPr lvl="3"/>
            <a:r>
              <a:rPr lang="el-GR" sz="2400" i="1" dirty="0" smtClean="0"/>
              <a:t>Επειδή μπορώ να το συμβολίσω δε σημαίνει ότι μπορώ και να το υπολογίσω (εύκολα)</a:t>
            </a:r>
            <a:endParaRPr lang="el-GR" sz="2400" i="1" dirty="0"/>
          </a:p>
          <a:p>
            <a:pPr lvl="2"/>
            <a:r>
              <a:rPr lang="el-GR" sz="2800" dirty="0"/>
              <a:t>Διαφορά πραγματικών με ακέραιους</a:t>
            </a:r>
          </a:p>
          <a:p>
            <a:pPr lvl="2"/>
            <a:r>
              <a:rPr lang="el-GR" sz="2800" dirty="0"/>
              <a:t>Για μεγάλους </a:t>
            </a:r>
            <a:r>
              <a:rPr lang="el-GR" sz="2800" b="1" dirty="0" smtClean="0"/>
              <a:t>κατάλληλους</a:t>
            </a:r>
            <a:r>
              <a:rPr lang="el-GR" sz="2800" dirty="0" smtClean="0"/>
              <a:t> ακέραιους </a:t>
            </a:r>
            <a:r>
              <a:rPr lang="el-GR" sz="2800" dirty="0"/>
              <a:t>λύση μόνο με εξαντλητικές δοκιμές</a:t>
            </a:r>
          </a:p>
          <a:p>
            <a:endParaRPr lang="el-GR" sz="3200" dirty="0"/>
          </a:p>
        </p:txBody>
      </p:sp>
    </p:spTree>
    <p:extLst>
      <p:ext uri="{BB962C8B-B14F-4D97-AF65-F5344CB8AC3E}">
        <p14:creationId xmlns:p14="http://schemas.microsoft.com/office/powerpoint/2010/main" val="1804033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(Επιπλέον) Ωφέλη</a:t>
            </a:r>
            <a:endParaRPr lang="el-GR" dirty="0"/>
          </a:p>
        </p:txBody>
      </p:sp>
      <p:sp>
        <p:nvSpPr>
          <p:cNvPr id="3" name="Content Placeholder 2"/>
          <p:cNvSpPr>
            <a:spLocks noGrp="1"/>
          </p:cNvSpPr>
          <p:nvPr>
            <p:ph idx="1"/>
          </p:nvPr>
        </p:nvSpPr>
        <p:spPr>
          <a:xfrm>
            <a:off x="822960" y="1284051"/>
            <a:ext cx="7543801" cy="4980562"/>
          </a:xfrm>
        </p:spPr>
        <p:txBody>
          <a:bodyPr>
            <a:normAutofit/>
          </a:bodyPr>
          <a:lstStyle/>
          <a:p>
            <a:r>
              <a:rPr lang="el-GR" dirty="0" smtClean="0"/>
              <a:t>Καλύτερη κατανόηση της έννοιας του υπολογισμού και διάκριση από την αναπαράστασή του</a:t>
            </a:r>
          </a:p>
          <a:p>
            <a:pPr lvl="1"/>
            <a:r>
              <a:rPr lang="el-GR" sz="2800" dirty="0" smtClean="0"/>
              <a:t>Οι μαθητές νομίζουν ότι οι υπολογισμοί γίνονται αυτόματα</a:t>
            </a:r>
          </a:p>
          <a:p>
            <a:pPr lvl="1"/>
            <a:r>
              <a:rPr lang="el-GR" sz="2800" dirty="0" smtClean="0"/>
              <a:t>Το μέγεθος της εισόδου επιδρά στον χρόνο ενός υπολογισμού</a:t>
            </a:r>
          </a:p>
          <a:p>
            <a:r>
              <a:rPr lang="el-GR" sz="3200" dirty="0" smtClean="0"/>
              <a:t>Εισαγωγή στον κατανεμημένο υπολογισμό</a:t>
            </a:r>
          </a:p>
          <a:p>
            <a:pPr lvl="1"/>
            <a:r>
              <a:rPr lang="el-GR" sz="2800" dirty="0" smtClean="0"/>
              <a:t>Δύο οντότητες δουλεύουν ταυτόχρονα στην επίλυση ενός προβλήματος</a:t>
            </a:r>
          </a:p>
        </p:txBody>
      </p:sp>
      <p:sp>
        <p:nvSpPr>
          <p:cNvPr id="4" name="Date Placeholder 3"/>
          <p:cNvSpPr>
            <a:spLocks noGrp="1"/>
          </p:cNvSpPr>
          <p:nvPr>
            <p:ph type="dt" sz="half" idx="10"/>
          </p:nvPr>
        </p:nvSpPr>
        <p:spPr/>
        <p:txBody>
          <a:bodyPr/>
          <a:lstStyle/>
          <a:p>
            <a:r>
              <a:rPr lang="el-GR" dirty="0" smtClean="0"/>
              <a:t>pgrontas@gmail.com</a:t>
            </a:r>
            <a:endParaRPr lang="el-GR" dirty="0"/>
          </a:p>
        </p:txBody>
      </p:sp>
      <p:sp>
        <p:nvSpPr>
          <p:cNvPr id="5" name="Footer Placeholder 4"/>
          <p:cNvSpPr>
            <a:spLocks noGrp="1"/>
          </p:cNvSpPr>
          <p:nvPr>
            <p:ph type="ftr" sz="quarter" idx="11"/>
          </p:nvPr>
        </p:nvSpPr>
        <p:spPr/>
        <p:txBody>
          <a:bodyPr/>
          <a:lstStyle/>
          <a:p>
            <a:r>
              <a:rPr lang="en-US" dirty="0" smtClean="0"/>
              <a:t>CIE 2016</a:t>
            </a:r>
            <a:endParaRPr lang="el-GR" dirty="0"/>
          </a:p>
        </p:txBody>
      </p:sp>
      <p:sp>
        <p:nvSpPr>
          <p:cNvPr id="6" name="Slide Number Placeholder 5"/>
          <p:cNvSpPr>
            <a:spLocks noGrp="1"/>
          </p:cNvSpPr>
          <p:nvPr>
            <p:ph type="sldNum" sz="quarter" idx="12"/>
          </p:nvPr>
        </p:nvSpPr>
        <p:spPr/>
        <p:txBody>
          <a:bodyPr/>
          <a:lstStyle/>
          <a:p>
            <a:fld id="{0AE6FA8F-5445-4229-B36C-3298EF024F79}" type="slidenum">
              <a:rPr lang="el-GR" smtClean="0"/>
              <a:pPr/>
              <a:t>15</a:t>
            </a:fld>
            <a:endParaRPr lang="el-GR"/>
          </a:p>
        </p:txBody>
      </p:sp>
    </p:spTree>
    <p:extLst>
      <p:ext uri="{BB962C8B-B14F-4D97-AF65-F5344CB8AC3E}">
        <p14:creationId xmlns:p14="http://schemas.microsoft.com/office/powerpoint/2010/main" val="2873235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(Επιπλέον) Ωφέλη (2)</a:t>
            </a:r>
            <a:endParaRPr lang="el-GR" dirty="0"/>
          </a:p>
        </p:txBody>
      </p:sp>
      <p:sp>
        <p:nvSpPr>
          <p:cNvPr id="3" name="Content Placeholder 2"/>
          <p:cNvSpPr>
            <a:spLocks noGrp="1"/>
          </p:cNvSpPr>
          <p:nvPr>
            <p:ph idx="1"/>
          </p:nvPr>
        </p:nvSpPr>
        <p:spPr>
          <a:xfrm>
            <a:off x="822960" y="1284051"/>
            <a:ext cx="7543801" cy="4980562"/>
          </a:xfrm>
        </p:spPr>
        <p:txBody>
          <a:bodyPr>
            <a:normAutofit/>
          </a:bodyPr>
          <a:lstStyle/>
          <a:p>
            <a:pPr marL="201168" lvl="1" indent="0">
              <a:buNone/>
            </a:pPr>
            <a:r>
              <a:rPr lang="el-GR" sz="2800" dirty="0" smtClean="0"/>
              <a:t>Εισαγωγή στην ασυμμετρία κάποιων υπολογισμών</a:t>
            </a:r>
            <a:endParaRPr lang="en-US" sz="2800" dirty="0" smtClean="0"/>
          </a:p>
          <a:p>
            <a:pPr lvl="1"/>
            <a:r>
              <a:rPr lang="el-GR" dirty="0" smtClean="0"/>
              <a:t>Μία κατεύθυνση εύκολη</a:t>
            </a:r>
          </a:p>
          <a:p>
            <a:pPr lvl="1"/>
            <a:r>
              <a:rPr lang="el-GR" dirty="0" smtClean="0"/>
              <a:t>Η άλλη δύσκολη</a:t>
            </a:r>
          </a:p>
          <a:p>
            <a:r>
              <a:rPr lang="el-GR" dirty="0" smtClean="0"/>
              <a:t>Εισαγωγή σε έννοιες της υπολογιστικής πολυπλοκότητας</a:t>
            </a:r>
          </a:p>
          <a:p>
            <a:pPr lvl="1"/>
            <a:r>
              <a:rPr lang="el-GR" sz="2800" dirty="0" smtClean="0"/>
              <a:t>Δεν έχει νόημα η εξαντλητική δοκιμή λύσεων</a:t>
            </a:r>
          </a:p>
          <a:p>
            <a:pPr lvl="1"/>
            <a:r>
              <a:rPr lang="el-GR" sz="2800" dirty="0" smtClean="0"/>
              <a:t>Πρακτικά τα επιλύσιμα προβλήματα γίνονται άλυτα (γ γυμνασίου)</a:t>
            </a:r>
          </a:p>
          <a:p>
            <a:pPr lvl="1"/>
            <a:r>
              <a:rPr lang="el-GR" sz="2800" dirty="0" smtClean="0"/>
              <a:t>... με θετικές και αρνητικές συνέπειες ...</a:t>
            </a:r>
          </a:p>
          <a:p>
            <a:pPr lvl="1"/>
            <a:endParaRPr lang="el-GR" dirty="0"/>
          </a:p>
        </p:txBody>
      </p:sp>
      <p:sp>
        <p:nvSpPr>
          <p:cNvPr id="4" name="Date Placeholder 3"/>
          <p:cNvSpPr>
            <a:spLocks noGrp="1"/>
          </p:cNvSpPr>
          <p:nvPr>
            <p:ph type="dt" sz="half" idx="10"/>
          </p:nvPr>
        </p:nvSpPr>
        <p:spPr/>
        <p:txBody>
          <a:bodyPr/>
          <a:lstStyle/>
          <a:p>
            <a:r>
              <a:rPr lang="el-GR" dirty="0" smtClean="0"/>
              <a:t>pgrontas@gmail.com</a:t>
            </a:r>
            <a:endParaRPr lang="el-GR" dirty="0"/>
          </a:p>
        </p:txBody>
      </p:sp>
      <p:sp>
        <p:nvSpPr>
          <p:cNvPr id="5" name="Footer Placeholder 4"/>
          <p:cNvSpPr>
            <a:spLocks noGrp="1"/>
          </p:cNvSpPr>
          <p:nvPr>
            <p:ph type="ftr" sz="quarter" idx="11"/>
          </p:nvPr>
        </p:nvSpPr>
        <p:spPr/>
        <p:txBody>
          <a:bodyPr/>
          <a:lstStyle/>
          <a:p>
            <a:r>
              <a:rPr lang="en-US" dirty="0" smtClean="0"/>
              <a:t>CIE 2016</a:t>
            </a:r>
            <a:endParaRPr lang="el-GR" dirty="0"/>
          </a:p>
        </p:txBody>
      </p:sp>
      <p:sp>
        <p:nvSpPr>
          <p:cNvPr id="6" name="Slide Number Placeholder 5"/>
          <p:cNvSpPr>
            <a:spLocks noGrp="1"/>
          </p:cNvSpPr>
          <p:nvPr>
            <p:ph type="sldNum" sz="quarter" idx="12"/>
          </p:nvPr>
        </p:nvSpPr>
        <p:spPr/>
        <p:txBody>
          <a:bodyPr/>
          <a:lstStyle/>
          <a:p>
            <a:fld id="{0AE6FA8F-5445-4229-B36C-3298EF024F79}" type="slidenum">
              <a:rPr lang="el-GR" smtClean="0"/>
              <a:pPr/>
              <a:t>16</a:t>
            </a:fld>
            <a:endParaRPr lang="el-GR"/>
          </a:p>
        </p:txBody>
      </p:sp>
    </p:spTree>
    <p:extLst>
      <p:ext uri="{BB962C8B-B14F-4D97-AF65-F5344CB8AC3E}">
        <p14:creationId xmlns:p14="http://schemas.microsoft.com/office/powerpoint/2010/main" val="2873235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smtClean="0"/>
              <a:t>Ερωτήσεις</a:t>
            </a:r>
            <a:endParaRPr lang="el-GR" dirty="0"/>
          </a:p>
        </p:txBody>
      </p:sp>
      <p:sp>
        <p:nvSpPr>
          <p:cNvPr id="4" name="Date Placeholder 3"/>
          <p:cNvSpPr>
            <a:spLocks noGrp="1"/>
          </p:cNvSpPr>
          <p:nvPr>
            <p:ph type="dt" sz="half" idx="10"/>
          </p:nvPr>
        </p:nvSpPr>
        <p:spPr/>
        <p:txBody>
          <a:bodyPr/>
          <a:lstStyle/>
          <a:p>
            <a:r>
              <a:rPr lang="el-GR" smtClean="0"/>
              <a:t>pgrontas@gmail.com</a:t>
            </a:r>
            <a:endParaRPr lang="el-GR" dirty="0"/>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17</a:t>
            </a:fld>
            <a:endParaRPr lang="el-G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506" y="2068985"/>
            <a:ext cx="3045287" cy="2947584"/>
          </a:xfrm>
          <a:prstGeom prst="rect">
            <a:avLst/>
          </a:prstGeom>
        </p:spPr>
      </p:pic>
    </p:spTree>
    <p:extLst>
      <p:ext uri="{BB962C8B-B14F-4D97-AF65-F5344CB8AC3E}">
        <p14:creationId xmlns:p14="http://schemas.microsoft.com/office/powerpoint/2010/main" val="1251198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Ιστορικό</a:t>
            </a:r>
            <a:endParaRPr lang="el-GR" dirty="0"/>
          </a:p>
        </p:txBody>
      </p:sp>
      <p:sp>
        <p:nvSpPr>
          <p:cNvPr id="3" name="Content Placeholder 2"/>
          <p:cNvSpPr>
            <a:spLocks noGrp="1"/>
          </p:cNvSpPr>
          <p:nvPr>
            <p:ph idx="1"/>
          </p:nvPr>
        </p:nvSpPr>
        <p:spPr/>
        <p:txBody>
          <a:bodyPr>
            <a:normAutofit/>
          </a:bodyPr>
          <a:lstStyle/>
          <a:p>
            <a:r>
              <a:rPr lang="el-GR" dirty="0" smtClean="0"/>
              <a:t>Αρχικά ως μέρος της ερευνητικής εργασίας</a:t>
            </a:r>
          </a:p>
          <a:p>
            <a:pPr lvl="1"/>
            <a:r>
              <a:rPr lang="el-GR" dirty="0" smtClean="0"/>
              <a:t>6ο ΓΕΛ Αχαρνών </a:t>
            </a:r>
            <a:r>
              <a:rPr lang="en-US" dirty="0" smtClean="0"/>
              <a:t>(2011-2012, 2013-2014)</a:t>
            </a:r>
            <a:endParaRPr lang="el-GR" dirty="0" smtClean="0"/>
          </a:p>
          <a:p>
            <a:pPr lvl="1"/>
            <a:r>
              <a:rPr lang="el-GR" dirty="0" smtClean="0"/>
              <a:t>Με πρωτοβουλία των μαθητών</a:t>
            </a:r>
          </a:p>
          <a:p>
            <a:r>
              <a:rPr lang="el-GR" dirty="0" smtClean="0"/>
              <a:t>Μαθήματα επιλογής Α, Β, Γ Λυκείου</a:t>
            </a:r>
          </a:p>
          <a:p>
            <a:pPr lvl="1"/>
            <a:r>
              <a:rPr lang="el-GR" dirty="0" smtClean="0"/>
              <a:t>Εφαρμογές υπολογιστών </a:t>
            </a:r>
          </a:p>
          <a:p>
            <a:pPr lvl="1"/>
            <a:r>
              <a:rPr lang="el-GR" smtClean="0"/>
              <a:t>Εφαρμογές πληροφορικής (ΚΕΦ.10)</a:t>
            </a:r>
            <a:endParaRPr lang="el-GR" dirty="0" smtClean="0"/>
          </a:p>
          <a:p>
            <a:r>
              <a:rPr lang="el-GR" dirty="0" smtClean="0"/>
              <a:t>Σε μικρή μερίδα μαθητών Γ Γυμνασίου</a:t>
            </a:r>
          </a:p>
          <a:p>
            <a:r>
              <a:rPr lang="el-GR" dirty="0" smtClean="0"/>
              <a:t>Απαιτούμενος Χρόνος: </a:t>
            </a:r>
            <a:endParaRPr lang="en-US" dirty="0" smtClean="0"/>
          </a:p>
          <a:p>
            <a:pPr lvl="1"/>
            <a:r>
              <a:rPr lang="el-GR" dirty="0" smtClean="0"/>
              <a:t>2</a:t>
            </a:r>
            <a:r>
              <a:rPr lang="en-US" dirty="0" smtClean="0"/>
              <a:t>-3</a:t>
            </a:r>
            <a:r>
              <a:rPr lang="el-GR" dirty="0" smtClean="0"/>
              <a:t> διδακτικές ώρες</a:t>
            </a:r>
            <a:endParaRPr lang="en-US" dirty="0" smtClean="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2</a:t>
            </a:fld>
            <a:endParaRPr lang="el-GR"/>
          </a:p>
        </p:txBody>
      </p:sp>
    </p:spTree>
    <p:extLst>
      <p:ext uri="{BB962C8B-B14F-4D97-AF65-F5344CB8AC3E}">
        <p14:creationId xmlns:p14="http://schemas.microsoft.com/office/powerpoint/2010/main" val="2518489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Κίνητρο</a:t>
            </a:r>
            <a:endParaRPr lang="el-GR" dirty="0"/>
          </a:p>
        </p:txBody>
      </p:sp>
      <p:sp>
        <p:nvSpPr>
          <p:cNvPr id="3" name="Content Placeholder 2"/>
          <p:cNvSpPr>
            <a:spLocks noGrp="1"/>
          </p:cNvSpPr>
          <p:nvPr>
            <p:ph idx="1"/>
          </p:nvPr>
        </p:nvSpPr>
        <p:spPr/>
        <p:txBody>
          <a:bodyPr>
            <a:normAutofit fontScale="92500"/>
          </a:bodyPr>
          <a:lstStyle/>
          <a:p>
            <a:r>
              <a:rPr lang="el-GR" dirty="0" smtClean="0"/>
              <a:t>Η ανάγκη αναδιάρθρωσης </a:t>
            </a:r>
            <a:r>
              <a:rPr lang="el-GR" dirty="0"/>
              <a:t>και </a:t>
            </a:r>
            <a:r>
              <a:rPr lang="el-GR" dirty="0" smtClean="0"/>
              <a:t>αναβάθμισης των προγραμμάτων σπουδών</a:t>
            </a:r>
            <a:endParaRPr lang="el-GR" dirty="0"/>
          </a:p>
          <a:p>
            <a:r>
              <a:rPr lang="el-GR" dirty="0" smtClean="0"/>
              <a:t>Το παράδοξο της Πληροφορικής στην εκπαίδευση</a:t>
            </a:r>
          </a:p>
          <a:p>
            <a:r>
              <a:rPr lang="el-GR" dirty="0"/>
              <a:t>Πληροφορική ≠ Προγραμματισμός</a:t>
            </a:r>
          </a:p>
          <a:p>
            <a:r>
              <a:rPr lang="el-GR" dirty="0" smtClean="0"/>
              <a:t>Πρέπει να δωθεί βάρος σε </a:t>
            </a:r>
            <a:r>
              <a:rPr lang="el-GR" b="1" dirty="0" smtClean="0"/>
              <a:t>θεμελιώδη</a:t>
            </a:r>
            <a:r>
              <a:rPr lang="el-GR" dirty="0" smtClean="0"/>
              <a:t> προβλήματα </a:t>
            </a:r>
          </a:p>
          <a:p>
            <a:pPr lvl="1"/>
            <a:r>
              <a:rPr lang="el-GR" dirty="0" smtClean="0"/>
              <a:t>... με επιστημονικό βάθος</a:t>
            </a:r>
          </a:p>
          <a:p>
            <a:pPr lvl="1"/>
            <a:r>
              <a:rPr lang="el-GR" dirty="0" smtClean="0"/>
              <a:t>... με σημασία στην καθημερινή ζωή</a:t>
            </a:r>
          </a:p>
          <a:p>
            <a:pPr lvl="1"/>
            <a:r>
              <a:rPr lang="el-GR" dirty="0" smtClean="0"/>
              <a:t>... τα οποία είναι προσβάσιμα στους μαθητές</a:t>
            </a:r>
          </a:p>
          <a:p>
            <a:r>
              <a:rPr lang="el-GR" dirty="0" smtClean="0"/>
              <a:t>Ναι, υπάρχουν τέτοια προβλήματα</a:t>
            </a:r>
          </a:p>
          <a:p>
            <a:r>
              <a:rPr lang="el-GR" dirty="0" smtClean="0"/>
              <a:t>Και υπάρχει και πολύ υλικό ήδη διαθέσιμο</a:t>
            </a:r>
          </a:p>
          <a:p>
            <a:pPr lvl="1"/>
            <a:endParaRPr lang="el-GR" dirty="0" smtClean="0"/>
          </a:p>
          <a:p>
            <a:endParaRPr lang="el-GR" dirty="0" smtClean="0"/>
          </a:p>
          <a:p>
            <a:endParaRPr lang="el-GR" dirty="0"/>
          </a:p>
        </p:txBody>
      </p:sp>
      <p:sp>
        <p:nvSpPr>
          <p:cNvPr id="4" name="Date Placeholder 3"/>
          <p:cNvSpPr>
            <a:spLocks noGrp="1"/>
          </p:cNvSpPr>
          <p:nvPr>
            <p:ph type="dt" sz="half" idx="10"/>
          </p:nvPr>
        </p:nvSpPr>
        <p:spPr/>
        <p:txBody>
          <a:bodyPr/>
          <a:lstStyle/>
          <a:p>
            <a:r>
              <a:rPr lang="el-GR" sz="1400" dirty="0" smtClean="0"/>
              <a:t>pgrontas@gmail.com</a:t>
            </a:r>
            <a:endParaRPr lang="el-GR" sz="1400" dirty="0"/>
          </a:p>
        </p:txBody>
      </p:sp>
      <p:sp>
        <p:nvSpPr>
          <p:cNvPr id="5" name="Footer Placeholder 4"/>
          <p:cNvSpPr>
            <a:spLocks noGrp="1"/>
          </p:cNvSpPr>
          <p:nvPr>
            <p:ph type="ftr" sz="quarter" idx="11"/>
          </p:nvPr>
        </p:nvSpPr>
        <p:spPr/>
        <p:txBody>
          <a:bodyPr/>
          <a:lstStyle/>
          <a:p>
            <a:r>
              <a:rPr lang="en-US" sz="1400" smtClean="0"/>
              <a:t>CIE 2016</a:t>
            </a:r>
            <a:endParaRPr lang="el-GR" sz="1400"/>
          </a:p>
        </p:txBody>
      </p:sp>
      <p:sp>
        <p:nvSpPr>
          <p:cNvPr id="6" name="Slide Number Placeholder 5"/>
          <p:cNvSpPr>
            <a:spLocks noGrp="1"/>
          </p:cNvSpPr>
          <p:nvPr>
            <p:ph type="sldNum" sz="quarter" idx="12"/>
          </p:nvPr>
        </p:nvSpPr>
        <p:spPr/>
        <p:txBody>
          <a:bodyPr/>
          <a:lstStyle/>
          <a:p>
            <a:fld id="{0AE6FA8F-5445-4229-B36C-3298EF024F79}" type="slidenum">
              <a:rPr lang="el-GR" sz="1800" smtClean="0"/>
              <a:pPr/>
              <a:t>3</a:t>
            </a:fld>
            <a:endParaRPr lang="el-GR" sz="1800"/>
          </a:p>
        </p:txBody>
      </p:sp>
    </p:spTree>
    <p:extLst>
      <p:ext uri="{BB962C8B-B14F-4D97-AF65-F5344CB8AC3E}">
        <p14:creationId xmlns:p14="http://schemas.microsoft.com/office/powerpoint/2010/main" val="291430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Γιατί </a:t>
            </a:r>
            <a:r>
              <a:rPr lang="en-US" smtClean="0"/>
              <a:t>DHKE</a:t>
            </a:r>
            <a:r>
              <a:rPr lang="el-GR" smtClean="0"/>
              <a:t>;</a:t>
            </a:r>
            <a:endParaRPr lang="el-GR" dirty="0"/>
          </a:p>
        </p:txBody>
      </p:sp>
      <p:sp>
        <p:nvSpPr>
          <p:cNvPr id="3" name="Content Placeholder 2"/>
          <p:cNvSpPr>
            <a:spLocks noGrp="1"/>
          </p:cNvSpPr>
          <p:nvPr>
            <p:ph idx="1"/>
          </p:nvPr>
        </p:nvSpPr>
        <p:spPr>
          <a:xfrm>
            <a:off x="822959" y="1228133"/>
            <a:ext cx="7543801" cy="4919748"/>
          </a:xfrm>
        </p:spPr>
        <p:txBody>
          <a:bodyPr>
            <a:noAutofit/>
          </a:bodyPr>
          <a:lstStyle/>
          <a:p>
            <a:pPr>
              <a:lnSpc>
                <a:spcPts val="2200"/>
              </a:lnSpc>
            </a:pPr>
            <a:r>
              <a:rPr lang="el-GR" sz="2400" dirty="0" smtClean="0"/>
              <a:t>Ενσωματωμένη σε συστήματα που χρησιμοποιούνται καθημερινά (</a:t>
            </a:r>
            <a:r>
              <a:rPr lang="en-US" sz="2400" dirty="0" smtClean="0"/>
              <a:t>SSL/TLS</a:t>
            </a:r>
            <a:r>
              <a:rPr lang="el-GR" sz="2400" dirty="0" smtClean="0"/>
              <a:t>)</a:t>
            </a:r>
          </a:p>
          <a:p>
            <a:pPr lvl="1">
              <a:lnSpc>
                <a:spcPts val="2200"/>
              </a:lnSpc>
              <a:spcBef>
                <a:spcPts val="0"/>
              </a:spcBef>
              <a:spcAft>
                <a:spcPts val="0"/>
              </a:spcAft>
            </a:pPr>
            <a:r>
              <a:rPr lang="el-GR" dirty="0" smtClean="0"/>
              <a:t>Άρα </a:t>
            </a:r>
            <a:r>
              <a:rPr lang="el-GR" b="1" dirty="0" smtClean="0"/>
              <a:t>χρήσιμο</a:t>
            </a:r>
            <a:r>
              <a:rPr lang="en-US" dirty="0" smtClean="0"/>
              <a:t>: </a:t>
            </a:r>
            <a:r>
              <a:rPr lang="el-GR" dirty="0" smtClean="0"/>
              <a:t>εξηγεί ένα «φαινόμενο»</a:t>
            </a:r>
          </a:p>
          <a:p>
            <a:pPr lvl="1">
              <a:lnSpc>
                <a:spcPts val="2200"/>
              </a:lnSpc>
            </a:pPr>
            <a:r>
              <a:rPr lang="el-GR" dirty="0" smtClean="0"/>
              <a:t>Δεν είναι </a:t>
            </a:r>
            <a:r>
              <a:rPr lang="el-GR" b="1" dirty="0"/>
              <a:t>τ</a:t>
            </a:r>
            <a:r>
              <a:rPr lang="el-GR" b="1" dirty="0" smtClean="0"/>
              <a:t>εχνική γνώση</a:t>
            </a:r>
          </a:p>
          <a:p>
            <a:pPr>
              <a:lnSpc>
                <a:spcPts val="2200"/>
              </a:lnSpc>
            </a:pPr>
            <a:r>
              <a:rPr lang="el-GR" sz="2400" dirty="0" smtClean="0"/>
              <a:t>Θεμελιώδης Επιστημονική Γνώση</a:t>
            </a:r>
          </a:p>
          <a:p>
            <a:pPr lvl="1">
              <a:lnSpc>
                <a:spcPts val="2200"/>
              </a:lnSpc>
            </a:pPr>
            <a:r>
              <a:rPr lang="el-GR" dirty="0" smtClean="0"/>
              <a:t>Επίλυση προβλήματος 2</a:t>
            </a:r>
            <a:r>
              <a:rPr lang="en-US" dirty="0" smtClean="0"/>
              <a:t>5</a:t>
            </a:r>
            <a:r>
              <a:rPr lang="el-GR" dirty="0" smtClean="0"/>
              <a:t>00 ετών</a:t>
            </a:r>
          </a:p>
          <a:p>
            <a:pPr lvl="1">
              <a:lnSpc>
                <a:spcPts val="2200"/>
              </a:lnSpc>
            </a:pPr>
            <a:r>
              <a:rPr lang="el-GR" dirty="0" smtClean="0"/>
              <a:t>Κρυπτογραφία Δημοσίου Κλειδιού</a:t>
            </a:r>
          </a:p>
          <a:p>
            <a:pPr lvl="1">
              <a:lnSpc>
                <a:spcPts val="2200"/>
              </a:lnSpc>
            </a:pPr>
            <a:r>
              <a:rPr lang="el-GR" dirty="0" smtClean="0"/>
              <a:t>Βραβείο </a:t>
            </a:r>
            <a:r>
              <a:rPr lang="en-US" dirty="0" smtClean="0"/>
              <a:t>Turing 2015</a:t>
            </a:r>
          </a:p>
          <a:p>
            <a:pPr>
              <a:lnSpc>
                <a:spcPts val="2200"/>
              </a:lnSpc>
            </a:pPr>
            <a:r>
              <a:rPr lang="el-GR" sz="2400" dirty="0" smtClean="0"/>
              <a:t>Απλό στην ουσία του</a:t>
            </a:r>
          </a:p>
          <a:p>
            <a:pPr lvl="1">
              <a:lnSpc>
                <a:spcPts val="2200"/>
              </a:lnSpc>
            </a:pPr>
            <a:r>
              <a:rPr lang="el-GR" dirty="0" smtClean="0"/>
              <a:t>Ιδιότητες δυνάμεων (εις διπλούν)</a:t>
            </a:r>
            <a:endParaRPr lang="en-US" dirty="0" smtClean="0"/>
          </a:p>
          <a:p>
            <a:pPr lvl="1">
              <a:lnSpc>
                <a:spcPts val="2200"/>
              </a:lnSpc>
            </a:pPr>
            <a:r>
              <a:rPr lang="el-GR" dirty="0" smtClean="0"/>
              <a:t>... διαθέσιμες και επιπλέον </a:t>
            </a:r>
            <a:r>
              <a:rPr lang="el-GR" dirty="0" smtClean="0"/>
              <a:t>απλοποιήσεις</a:t>
            </a:r>
            <a:endParaRPr lang="en-US" dirty="0" smtClean="0"/>
          </a:p>
          <a:p>
            <a:pPr>
              <a:lnSpc>
                <a:spcPts val="2200"/>
              </a:lnSpc>
            </a:pPr>
            <a:r>
              <a:rPr lang="el-GR" sz="2400" dirty="0" smtClean="0"/>
              <a:t>Εντυπωσιακό</a:t>
            </a:r>
          </a:p>
          <a:p>
            <a:pPr lvl="1">
              <a:lnSpc>
                <a:spcPts val="2200"/>
              </a:lnSpc>
            </a:pPr>
            <a:r>
              <a:rPr lang="el-GR" dirty="0" smtClean="0"/>
              <a:t>Επιτυγχάνει που φαίνεται αδύνατο</a:t>
            </a:r>
            <a:endParaRPr lang="el-GR"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4</a:t>
            </a:fld>
            <a:endParaRPr lang="el-GR"/>
          </a:p>
        </p:txBody>
      </p:sp>
      <p:pic>
        <p:nvPicPr>
          <p:cNvPr id="8" name="Content Placeholder 7"/>
          <p:cNvPicPr>
            <a:picLocks noGrp="1" noChangeAspect="1"/>
          </p:cNvPicPr>
          <p:nvPr>
            <p:ph sz="half" idx="4294967295"/>
          </p:nvPr>
        </p:nvPicPr>
        <p:blipFill>
          <a:blip r:embed="rId3"/>
          <a:stretch>
            <a:fillRect/>
          </a:stretch>
        </p:blipFill>
        <p:spPr>
          <a:xfrm>
            <a:off x="6282344" y="3211757"/>
            <a:ext cx="2286000" cy="952500"/>
          </a:xfrm>
        </p:spPr>
      </p:pic>
    </p:spTree>
    <p:extLst>
      <p:ext uri="{BB962C8B-B14F-4D97-AF65-F5344CB8AC3E}">
        <p14:creationId xmlns:p14="http://schemas.microsoft.com/office/powerpoint/2010/main" val="3814922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Γιατί </a:t>
            </a:r>
            <a:r>
              <a:rPr lang="en-US" dirty="0" smtClean="0"/>
              <a:t>DHKE</a:t>
            </a:r>
            <a:r>
              <a:rPr lang="el-GR" dirty="0" smtClean="0"/>
              <a:t>; (2)</a:t>
            </a:r>
            <a:endParaRPr lang="el-GR" dirty="0"/>
          </a:p>
        </p:txBody>
      </p:sp>
      <p:sp>
        <p:nvSpPr>
          <p:cNvPr id="3" name="Content Placeholder 2"/>
          <p:cNvSpPr>
            <a:spLocks noGrp="1"/>
          </p:cNvSpPr>
          <p:nvPr>
            <p:ph idx="1"/>
          </p:nvPr>
        </p:nvSpPr>
        <p:spPr>
          <a:xfrm>
            <a:off x="583661" y="1228133"/>
            <a:ext cx="7976680" cy="4640961"/>
          </a:xfrm>
        </p:spPr>
        <p:txBody>
          <a:bodyPr>
            <a:normAutofit fontScale="92500" lnSpcReduction="10000"/>
          </a:bodyPr>
          <a:lstStyle/>
          <a:p>
            <a:r>
              <a:rPr lang="el-GR" dirty="0" smtClean="0"/>
              <a:t>Ως μέρος μιας ευρύτερης εισαγωγής της κρυπτογραφίας στα προγράμματα σπουδών</a:t>
            </a:r>
          </a:p>
          <a:p>
            <a:pPr lvl="1"/>
            <a:r>
              <a:rPr lang="el-GR" dirty="0" smtClean="0"/>
              <a:t>Παλαιότερες προτάσεις για συμμετρική κρυπτογραφία</a:t>
            </a:r>
          </a:p>
          <a:p>
            <a:pPr lvl="1"/>
            <a:r>
              <a:rPr lang="el-GR" dirty="0" smtClean="0"/>
              <a:t>Εισαγωγή στη Κρυπτογραφία Δημοσίου Κλειδιού</a:t>
            </a:r>
          </a:p>
          <a:p>
            <a:r>
              <a:rPr lang="el-GR" b="1" dirty="0" smtClean="0"/>
              <a:t>Γιατί Κρυπτογραφία;</a:t>
            </a:r>
          </a:p>
          <a:p>
            <a:pPr lvl="1"/>
            <a:r>
              <a:rPr lang="el-GR" sz="2600" dirty="0" smtClean="0"/>
              <a:t>Άμεση σχέση με θεμελιώδη προβλήματα της Πληροφορικής</a:t>
            </a:r>
          </a:p>
          <a:p>
            <a:pPr lvl="1"/>
            <a:r>
              <a:rPr lang="el-GR" sz="2600" dirty="0" smtClean="0"/>
              <a:t>Διαθεματικότητα:</a:t>
            </a:r>
          </a:p>
          <a:p>
            <a:pPr lvl="2"/>
            <a:r>
              <a:rPr lang="el-GR" sz="1900" dirty="0" smtClean="0"/>
              <a:t>Μαθηματικά</a:t>
            </a:r>
          </a:p>
          <a:p>
            <a:pPr lvl="2"/>
            <a:r>
              <a:rPr lang="el-GR" sz="1900" dirty="0" smtClean="0"/>
              <a:t>Ιστορία</a:t>
            </a:r>
          </a:p>
          <a:p>
            <a:pPr lvl="2"/>
            <a:r>
              <a:rPr lang="el-GR" sz="1900" dirty="0" smtClean="0"/>
              <a:t>Ατομικές ελευθερίες στον σύγχρονο κόσμο</a:t>
            </a:r>
          </a:p>
          <a:p>
            <a:pPr lvl="2"/>
            <a:r>
              <a:rPr lang="el-GR" sz="1900" dirty="0" smtClean="0"/>
              <a:t>Εμπιστοσύνη πέρα από Μυστικότητα</a:t>
            </a:r>
          </a:p>
          <a:p>
            <a:pPr lvl="1"/>
            <a:r>
              <a:rPr lang="el-GR" sz="2600" dirty="0" smtClean="0"/>
              <a:t>Ενδιαφέρει πολύ τους μαθητές!</a:t>
            </a:r>
            <a:endParaRPr lang="en-US" sz="2600" dirty="0" smtClean="0"/>
          </a:p>
          <a:p>
            <a:pPr lvl="2"/>
            <a:r>
              <a:rPr lang="el-GR" sz="1900" dirty="0" smtClean="0"/>
              <a:t>Πρέπει να διδαχθεί υπεύθυνα και ισορροπημένα</a:t>
            </a:r>
          </a:p>
          <a:p>
            <a:pPr lvl="2"/>
            <a:endParaRPr lang="el-GR" dirty="0" smtClean="0"/>
          </a:p>
          <a:p>
            <a:pPr lvl="2"/>
            <a:endParaRPr lang="el-GR" dirty="0" smtClean="0"/>
          </a:p>
          <a:p>
            <a:endParaRPr lang="el-GR"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5</a:t>
            </a:fld>
            <a:endParaRPr lang="el-GR"/>
          </a:p>
        </p:txBody>
      </p:sp>
    </p:spTree>
    <p:extLst>
      <p:ext uri="{BB962C8B-B14F-4D97-AF65-F5344CB8AC3E}">
        <p14:creationId xmlns:p14="http://schemas.microsoft.com/office/powerpoint/2010/main" val="132130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Δημιουργία γενικού πλαισίου</a:t>
            </a:r>
            <a:endParaRPr lang="el-GR" dirty="0"/>
          </a:p>
        </p:txBody>
      </p:sp>
      <p:sp>
        <p:nvSpPr>
          <p:cNvPr id="3" name="Content Placeholder 2"/>
          <p:cNvSpPr>
            <a:spLocks noGrp="1"/>
          </p:cNvSpPr>
          <p:nvPr>
            <p:ph idx="1"/>
          </p:nvPr>
        </p:nvSpPr>
        <p:spPr/>
        <p:txBody>
          <a:bodyPr>
            <a:normAutofit lnSpcReduction="10000"/>
          </a:bodyPr>
          <a:lstStyle/>
          <a:p>
            <a:r>
              <a:rPr lang="el-GR" sz="2800" dirty="0" smtClean="0"/>
              <a:t>Αποσαφήνιση </a:t>
            </a:r>
            <a:r>
              <a:rPr lang="el-GR" dirty="0" smtClean="0"/>
              <a:t>εννοιών / μεθόδων </a:t>
            </a:r>
            <a:r>
              <a:rPr lang="el-GR" sz="2800" dirty="0" smtClean="0"/>
              <a:t>κρυπτογραφίας</a:t>
            </a:r>
          </a:p>
          <a:p>
            <a:pPr lvl="1"/>
            <a:r>
              <a:rPr lang="el-GR" sz="2400" dirty="0" smtClean="0"/>
              <a:t>Επίκληση γνώσων μαθητών:</a:t>
            </a:r>
          </a:p>
          <a:p>
            <a:pPr lvl="2"/>
            <a:r>
              <a:rPr lang="el-GR" sz="1800" dirty="0" smtClean="0"/>
              <a:t>Συμμετρική κρυπτογραφία</a:t>
            </a:r>
          </a:p>
          <a:p>
            <a:pPr lvl="1"/>
            <a:r>
              <a:rPr lang="el-GR" sz="2400" dirty="0" smtClean="0"/>
              <a:t>Ιστορικά παραδείγματα:</a:t>
            </a:r>
          </a:p>
          <a:p>
            <a:pPr lvl="2"/>
            <a:r>
              <a:rPr lang="el-GR" sz="2000" dirty="0" smtClean="0"/>
              <a:t>Σπαρτιατική σκυτάλη</a:t>
            </a:r>
          </a:p>
          <a:p>
            <a:pPr lvl="2"/>
            <a:r>
              <a:rPr lang="el-GR" sz="2000" dirty="0" smtClean="0"/>
              <a:t>Κρυπτογράφημα Καίσαρα</a:t>
            </a:r>
          </a:p>
          <a:p>
            <a:pPr lvl="2"/>
            <a:r>
              <a:rPr lang="el-GR" sz="2000" dirty="0" smtClean="0"/>
              <a:t>Μηχανή </a:t>
            </a:r>
            <a:r>
              <a:rPr lang="en-US" sz="2000" dirty="0" smtClean="0"/>
              <a:t>Enigma</a:t>
            </a:r>
            <a:endParaRPr lang="el-GR" sz="2000" dirty="0" smtClean="0"/>
          </a:p>
          <a:p>
            <a:pPr lvl="1"/>
            <a:r>
              <a:rPr lang="el-GR" sz="2600" dirty="0" smtClean="0"/>
              <a:t>Στόχος: να τονίσουμε:</a:t>
            </a:r>
          </a:p>
          <a:p>
            <a:pPr lvl="2"/>
            <a:r>
              <a:rPr lang="el-GR" sz="2000" dirty="0" smtClean="0"/>
              <a:t>τη </a:t>
            </a:r>
            <a:r>
              <a:rPr lang="el-GR" sz="2000" dirty="0"/>
              <a:t>σημασία και η μορφή του </a:t>
            </a:r>
            <a:r>
              <a:rPr lang="el-GR" sz="2000" dirty="0" smtClean="0"/>
              <a:t>κλειδιού</a:t>
            </a:r>
            <a:endParaRPr lang="el-GR" sz="2600" dirty="0" smtClean="0"/>
          </a:p>
          <a:p>
            <a:pPr lvl="2"/>
            <a:r>
              <a:rPr lang="el-GR" sz="2000" dirty="0" smtClean="0"/>
              <a:t>την εκ των προτέρων συμφωνία κλειδιού στα συμμετρικά συστήματα</a:t>
            </a:r>
          </a:p>
          <a:p>
            <a:pPr lvl="1"/>
            <a:r>
              <a:rPr lang="el-GR" sz="2400" dirty="0" smtClean="0"/>
              <a:t>Ερώτημα: Μπορεί να γίνει κάτι αντίστοιχο στο Διαδίκτυο;</a:t>
            </a:r>
          </a:p>
          <a:p>
            <a:pPr lvl="1"/>
            <a:r>
              <a:rPr lang="el-GR" sz="2400" dirty="0" smtClean="0"/>
              <a:t>Γιατί όχι;</a:t>
            </a:r>
          </a:p>
        </p:txBody>
      </p:sp>
      <p:sp>
        <p:nvSpPr>
          <p:cNvPr id="4" name="Date Placeholder 3"/>
          <p:cNvSpPr>
            <a:spLocks noGrp="1"/>
          </p:cNvSpPr>
          <p:nvPr>
            <p:ph type="dt" sz="half" idx="10"/>
          </p:nvPr>
        </p:nvSpPr>
        <p:spPr/>
        <p:txBody>
          <a:bodyPr/>
          <a:lstStyle/>
          <a:p>
            <a:r>
              <a:rPr lang="el-GR" smtClean="0"/>
              <a:t>pgrontas@gmail.com</a:t>
            </a:r>
            <a:endParaRPr lang="el-GR" dirty="0"/>
          </a:p>
        </p:txBody>
      </p:sp>
      <p:sp>
        <p:nvSpPr>
          <p:cNvPr id="5" name="Footer Placeholder 4"/>
          <p:cNvSpPr>
            <a:spLocks noGrp="1"/>
          </p:cNvSpPr>
          <p:nvPr>
            <p:ph type="ftr" sz="quarter" idx="11"/>
          </p:nvPr>
        </p:nvSpPr>
        <p:spPr/>
        <p:txBody>
          <a:bodyPr/>
          <a:lstStyle/>
          <a:p>
            <a:r>
              <a:rPr lang="en-US" dirty="0" smtClean="0"/>
              <a:t>CIE 2016</a:t>
            </a:r>
            <a:endParaRPr lang="el-GR" dirty="0"/>
          </a:p>
        </p:txBody>
      </p:sp>
      <p:sp>
        <p:nvSpPr>
          <p:cNvPr id="6" name="Slide Number Placeholder 5"/>
          <p:cNvSpPr>
            <a:spLocks noGrp="1"/>
          </p:cNvSpPr>
          <p:nvPr>
            <p:ph type="sldNum" sz="quarter" idx="12"/>
          </p:nvPr>
        </p:nvSpPr>
        <p:spPr/>
        <p:txBody>
          <a:bodyPr/>
          <a:lstStyle/>
          <a:p>
            <a:fld id="{0AE6FA8F-5445-4229-B36C-3298EF024F79}" type="slidenum">
              <a:rPr lang="el-GR" smtClean="0"/>
              <a:pPr/>
              <a:t>6</a:t>
            </a:fld>
            <a:endParaRPr lang="el-GR"/>
          </a:p>
        </p:txBody>
      </p:sp>
    </p:spTree>
    <p:extLst>
      <p:ext uri="{BB962C8B-B14F-4D97-AF65-F5344CB8AC3E}">
        <p14:creationId xmlns:p14="http://schemas.microsoft.com/office/powerpoint/2010/main" val="1350718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756836" cy="828212"/>
          </a:xfrm>
        </p:spPr>
        <p:txBody>
          <a:bodyPr>
            <a:normAutofit fontScale="90000"/>
          </a:bodyPr>
          <a:lstStyle/>
          <a:p>
            <a:r>
              <a:rPr lang="el-GR" sz="4000" dirty="0" smtClean="0"/>
              <a:t>Πετυχαίνοντας το αδύνατο (με </a:t>
            </a:r>
            <a:r>
              <a:rPr lang="el-GR" sz="4000" dirty="0" smtClean="0"/>
              <a:t>αναλογίες)</a:t>
            </a:r>
            <a:endParaRPr lang="el-GR" sz="4000" dirty="0"/>
          </a:p>
        </p:txBody>
      </p:sp>
      <p:sp>
        <p:nvSpPr>
          <p:cNvPr id="3" name="Content Placeholder 2"/>
          <p:cNvSpPr>
            <a:spLocks noGrp="1"/>
          </p:cNvSpPr>
          <p:nvPr>
            <p:ph sz="half" idx="1"/>
          </p:nvPr>
        </p:nvSpPr>
        <p:spPr>
          <a:xfrm>
            <a:off x="822960" y="1265129"/>
            <a:ext cx="3703320" cy="4980028"/>
          </a:xfrm>
        </p:spPr>
        <p:txBody>
          <a:bodyPr>
            <a:normAutofit fontScale="62500" lnSpcReduction="20000"/>
          </a:bodyPr>
          <a:lstStyle/>
          <a:p>
            <a:pPr lvl="1"/>
            <a:r>
              <a:rPr lang="el-GR" sz="4000" dirty="0" smtClean="0"/>
              <a:t>Μυστική επικοινωνία σε ένα δωμάτιο γεμάτο κόσμο (ωτακουστές)</a:t>
            </a:r>
          </a:p>
          <a:p>
            <a:pPr lvl="1"/>
            <a:r>
              <a:rPr lang="el-GR" sz="4000" dirty="0" smtClean="0"/>
              <a:t>Πρέπει μέσω μιας συζήτησης που παρακολουθούν και καταλαβαίνουν όλοι</a:t>
            </a:r>
          </a:p>
          <a:p>
            <a:pPr lvl="1"/>
            <a:r>
              <a:rPr lang="el-GR" sz="4000" dirty="0" smtClean="0"/>
              <a:t>να δημιουργηθεί </a:t>
            </a:r>
            <a:r>
              <a:rPr lang="el-GR" sz="4000" b="1" dirty="0" smtClean="0"/>
              <a:t>επιτόπου μία ξένη γλώσσα</a:t>
            </a:r>
          </a:p>
          <a:p>
            <a:pPr lvl="1"/>
            <a:r>
              <a:rPr lang="el-GR" sz="4000" dirty="0" smtClean="0"/>
              <a:t>που να μην καταλαβαίνει κανένας άλλους</a:t>
            </a:r>
          </a:p>
          <a:p>
            <a:pPr lvl="1"/>
            <a:r>
              <a:rPr lang="el-GR" sz="4000" b="1" dirty="0"/>
              <a:t>Πρόκληση προς τους μαθητές, με επισήμανση της δυσκολίας</a:t>
            </a:r>
          </a:p>
          <a:p>
            <a:endParaRPr lang="el-GR" dirty="0"/>
          </a:p>
        </p:txBody>
      </p:sp>
      <p:pic>
        <p:nvPicPr>
          <p:cNvPr id="9" name="Content Placeholder 8"/>
          <p:cNvPicPr>
            <a:picLocks noGrp="1" noChangeAspect="1"/>
          </p:cNvPicPr>
          <p:nvPr>
            <p:ph sz="half" idx="2"/>
          </p:nvPr>
        </p:nvPicPr>
        <p:blipFill>
          <a:blip r:embed="rId3"/>
          <a:stretch>
            <a:fillRect/>
          </a:stretch>
        </p:blipFill>
        <p:spPr>
          <a:xfrm>
            <a:off x="4747260" y="1265129"/>
            <a:ext cx="3619500" cy="4439931"/>
          </a:xfrm>
        </p:spPr>
      </p:pic>
      <p:sp>
        <p:nvSpPr>
          <p:cNvPr id="5" name="Date Placeholder 4"/>
          <p:cNvSpPr>
            <a:spLocks noGrp="1"/>
          </p:cNvSpPr>
          <p:nvPr>
            <p:ph type="dt" sz="half" idx="10"/>
          </p:nvPr>
        </p:nvSpPr>
        <p:spPr/>
        <p:txBody>
          <a:bodyPr/>
          <a:lstStyle/>
          <a:p>
            <a:r>
              <a:rPr lang="el-GR" smtClean="0"/>
              <a:t>pgrontas@gmail.com</a:t>
            </a:r>
            <a:endParaRPr lang="el-GR"/>
          </a:p>
        </p:txBody>
      </p:sp>
      <p:sp>
        <p:nvSpPr>
          <p:cNvPr id="6" name="Footer Placeholder 5"/>
          <p:cNvSpPr>
            <a:spLocks noGrp="1"/>
          </p:cNvSpPr>
          <p:nvPr>
            <p:ph type="ftr" sz="quarter" idx="11"/>
          </p:nvPr>
        </p:nvSpPr>
        <p:spPr/>
        <p:txBody>
          <a:bodyPr/>
          <a:lstStyle/>
          <a:p>
            <a:r>
              <a:rPr lang="en-US" smtClean="0"/>
              <a:t>CIE 2016</a:t>
            </a:r>
            <a:endParaRPr lang="el-GR"/>
          </a:p>
        </p:txBody>
      </p:sp>
      <p:sp>
        <p:nvSpPr>
          <p:cNvPr id="7" name="Slide Number Placeholder 6"/>
          <p:cNvSpPr>
            <a:spLocks noGrp="1"/>
          </p:cNvSpPr>
          <p:nvPr>
            <p:ph type="sldNum" sz="quarter" idx="12"/>
          </p:nvPr>
        </p:nvSpPr>
        <p:spPr/>
        <p:txBody>
          <a:bodyPr/>
          <a:lstStyle/>
          <a:p>
            <a:fld id="{0AE6FA8F-5445-4229-B36C-3298EF024F79}" type="slidenum">
              <a:rPr lang="el-GR" smtClean="0"/>
              <a:pPr/>
              <a:t>7</a:t>
            </a:fld>
            <a:endParaRPr lang="el-GR"/>
          </a:p>
        </p:txBody>
      </p:sp>
      <p:sp>
        <p:nvSpPr>
          <p:cNvPr id="4" name="Oval 3"/>
          <p:cNvSpPr/>
          <p:nvPr/>
        </p:nvSpPr>
        <p:spPr>
          <a:xfrm>
            <a:off x="5307496" y="2186609"/>
            <a:ext cx="437321" cy="516834"/>
          </a:xfrm>
          <a:prstGeom prst="ellipse">
            <a:avLst/>
          </a:prstGeom>
          <a:solidFill>
            <a:srgbClr val="0070C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Oval 9"/>
          <p:cNvSpPr/>
          <p:nvPr/>
        </p:nvSpPr>
        <p:spPr>
          <a:xfrm>
            <a:off x="7345832" y="4287079"/>
            <a:ext cx="437321" cy="516834"/>
          </a:xfrm>
          <a:prstGeom prst="ellipse">
            <a:avLst/>
          </a:prstGeom>
          <a:solidFill>
            <a:srgbClr val="FF00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607232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l-GR" sz="4000" dirty="0" smtClean="0"/>
              <a:t>Η λύση</a:t>
            </a:r>
            <a:r>
              <a:rPr lang="en-US" sz="4000" dirty="0" smtClean="0"/>
              <a:t> (DH76)</a:t>
            </a:r>
            <a:r>
              <a:rPr lang="el-GR" sz="4000" dirty="0" smtClean="0"/>
              <a:t>: Ιδιότητες δυνάμεων</a:t>
            </a:r>
            <a:endParaRPr lang="el-GR" sz="4000" dirty="0"/>
          </a:p>
        </p:txBody>
      </p:sp>
      <p:sp>
        <p:nvSpPr>
          <p:cNvPr id="4" name="Date Placeholder 3"/>
          <p:cNvSpPr>
            <a:spLocks noGrp="1"/>
          </p:cNvSpPr>
          <p:nvPr>
            <p:ph type="dt" sz="half" idx="10"/>
          </p:nvPr>
        </p:nvSpPr>
        <p:spPr/>
        <p:txBody>
          <a:bodyPr/>
          <a:lstStyle/>
          <a:p>
            <a:r>
              <a:rPr lang="el-GR" smtClean="0"/>
              <a:t>pgrontas@gmail.com</a:t>
            </a:r>
            <a:endParaRPr lang="el-GR"/>
          </a:p>
        </p:txBody>
      </p:sp>
      <p:sp>
        <p:nvSpPr>
          <p:cNvPr id="5" name="Footer Placeholder 4"/>
          <p:cNvSpPr>
            <a:spLocks noGrp="1"/>
          </p:cNvSpPr>
          <p:nvPr>
            <p:ph type="ftr" sz="quarter" idx="11"/>
          </p:nvPr>
        </p:nvSpPr>
        <p:spPr/>
        <p:txBody>
          <a:bodyPr/>
          <a:lstStyle/>
          <a:p>
            <a:r>
              <a:rPr lang="en-US" smtClean="0"/>
              <a:t>CIE 2016</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8</a:t>
            </a:fld>
            <a:endParaRPr lang="el-GR"/>
          </a:p>
        </p:txBody>
      </p:sp>
      <p:pic>
        <p:nvPicPr>
          <p:cNvPr id="9" name="Picture 8"/>
          <p:cNvPicPr>
            <a:picLocks noChangeAspect="1"/>
          </p:cNvPicPr>
          <p:nvPr/>
        </p:nvPicPr>
        <p:blipFill>
          <a:blip r:embed="rId3"/>
          <a:stretch>
            <a:fillRect/>
          </a:stretch>
        </p:blipFill>
        <p:spPr>
          <a:xfrm>
            <a:off x="1505569" y="1767996"/>
            <a:ext cx="2125766" cy="2780048"/>
          </a:xfrm>
          <a:prstGeom prst="rect">
            <a:avLst/>
          </a:prstGeom>
        </p:spPr>
      </p:pic>
      <p:pic>
        <p:nvPicPr>
          <p:cNvPr id="10" name="Picture 9"/>
          <p:cNvPicPr>
            <a:picLocks noChangeAspect="1"/>
          </p:cNvPicPr>
          <p:nvPr/>
        </p:nvPicPr>
        <p:blipFill>
          <a:blip r:embed="rId4"/>
          <a:stretch>
            <a:fillRect/>
          </a:stretch>
        </p:blipFill>
        <p:spPr>
          <a:xfrm>
            <a:off x="5427061" y="1804225"/>
            <a:ext cx="2240458" cy="2743819"/>
          </a:xfrm>
          <a:prstGeom prst="rect">
            <a:avLst/>
          </a:prstGeom>
        </p:spPr>
      </p:pic>
      <p:cxnSp>
        <p:nvCxnSpPr>
          <p:cNvPr id="12" name="Straight Arrow Connector 11"/>
          <p:cNvCxnSpPr/>
          <p:nvPr/>
        </p:nvCxnSpPr>
        <p:spPr>
          <a:xfrm>
            <a:off x="3631334" y="1849931"/>
            <a:ext cx="17957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10307" y="2991750"/>
            <a:ext cx="18167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31334" y="3423557"/>
            <a:ext cx="1795727" cy="1574"/>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33114" y="1943338"/>
            <a:ext cx="2025967" cy="707886"/>
          </a:xfrm>
          <a:prstGeom prst="rect">
            <a:avLst/>
          </a:prstGeom>
          <a:noFill/>
        </p:spPr>
        <p:txBody>
          <a:bodyPr wrap="square" rtlCol="0">
            <a:spAutoFit/>
          </a:bodyPr>
          <a:lstStyle/>
          <a:p>
            <a:pPr algn="ctr"/>
            <a:r>
              <a:rPr lang="en-US" sz="2000" i="1" dirty="0" smtClean="0">
                <a:solidFill>
                  <a:srgbClr val="002060"/>
                </a:solidFill>
              </a:rPr>
              <a:t>1.</a:t>
            </a:r>
            <a:r>
              <a:rPr lang="el-GR" sz="2000" i="1" dirty="0" smtClean="0">
                <a:solidFill>
                  <a:srgbClr val="002060"/>
                </a:solidFill>
              </a:rPr>
              <a:t>Επιλογή βάσης γ</a:t>
            </a:r>
            <a:endParaRPr lang="el-GR" sz="2000" i="1" dirty="0">
              <a:solidFill>
                <a:srgbClr val="002060"/>
              </a:solidFill>
            </a:endParaRPr>
          </a:p>
        </p:txBody>
      </p:sp>
      <p:sp>
        <p:nvSpPr>
          <p:cNvPr id="18" name="TextBox 17"/>
          <p:cNvSpPr txBox="1"/>
          <p:nvPr/>
        </p:nvSpPr>
        <p:spPr>
          <a:xfrm>
            <a:off x="209126" y="1747007"/>
            <a:ext cx="1242041" cy="1323439"/>
          </a:xfrm>
          <a:prstGeom prst="rect">
            <a:avLst/>
          </a:prstGeom>
          <a:noFill/>
        </p:spPr>
        <p:txBody>
          <a:bodyPr wrap="square" rtlCol="0">
            <a:spAutoFit/>
          </a:bodyPr>
          <a:lstStyle/>
          <a:p>
            <a:r>
              <a:rPr lang="en-US" sz="2000" i="1" dirty="0">
                <a:solidFill>
                  <a:srgbClr val="FF0000"/>
                </a:solidFill>
              </a:rPr>
              <a:t>2</a:t>
            </a:r>
            <a:r>
              <a:rPr lang="en-US" sz="2000" i="1" dirty="0" smtClean="0">
                <a:solidFill>
                  <a:srgbClr val="FF0000"/>
                </a:solidFill>
              </a:rPr>
              <a:t>. </a:t>
            </a:r>
            <a:r>
              <a:rPr lang="el-GR" sz="2000" i="1" dirty="0" smtClean="0">
                <a:solidFill>
                  <a:srgbClr val="FF0000"/>
                </a:solidFill>
              </a:rPr>
              <a:t>Επιλογή μυστικού εκθέτη </a:t>
            </a:r>
            <a:r>
              <a:rPr lang="el-GR" sz="2000" i="1" dirty="0">
                <a:solidFill>
                  <a:srgbClr val="FF0000"/>
                </a:solidFill>
              </a:rPr>
              <a:t>α</a:t>
            </a:r>
          </a:p>
        </p:txBody>
      </p:sp>
      <p:sp>
        <p:nvSpPr>
          <p:cNvPr id="19" name="TextBox 18"/>
          <p:cNvSpPr txBox="1"/>
          <p:nvPr/>
        </p:nvSpPr>
        <p:spPr>
          <a:xfrm>
            <a:off x="7708826" y="1747007"/>
            <a:ext cx="1221165" cy="1323439"/>
          </a:xfrm>
          <a:prstGeom prst="rect">
            <a:avLst/>
          </a:prstGeom>
          <a:noFill/>
        </p:spPr>
        <p:txBody>
          <a:bodyPr wrap="square" rtlCol="0">
            <a:spAutoFit/>
          </a:bodyPr>
          <a:lstStyle/>
          <a:p>
            <a:r>
              <a:rPr lang="en-US" sz="2000" i="1" dirty="0">
                <a:solidFill>
                  <a:srgbClr val="FF0000"/>
                </a:solidFill>
              </a:rPr>
              <a:t>2</a:t>
            </a:r>
            <a:r>
              <a:rPr lang="en-US" sz="2000" i="1" dirty="0" smtClean="0">
                <a:solidFill>
                  <a:srgbClr val="FF0000"/>
                </a:solidFill>
              </a:rPr>
              <a:t>. </a:t>
            </a:r>
            <a:r>
              <a:rPr lang="el-GR" sz="2000" i="1" dirty="0" smtClean="0">
                <a:solidFill>
                  <a:srgbClr val="FF0000"/>
                </a:solidFill>
              </a:rPr>
              <a:t>Επιλογή μυστικού εκθέτη β</a:t>
            </a:r>
            <a:endParaRPr lang="el-GR" sz="2000" i="1" dirty="0">
              <a:solidFill>
                <a:srgbClr val="FF0000"/>
              </a:solidFill>
            </a:endParaRPr>
          </a:p>
        </p:txBody>
      </p:sp>
      <p:sp>
        <p:nvSpPr>
          <p:cNvPr id="25" name="TextBox 24"/>
          <p:cNvSpPr txBox="1"/>
          <p:nvPr/>
        </p:nvSpPr>
        <p:spPr>
          <a:xfrm>
            <a:off x="4152164" y="2988035"/>
            <a:ext cx="1178293" cy="400110"/>
          </a:xfrm>
          <a:prstGeom prst="rect">
            <a:avLst/>
          </a:prstGeom>
          <a:noFill/>
        </p:spPr>
        <p:txBody>
          <a:bodyPr wrap="square" rtlCol="0">
            <a:spAutoFit/>
          </a:bodyPr>
          <a:lstStyle/>
          <a:p>
            <a:r>
              <a:rPr lang="el-GR" sz="2000" i="1" dirty="0" smtClean="0">
                <a:solidFill>
                  <a:srgbClr val="002060"/>
                </a:solidFill>
              </a:rPr>
              <a:t>3. γ</a:t>
            </a:r>
            <a:r>
              <a:rPr lang="el-GR" sz="2000" i="1" baseline="30000" dirty="0" smtClean="0">
                <a:solidFill>
                  <a:srgbClr val="002060"/>
                </a:solidFill>
              </a:rPr>
              <a:t>α</a:t>
            </a:r>
            <a:endParaRPr lang="el-GR" sz="2000" i="1" baseline="30000" dirty="0">
              <a:solidFill>
                <a:srgbClr val="002060"/>
              </a:solidFill>
            </a:endParaRPr>
          </a:p>
        </p:txBody>
      </p:sp>
      <p:sp>
        <p:nvSpPr>
          <p:cNvPr id="28" name="TextBox 27"/>
          <p:cNvSpPr txBox="1"/>
          <p:nvPr/>
        </p:nvSpPr>
        <p:spPr>
          <a:xfrm>
            <a:off x="4152165" y="3460543"/>
            <a:ext cx="1178293" cy="400110"/>
          </a:xfrm>
          <a:prstGeom prst="rect">
            <a:avLst/>
          </a:prstGeom>
          <a:noFill/>
        </p:spPr>
        <p:txBody>
          <a:bodyPr wrap="square" rtlCol="0">
            <a:spAutoFit/>
          </a:bodyPr>
          <a:lstStyle/>
          <a:p>
            <a:r>
              <a:rPr lang="el-GR" sz="2000" i="1" dirty="0" smtClean="0">
                <a:solidFill>
                  <a:srgbClr val="002060"/>
                </a:solidFill>
              </a:rPr>
              <a:t>3. γ</a:t>
            </a:r>
            <a:r>
              <a:rPr lang="el-GR" sz="2000" i="1" baseline="30000" dirty="0" smtClean="0">
                <a:solidFill>
                  <a:srgbClr val="002060"/>
                </a:solidFill>
              </a:rPr>
              <a:t>β</a:t>
            </a:r>
            <a:endParaRPr lang="el-GR" sz="2000" i="1" baseline="30000" dirty="0">
              <a:solidFill>
                <a:srgbClr val="002060"/>
              </a:solidFill>
            </a:endParaRPr>
          </a:p>
        </p:txBody>
      </p:sp>
      <p:sp>
        <p:nvSpPr>
          <p:cNvPr id="33" name="TextBox 32"/>
          <p:cNvSpPr txBox="1"/>
          <p:nvPr/>
        </p:nvSpPr>
        <p:spPr>
          <a:xfrm>
            <a:off x="642052" y="4722136"/>
            <a:ext cx="3852800" cy="461665"/>
          </a:xfrm>
          <a:prstGeom prst="rect">
            <a:avLst/>
          </a:prstGeom>
          <a:noFill/>
        </p:spPr>
        <p:txBody>
          <a:bodyPr wrap="square" rtlCol="0">
            <a:spAutoFit/>
          </a:bodyPr>
          <a:lstStyle/>
          <a:p>
            <a:pPr algn="ctr"/>
            <a:r>
              <a:rPr lang="el-GR" sz="2400" i="1" dirty="0" smtClean="0">
                <a:solidFill>
                  <a:srgbClr val="FF0000"/>
                </a:solidFill>
              </a:rPr>
              <a:t>4. </a:t>
            </a:r>
            <a:r>
              <a:rPr lang="en-US" sz="2400" i="1" dirty="0" smtClean="0">
                <a:solidFill>
                  <a:srgbClr val="FF0000"/>
                </a:solidFill>
              </a:rPr>
              <a:t>k =  (</a:t>
            </a:r>
            <a:r>
              <a:rPr lang="el-GR" sz="2400" i="1" dirty="0" smtClean="0">
                <a:solidFill>
                  <a:srgbClr val="FF0000"/>
                </a:solidFill>
              </a:rPr>
              <a:t>γ</a:t>
            </a:r>
            <a:r>
              <a:rPr lang="el-GR" sz="2400" i="1" baseline="30000" dirty="0" smtClean="0">
                <a:solidFill>
                  <a:srgbClr val="FF0000"/>
                </a:solidFill>
              </a:rPr>
              <a:t>β</a:t>
            </a:r>
            <a:r>
              <a:rPr lang="en-US" sz="2400" i="1" dirty="0" smtClean="0">
                <a:solidFill>
                  <a:srgbClr val="FF0000"/>
                </a:solidFill>
              </a:rPr>
              <a:t>)</a:t>
            </a:r>
            <a:r>
              <a:rPr lang="el-GR" sz="2400" i="1" baseline="30000" dirty="0" smtClean="0">
                <a:solidFill>
                  <a:srgbClr val="FF0000"/>
                </a:solidFill>
              </a:rPr>
              <a:t>α</a:t>
            </a:r>
            <a:r>
              <a:rPr lang="en-US" sz="2400" i="1" dirty="0" smtClean="0">
                <a:solidFill>
                  <a:srgbClr val="FF0000"/>
                </a:solidFill>
              </a:rPr>
              <a:t> = </a:t>
            </a:r>
            <a:r>
              <a:rPr lang="el-GR" sz="2400" i="1" dirty="0" smtClean="0">
                <a:solidFill>
                  <a:srgbClr val="FF0000"/>
                </a:solidFill>
              </a:rPr>
              <a:t>γ</a:t>
            </a:r>
            <a:r>
              <a:rPr lang="el-GR" sz="2400" i="1" baseline="30000" dirty="0" smtClean="0">
                <a:solidFill>
                  <a:srgbClr val="FF0000"/>
                </a:solidFill>
              </a:rPr>
              <a:t>αβ</a:t>
            </a:r>
            <a:endParaRPr lang="el-GR" sz="2400" i="1" baseline="30000" dirty="0">
              <a:solidFill>
                <a:srgbClr val="FF0000"/>
              </a:solidFill>
            </a:endParaRPr>
          </a:p>
        </p:txBody>
      </p:sp>
      <mc:AlternateContent xmlns:mc="http://schemas.openxmlformats.org/markup-compatibility/2006" xmlns:a14="http://schemas.microsoft.com/office/drawing/2010/main">
        <mc:Choice Requires="a14">
          <p:sp>
            <p:nvSpPr>
              <p:cNvPr id="35" name="TextBox 34"/>
              <p:cNvSpPr txBox="1"/>
              <p:nvPr/>
            </p:nvSpPr>
            <p:spPr>
              <a:xfrm>
                <a:off x="615818" y="5284029"/>
                <a:ext cx="7382934" cy="375051"/>
              </a:xfrm>
              <a:prstGeom prst="rect">
                <a:avLst/>
              </a:prstGeom>
              <a:noFill/>
            </p:spPr>
            <p:txBody>
              <a:bodyPr wrap="square" rtlCol="0">
                <a:spAutoFit/>
              </a:bodyPr>
              <a:lstStyle/>
              <a:p>
                <a:r>
                  <a:rPr lang="el-GR" dirty="0" smtClean="0"/>
                  <a:t>«Άχρηστες Λεπτομέρειες»: </a:t>
                </a:r>
                <a:r>
                  <a:rPr lang="el-GR" i="1" dirty="0" smtClean="0"/>
                  <a:t>γ</a:t>
                </a:r>
                <a:r>
                  <a:rPr lang="en-US" i="1" dirty="0" smtClean="0"/>
                  <a:t> </a:t>
                </a:r>
                <a:r>
                  <a:rPr lang="el-GR" i="1" dirty="0" smtClean="0"/>
                  <a:t>γεννήτορας κυκλικής</a:t>
                </a:r>
                <a:r>
                  <a:rPr lang="en-US" i="1" dirty="0" smtClean="0"/>
                  <a:t> </a:t>
                </a:r>
                <a:r>
                  <a:rPr lang="el-GR" i="1" dirty="0" smtClean="0"/>
                  <a:t>ομαδας τάξης </a:t>
                </a:r>
                <a:r>
                  <a:rPr lang="en-US" i="1" dirty="0" smtClean="0"/>
                  <a:t>q, </a:t>
                </a:r>
                <a:r>
                  <a:rPr lang="el-GR" i="1" dirty="0" smtClean="0"/>
                  <a:t>α,β </a:t>
                </a:r>
                <a14:m>
                  <m:oMath xmlns:m="http://schemas.openxmlformats.org/officeDocument/2006/math">
                    <m:r>
                      <a:rPr lang="el-GR" b="0" i="1" dirty="0" smtClean="0">
                        <a:latin typeface="Cambria Math" panose="02040503050406030204" pitchFamily="18" charset="0"/>
                        <a:ea typeface="Cambria Math" panose="02040503050406030204" pitchFamily="18" charset="0"/>
                      </a:rPr>
                      <m:t>∈</m:t>
                    </m:r>
                  </m:oMath>
                </a14:m>
                <a:r>
                  <a:rPr lang="el-GR" i="1" dirty="0" smtClean="0"/>
                  <a:t> Ζ</a:t>
                </a:r>
                <a:r>
                  <a:rPr lang="en-US" i="1" dirty="0" smtClean="0"/>
                  <a:t>q</a:t>
                </a:r>
                <a:r>
                  <a:rPr lang="el-GR" i="1" dirty="0" smtClean="0"/>
                  <a:t> </a:t>
                </a:r>
                <a:endParaRPr lang="el-GR" i="1" dirty="0"/>
              </a:p>
            </p:txBody>
          </p:sp>
        </mc:Choice>
        <mc:Fallback xmlns="">
          <p:sp>
            <p:nvSpPr>
              <p:cNvPr id="35" name="TextBox 34"/>
              <p:cNvSpPr txBox="1">
                <a:spLocks noRot="1" noChangeAspect="1" noMove="1" noResize="1" noEditPoints="1" noAdjustHandles="1" noChangeArrowheads="1" noChangeShapeType="1" noTextEdit="1"/>
              </p:cNvSpPr>
              <p:nvPr/>
            </p:nvSpPr>
            <p:spPr>
              <a:xfrm>
                <a:off x="615818" y="5284029"/>
                <a:ext cx="7382934" cy="375051"/>
              </a:xfrm>
              <a:prstGeom prst="rect">
                <a:avLst/>
              </a:prstGeom>
              <a:blipFill rotWithShape="0">
                <a:blip r:embed="rId5"/>
                <a:stretch>
                  <a:fillRect l="-661" t="-9836" b="-24590"/>
                </a:stretch>
              </a:blipFill>
            </p:spPr>
            <p:txBody>
              <a:bodyPr/>
              <a:lstStyle/>
              <a:p>
                <a:r>
                  <a:rPr lang="el-GR">
                    <a:noFill/>
                  </a:rPr>
                  <a:t> </a:t>
                </a:r>
              </a:p>
            </p:txBody>
          </p:sp>
        </mc:Fallback>
      </mc:AlternateContent>
      <p:sp>
        <p:nvSpPr>
          <p:cNvPr id="36" name="TextBox 35"/>
          <p:cNvSpPr txBox="1"/>
          <p:nvPr/>
        </p:nvSpPr>
        <p:spPr>
          <a:xfrm>
            <a:off x="615818" y="5674871"/>
            <a:ext cx="7382934" cy="375051"/>
          </a:xfrm>
          <a:prstGeom prst="rect">
            <a:avLst/>
          </a:prstGeom>
          <a:noFill/>
        </p:spPr>
        <p:txBody>
          <a:bodyPr wrap="square" rtlCol="0">
            <a:spAutoFit/>
          </a:bodyPr>
          <a:lstStyle/>
          <a:p>
            <a:r>
              <a:rPr lang="el-GR" dirty="0" smtClean="0"/>
              <a:t>«Απλά λέμε»: </a:t>
            </a:r>
            <a:r>
              <a:rPr lang="el-GR" i="1" dirty="0" smtClean="0"/>
              <a:t>γ</a:t>
            </a:r>
            <a:r>
              <a:rPr lang="en-US" i="1" dirty="0" smtClean="0"/>
              <a:t>, </a:t>
            </a:r>
            <a:r>
              <a:rPr lang="el-GR" i="1" dirty="0" smtClean="0"/>
              <a:t>α,β</a:t>
            </a:r>
            <a:r>
              <a:rPr lang="en-US" i="1" dirty="0" smtClean="0"/>
              <a:t> </a:t>
            </a:r>
            <a:r>
              <a:rPr lang="el-GR" b="1" i="1" dirty="0" smtClean="0"/>
              <a:t>ειδικοί</a:t>
            </a:r>
            <a:r>
              <a:rPr lang="el-GR" i="1" dirty="0" smtClean="0"/>
              <a:t> μεγάλοι αριθμοί </a:t>
            </a:r>
            <a:r>
              <a:rPr lang="en-US" i="1" dirty="0" smtClean="0"/>
              <a:t> </a:t>
            </a:r>
            <a:r>
              <a:rPr lang="el-GR" i="1" dirty="0" smtClean="0"/>
              <a:t> </a:t>
            </a:r>
            <a:endParaRPr lang="el-GR" i="1" dirty="0"/>
          </a:p>
        </p:txBody>
      </p:sp>
      <p:sp>
        <p:nvSpPr>
          <p:cNvPr id="40" name="TextBox 39"/>
          <p:cNvSpPr txBox="1"/>
          <p:nvPr/>
        </p:nvSpPr>
        <p:spPr>
          <a:xfrm>
            <a:off x="5030371" y="4719978"/>
            <a:ext cx="3033838" cy="461665"/>
          </a:xfrm>
          <a:prstGeom prst="rect">
            <a:avLst/>
          </a:prstGeom>
          <a:noFill/>
        </p:spPr>
        <p:txBody>
          <a:bodyPr wrap="square" rtlCol="0">
            <a:spAutoFit/>
          </a:bodyPr>
          <a:lstStyle/>
          <a:p>
            <a:pPr algn="ctr"/>
            <a:r>
              <a:rPr lang="el-GR" sz="2400" i="1" dirty="0" smtClean="0">
                <a:solidFill>
                  <a:srgbClr val="FF0000"/>
                </a:solidFill>
              </a:rPr>
              <a:t>4. </a:t>
            </a:r>
            <a:r>
              <a:rPr lang="en-US" sz="2400" i="1" dirty="0" smtClean="0">
                <a:solidFill>
                  <a:srgbClr val="FF0000"/>
                </a:solidFill>
              </a:rPr>
              <a:t>k = (</a:t>
            </a:r>
            <a:r>
              <a:rPr lang="el-GR" sz="2400" i="1" dirty="0" smtClean="0">
                <a:solidFill>
                  <a:srgbClr val="FF0000"/>
                </a:solidFill>
              </a:rPr>
              <a:t>γ</a:t>
            </a:r>
            <a:r>
              <a:rPr lang="en-US" sz="2400" i="1" baseline="30000" dirty="0" smtClean="0">
                <a:solidFill>
                  <a:srgbClr val="FF0000"/>
                </a:solidFill>
              </a:rPr>
              <a:t>a</a:t>
            </a:r>
            <a:r>
              <a:rPr lang="en-US" sz="2400" i="1" dirty="0" smtClean="0">
                <a:solidFill>
                  <a:srgbClr val="FF0000"/>
                </a:solidFill>
              </a:rPr>
              <a:t>)</a:t>
            </a:r>
            <a:r>
              <a:rPr lang="el-GR" sz="2400" i="1" baseline="30000" dirty="0">
                <a:solidFill>
                  <a:srgbClr val="FF0000"/>
                </a:solidFill>
              </a:rPr>
              <a:t>β</a:t>
            </a:r>
            <a:r>
              <a:rPr lang="en-US" sz="2400" i="1" dirty="0" smtClean="0">
                <a:solidFill>
                  <a:srgbClr val="FF0000"/>
                </a:solidFill>
              </a:rPr>
              <a:t> = </a:t>
            </a:r>
            <a:r>
              <a:rPr lang="el-GR" sz="2400" i="1" dirty="0" smtClean="0">
                <a:solidFill>
                  <a:srgbClr val="FF0000"/>
                </a:solidFill>
              </a:rPr>
              <a:t>γ</a:t>
            </a:r>
            <a:r>
              <a:rPr lang="el-GR" sz="2400" i="1" baseline="30000" dirty="0" smtClean="0">
                <a:solidFill>
                  <a:srgbClr val="FF0000"/>
                </a:solidFill>
              </a:rPr>
              <a:t>αβ</a:t>
            </a:r>
            <a:endParaRPr lang="el-GR" sz="2400" i="1" baseline="30000" dirty="0">
              <a:solidFill>
                <a:srgbClr val="FF0000"/>
              </a:solidFill>
            </a:endParaRPr>
          </a:p>
        </p:txBody>
      </p:sp>
    </p:spTree>
    <p:extLst>
      <p:ext uri="{BB962C8B-B14F-4D97-AF65-F5344CB8AC3E}">
        <p14:creationId xmlns:p14="http://schemas.microsoft.com/office/powerpoint/2010/main" val="10852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5" grpId="0"/>
      <p:bldP spid="28" grpId="0"/>
      <p:bldP spid="33" grpId="0"/>
      <p:bldP spid="35" grpId="0"/>
      <p:bldP spid="36"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2959" y="286605"/>
            <a:ext cx="7940041" cy="778108"/>
          </a:xfrm>
        </p:spPr>
        <p:txBody>
          <a:bodyPr>
            <a:normAutofit fontScale="90000"/>
          </a:bodyPr>
          <a:lstStyle/>
          <a:p>
            <a:r>
              <a:rPr lang="el-GR" dirty="0" smtClean="0"/>
              <a:t>Γενικευμένο μοντέλο πρωτοκόλλου</a:t>
            </a:r>
            <a:endParaRPr lang="el-GR" dirty="0"/>
          </a:p>
        </p:txBody>
      </p:sp>
      <p:sp>
        <p:nvSpPr>
          <p:cNvPr id="9" name="Content Placeholder 8"/>
          <p:cNvSpPr>
            <a:spLocks noGrp="1"/>
          </p:cNvSpPr>
          <p:nvPr>
            <p:ph idx="1"/>
          </p:nvPr>
        </p:nvSpPr>
        <p:spPr/>
        <p:txBody>
          <a:bodyPr>
            <a:normAutofit/>
          </a:bodyPr>
          <a:lstStyle/>
          <a:p>
            <a:r>
              <a:rPr lang="el-GR" dirty="0" smtClean="0"/>
              <a:t>Δημόσια συμφωνία </a:t>
            </a:r>
            <a:r>
              <a:rPr lang="el-GR" dirty="0" smtClean="0"/>
              <a:t>βάσης</a:t>
            </a:r>
            <a:endParaRPr lang="el-GR" dirty="0" smtClean="0"/>
          </a:p>
          <a:p>
            <a:pPr lvl="1"/>
            <a:r>
              <a:rPr lang="el-GR" dirty="0" smtClean="0"/>
              <a:t>Μπορεί να επιλεγούν αυθαίρετα</a:t>
            </a:r>
          </a:p>
          <a:p>
            <a:r>
              <a:rPr lang="el-GR" dirty="0" smtClean="0"/>
              <a:t>Επιλογή μυστικών πληροφοριών</a:t>
            </a:r>
          </a:p>
          <a:p>
            <a:r>
              <a:rPr lang="el-GR" dirty="0" smtClean="0"/>
              <a:t>(Ιδιωτική) Μίξη </a:t>
            </a:r>
            <a:r>
              <a:rPr lang="el-GR" dirty="0" smtClean="0"/>
              <a:t>παραμέτρων 1 και μυστικού 2 και ανταλλαγή</a:t>
            </a:r>
          </a:p>
          <a:p>
            <a:r>
              <a:rPr lang="el-GR" dirty="0" smtClean="0"/>
              <a:t>(Ιδιωτική) Μίξη </a:t>
            </a:r>
            <a:r>
              <a:rPr lang="el-GR" dirty="0" smtClean="0"/>
              <a:t>μυστικού 2 και μηνύματος 3</a:t>
            </a:r>
            <a:endParaRPr lang="en-US" dirty="0" smtClean="0"/>
          </a:p>
          <a:p>
            <a:r>
              <a:rPr lang="el-GR" dirty="0" smtClean="0"/>
              <a:t>Επιλογή διδακτικών προσεγγίσεων για τη μίξη</a:t>
            </a:r>
          </a:p>
          <a:p>
            <a:pPr lvl="1"/>
            <a:r>
              <a:rPr lang="el-GR" dirty="0" smtClean="0"/>
              <a:t>Κατανόηση</a:t>
            </a:r>
          </a:p>
          <a:p>
            <a:pPr lvl="1"/>
            <a:r>
              <a:rPr lang="el-GR" dirty="0" smtClean="0"/>
              <a:t>Ασφάλεια</a:t>
            </a:r>
          </a:p>
          <a:p>
            <a:endParaRPr lang="el-GR" dirty="0" smtClean="0"/>
          </a:p>
          <a:p>
            <a:endParaRPr lang="el-GR" dirty="0" smtClean="0"/>
          </a:p>
          <a:p>
            <a:endParaRPr lang="el-GR" dirty="0"/>
          </a:p>
        </p:txBody>
      </p:sp>
      <p:sp>
        <p:nvSpPr>
          <p:cNvPr id="5" name="Date Placeholder 4"/>
          <p:cNvSpPr>
            <a:spLocks noGrp="1"/>
          </p:cNvSpPr>
          <p:nvPr>
            <p:ph type="dt" sz="half" idx="10"/>
          </p:nvPr>
        </p:nvSpPr>
        <p:spPr/>
        <p:txBody>
          <a:bodyPr/>
          <a:lstStyle/>
          <a:p>
            <a:r>
              <a:rPr lang="el-GR" smtClean="0"/>
              <a:t>pgrontas@gmail.com</a:t>
            </a:r>
            <a:endParaRPr lang="el-GR"/>
          </a:p>
        </p:txBody>
      </p:sp>
      <p:sp>
        <p:nvSpPr>
          <p:cNvPr id="6" name="Footer Placeholder 5"/>
          <p:cNvSpPr>
            <a:spLocks noGrp="1"/>
          </p:cNvSpPr>
          <p:nvPr>
            <p:ph type="ftr" sz="quarter" idx="11"/>
          </p:nvPr>
        </p:nvSpPr>
        <p:spPr/>
        <p:txBody>
          <a:bodyPr/>
          <a:lstStyle/>
          <a:p>
            <a:r>
              <a:rPr lang="en-US" smtClean="0"/>
              <a:t>CIE 2016</a:t>
            </a:r>
            <a:endParaRPr lang="el-GR"/>
          </a:p>
        </p:txBody>
      </p:sp>
      <p:sp>
        <p:nvSpPr>
          <p:cNvPr id="7" name="Slide Number Placeholder 6"/>
          <p:cNvSpPr>
            <a:spLocks noGrp="1"/>
          </p:cNvSpPr>
          <p:nvPr>
            <p:ph type="sldNum" sz="quarter" idx="12"/>
          </p:nvPr>
        </p:nvSpPr>
        <p:spPr/>
        <p:txBody>
          <a:bodyPr/>
          <a:lstStyle/>
          <a:p>
            <a:fld id="{0AE6FA8F-5445-4229-B36C-3298EF024F79}" type="slidenum">
              <a:rPr lang="el-GR" smtClean="0"/>
              <a:pPr/>
              <a:t>9</a:t>
            </a:fld>
            <a:endParaRPr lang="el-GR"/>
          </a:p>
        </p:txBody>
      </p:sp>
      <p:sp>
        <p:nvSpPr>
          <p:cNvPr id="17" name="Rectangle 16"/>
          <p:cNvSpPr/>
          <p:nvPr/>
        </p:nvSpPr>
        <p:spPr>
          <a:xfrm rot="20795759">
            <a:off x="6461844" y="2071792"/>
            <a:ext cx="1927002" cy="461665"/>
          </a:xfrm>
          <a:prstGeom prst="rect">
            <a:avLst/>
          </a:prstGeom>
          <a:ln w="6350">
            <a:solidFill>
              <a:srgbClr val="FF0000"/>
            </a:solidFill>
          </a:ln>
        </p:spPr>
        <p:txBody>
          <a:bodyPr wrap="none">
            <a:spAutoFit/>
          </a:bodyPr>
          <a:lstStyle/>
          <a:p>
            <a:r>
              <a:rPr lang="el-GR" sz="2400" dirty="0" smtClean="0">
                <a:ln w="0">
                  <a:solidFill>
                    <a:srgbClr val="FF0000"/>
                  </a:solidFill>
                </a:ln>
                <a:gradFill>
                  <a:gsLst>
                    <a:gs pos="21000">
                      <a:srgbClr val="53575C"/>
                    </a:gs>
                    <a:gs pos="88000">
                      <a:srgbClr val="C5C7CA"/>
                    </a:gs>
                  </a:gsLst>
                  <a:lin ang="5400000"/>
                </a:gradFill>
              </a:rPr>
              <a:t>(</a:t>
            </a:r>
            <a:r>
              <a:rPr lang="en-US" sz="2400" dirty="0" smtClean="0">
                <a:ln w="0">
                  <a:solidFill>
                    <a:srgbClr val="FF0000"/>
                  </a:solidFill>
                </a:ln>
                <a:gradFill>
                  <a:gsLst>
                    <a:gs pos="21000">
                      <a:srgbClr val="53575C"/>
                    </a:gs>
                    <a:gs pos="88000">
                      <a:srgbClr val="C5C7CA"/>
                    </a:gs>
                  </a:gsLst>
                  <a:lin ang="5400000"/>
                </a:gradFill>
              </a:rPr>
              <a:t>teacher only</a:t>
            </a:r>
            <a:r>
              <a:rPr lang="el-GR" sz="2400" dirty="0" smtClean="0">
                <a:ln w="0">
                  <a:solidFill>
                    <a:srgbClr val="FF0000"/>
                  </a:solidFill>
                </a:ln>
                <a:gradFill>
                  <a:gsLst>
                    <a:gs pos="21000">
                      <a:srgbClr val="53575C"/>
                    </a:gs>
                    <a:gs pos="88000">
                      <a:srgbClr val="C5C7CA"/>
                    </a:gs>
                  </a:gsLst>
                  <a:lin ang="5400000"/>
                </a:gradFill>
              </a:rPr>
              <a:t>)</a:t>
            </a:r>
            <a:endParaRPr lang="el-GR" sz="2400" dirty="0">
              <a:ln w="0">
                <a:solidFill>
                  <a:srgbClr val="FF0000"/>
                </a:solidFill>
              </a:ln>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2586696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733</TotalTime>
  <Words>1804</Words>
  <Application>Microsoft Office PowerPoint</Application>
  <PresentationFormat>On-screen Show (4:3)</PresentationFormat>
  <Paragraphs>298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Cambria Math</vt:lpstr>
      <vt:lpstr>Retrospect</vt:lpstr>
      <vt:lpstr>Μια πρόταση διδασκαλίας για την ανταλλαγή κλειδιού Diffie – Hellman (DHKE) </vt:lpstr>
      <vt:lpstr>Ιστορικό</vt:lpstr>
      <vt:lpstr>Κίνητρο</vt:lpstr>
      <vt:lpstr>Γιατί DHKE;</vt:lpstr>
      <vt:lpstr>Γιατί DHKE; (2)</vt:lpstr>
      <vt:lpstr>Δημιουργία γενικού πλαισίου</vt:lpstr>
      <vt:lpstr>Πετυχαίνοντας το αδύνατο (με αναλογίες)</vt:lpstr>
      <vt:lpstr>Η λύση (DH76): Ιδιότητες δυνάμεων</vt:lpstr>
      <vt:lpstr>Γενικευμένο μοντέλο πρωτοκόλλου</vt:lpstr>
      <vt:lpstr>Μίξη με χρώματα  (Singh -2001, Kahn Academy)</vt:lpstr>
      <vt:lpstr>Συζήτηση για την ασφάλεια</vt:lpstr>
      <vt:lpstr>Συζήτηση για την ασφάλεια (2)</vt:lpstr>
      <vt:lpstr>Δυσκολίες </vt:lpstr>
      <vt:lpstr>Δυσκολίες (2)</vt:lpstr>
      <vt:lpstr>(Επιπλέον) Ωφέλη</vt:lpstr>
      <vt:lpstr>(Επιπλέον) Ωφέλη (2)</vt:lpstr>
      <vt:lpstr>Ερωτήσεις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Μια πρόταση διδασκαλίας για την ανταλλαγή κλειδιού Diffie – Hellman</dc:title>
  <dc:creator>Panagiotis Grontas</dc:creator>
  <cp:lastModifiedBy>Panagiotis Grontas</cp:lastModifiedBy>
  <cp:revision>107</cp:revision>
  <cp:lastPrinted>2016-10-15T19:48:53Z</cp:lastPrinted>
  <dcterms:created xsi:type="dcterms:W3CDTF">2016-09-18T06:34:06Z</dcterms:created>
  <dcterms:modified xsi:type="dcterms:W3CDTF">2016-10-15T20:42:19Z</dcterms:modified>
</cp:coreProperties>
</file>