
<file path=[Content_Types].xml><?xml version="1.0" encoding="utf-8"?>
<Types xmlns="http://schemas.openxmlformats.org/package/2006/content-types">
  <Default Extension="png" ContentType="image/png"/>
  <Default Extension="png&amp;ehk=scasT1naYdnv4DH6" ContentType="image/png"/>
  <Default Extension="gif&amp;ehk=Wy77bwvKjRhdaXUDpGKHlQ&amp;r=0&amp;pid=OfficeInsert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61" r:id="rId3"/>
    <p:sldId id="280" r:id="rId4"/>
    <p:sldId id="264" r:id="rId5"/>
    <p:sldId id="281" r:id="rId6"/>
    <p:sldId id="262" r:id="rId7"/>
    <p:sldId id="282" r:id="rId8"/>
    <p:sldId id="279" r:id="rId9"/>
    <p:sldId id="278" r:id="rId10"/>
    <p:sldId id="263" r:id="rId11"/>
    <p:sldId id="265" r:id="rId12"/>
    <p:sldId id="266" r:id="rId13"/>
    <p:sldId id="272" r:id="rId14"/>
    <p:sldId id="273" r:id="rId15"/>
    <p:sldId id="277" r:id="rId16"/>
    <p:sldId id="274" r:id="rId17"/>
    <p:sldId id="267" r:id="rId18"/>
    <p:sldId id="268" r:id="rId19"/>
    <p:sldId id="269" r:id="rId20"/>
    <p:sldId id="271" r:id="rId21"/>
    <p:sldId id="275" r:id="rId22"/>
    <p:sldId id="276" r:id="rId23"/>
    <p:sldId id="270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21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http://larc.unt.edu/ian/TowersOfHanoi/index64.html</a:t>
            </a:r>
            <a:endParaRPr lang="el-GR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about chemistry, biology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about chemistry, biology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11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11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84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8279116" cy="222436"/>
          </a:xfrm>
        </p:spPr>
        <p:txBody>
          <a:bodyPr/>
          <a:lstStyle/>
          <a:p>
            <a:r>
              <a:rPr lang="en-US"/>
              <a:t>Playing with the shadows: The Tower of Brahma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7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8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8273141" cy="222436"/>
          </a:xfrm>
        </p:spPr>
        <p:txBody>
          <a:bodyPr/>
          <a:lstStyle/>
          <a:p>
            <a:r>
              <a:rPr lang="en-US"/>
              <a:t>Playing with the shadows: The Tower of Brahma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6360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0182"/>
            <a:ext cx="9601200" cy="4501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8496820" cy="222436"/>
          </a:xfrm>
        </p:spPr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6"/>
            <a:ext cx="9601200" cy="661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52811"/>
            <a:ext cx="4572000" cy="443839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52811"/>
            <a:ext cx="4572000" cy="443839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8446716" cy="222436"/>
          </a:xfrm>
        </p:spPr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6"/>
            <a:ext cx="9601200" cy="6360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440493"/>
            <a:ext cx="4572000" cy="564745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25885"/>
            <a:ext cx="4572000" cy="3665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440493"/>
            <a:ext cx="4572000" cy="564745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125885"/>
            <a:ext cx="4572000" cy="3665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8384086" cy="222436"/>
          </a:xfrm>
        </p:spPr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10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8279116" cy="222436"/>
          </a:xfrm>
        </p:spPr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>
          <a:xfrm>
            <a:off x="609602" y="6285158"/>
            <a:ext cx="8382427" cy="226957"/>
          </a:xfrm>
        </p:spPr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9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9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1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2" y="6297323"/>
            <a:ext cx="8232546" cy="214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Playing with the shadows: The Tower of Brahma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7938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7" indent="-182875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athsisfun.com/games/towerofhanoi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osis.com/blog/comments/incident-response-fundamentals-roles-and-org-structure/" TargetMode="External"/><Relationship Id="rId2" Type="http://schemas.openxmlformats.org/officeDocument/2006/relationships/image" Target="../media/image10.png&amp;ehk=scasT1naYdnv4DH6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KiNR/1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etail.com/hmacmichael/" TargetMode="External"/><Relationship Id="rId2" Type="http://schemas.openxmlformats.org/officeDocument/2006/relationships/image" Target="../media/image24.gif&amp;ehk=Wy77bwvKjRhdaXUDpGKHlQ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Playing with the shadows: </a:t>
            </a:r>
            <a:r>
              <a:rPr lang="en-US"/>
              <a:t>The Tower </a:t>
            </a:r>
            <a:r>
              <a:rPr lang="en-US" dirty="0"/>
              <a:t>of Brahma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Grontas Panagiotis, Kotarinou Panagiota, </a:t>
            </a:r>
            <a:r>
              <a:rPr lang="en-US" dirty="0" err="1"/>
              <a:t>Kouletsi</a:t>
            </a:r>
            <a:r>
              <a:rPr lang="en-US" dirty="0"/>
              <a:t> Eirini, </a:t>
            </a:r>
            <a:r>
              <a:rPr lang="en-US" dirty="0" err="1"/>
              <a:t>Milonis</a:t>
            </a:r>
            <a:r>
              <a:rPr lang="en-US" dirty="0"/>
              <a:t> Konstantinos, </a:t>
            </a:r>
            <a:r>
              <a:rPr lang="en-US" dirty="0" err="1"/>
              <a:t>Pliakou</a:t>
            </a:r>
            <a:r>
              <a:rPr lang="en-US" dirty="0"/>
              <a:t> Maria, </a:t>
            </a:r>
            <a:r>
              <a:rPr lang="en-US" dirty="0" err="1"/>
              <a:t>Hadzi</a:t>
            </a:r>
            <a:r>
              <a:rPr lang="en-US" dirty="0"/>
              <a:t> Maria, </a:t>
            </a:r>
            <a:r>
              <a:rPr lang="en-US" dirty="0" err="1"/>
              <a:t>Houpi</a:t>
            </a:r>
            <a:r>
              <a:rPr lang="en-US" dirty="0"/>
              <a:t> Maria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2807" y="297210"/>
            <a:ext cx="486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Verdana" panose="020B0604030504040204" pitchFamily="34" charset="0"/>
              </a:rPr>
              <a:t>Learning to think in a digital society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E9111-8139-4DA3-A289-9D021422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80" y="806480"/>
            <a:ext cx="4114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10CE-10A4-4D9F-98B9-32DF1F37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Brahma - Practice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ABFF-3D20-4E48-9D5F-0BC13EB0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Visit:  </a:t>
            </a:r>
          </a:p>
          <a:p>
            <a:pPr lvl="1"/>
            <a:r>
              <a:rPr lang="en-US" dirty="0">
                <a:hlinkClick r:id="rId2"/>
              </a:rPr>
              <a:t>https://www.mathsisfun.com/games/towerofhanoi.html</a:t>
            </a:r>
            <a:endParaRPr lang="en-US" dirty="0"/>
          </a:p>
          <a:p>
            <a:r>
              <a:rPr lang="en-US" dirty="0"/>
              <a:t>Try it for yourself some times</a:t>
            </a:r>
          </a:p>
          <a:p>
            <a:r>
              <a:rPr lang="en-US" dirty="0"/>
              <a:t>Increase the number of disks</a:t>
            </a:r>
          </a:p>
          <a:p>
            <a:pPr lvl="1"/>
            <a:r>
              <a:rPr lang="en-US" dirty="0"/>
              <a:t>4 and 5 will do</a:t>
            </a:r>
          </a:p>
          <a:p>
            <a:r>
              <a:rPr lang="en-US" dirty="0"/>
              <a:t>Retry</a:t>
            </a:r>
          </a:p>
          <a:p>
            <a:r>
              <a:rPr lang="en-US" dirty="0"/>
              <a:t>Record the number of moves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BF46F-FF30-4852-AD01-FEEEA83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5E3F0-00F1-4005-B329-D192FD5B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1" y="2289833"/>
            <a:ext cx="5665469" cy="33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0248-2471-4278-B84F-38BB5DE1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B30A-DA90-4E0A-93AA-5A06687C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not to move disks randomly</a:t>
            </a:r>
          </a:p>
          <a:p>
            <a:r>
              <a:rPr lang="en-US" dirty="0"/>
              <a:t>Think that you are playing </a:t>
            </a:r>
            <a:r>
              <a:rPr lang="en-US" i="1" dirty="0"/>
              <a:t>in slow motion</a:t>
            </a:r>
          </a:p>
          <a:p>
            <a:pPr lvl="1"/>
            <a:r>
              <a:rPr lang="en-US" dirty="0"/>
              <a:t>Identify the basic steps</a:t>
            </a:r>
          </a:p>
          <a:p>
            <a:pPr lvl="1"/>
            <a:r>
              <a:rPr lang="en-US" dirty="0"/>
              <a:t>Identify the constraints</a:t>
            </a:r>
          </a:p>
          <a:p>
            <a:pPr lvl="1"/>
            <a:r>
              <a:rPr lang="en-US" dirty="0"/>
              <a:t>Identify the repetitions</a:t>
            </a:r>
          </a:p>
          <a:p>
            <a:r>
              <a:rPr lang="en-US" b="1" dirty="0"/>
              <a:t>Tip</a:t>
            </a:r>
            <a:r>
              <a:rPr lang="en-US" dirty="0"/>
              <a:t>: Try to look some steps ahead: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will it take for a particular disc to be placed on its final position</a:t>
            </a:r>
          </a:p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What is the minimum number of moves?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262E8-6828-4502-AB0C-0BAEED0C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53CB-7E8B-4790-844B-7A620C29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6075-D290-4790-B3CE-62772E99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Feynman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think very hard at solving the towers game?</a:t>
            </a:r>
            <a:endParaRPr lang="en-US" dirty="0"/>
          </a:p>
          <a:p>
            <a:r>
              <a:rPr lang="en-US" dirty="0"/>
              <a:t>We can break the difficult problem, into smaller subproblems</a:t>
            </a:r>
          </a:p>
          <a:p>
            <a:r>
              <a:rPr lang="en-US" dirty="0"/>
              <a:t>Hopefully these smaller subproblems will be easier</a:t>
            </a:r>
          </a:p>
          <a:p>
            <a:r>
              <a:rPr lang="en-US" dirty="0"/>
              <a:t>If not, repeat</a:t>
            </a:r>
          </a:p>
          <a:p>
            <a:r>
              <a:rPr lang="en-US" dirty="0"/>
              <a:t>Break each subproblem to simpler </a:t>
            </a:r>
            <a:r>
              <a:rPr lang="en-US" i="1" dirty="0" err="1"/>
              <a:t>subsub</a:t>
            </a:r>
            <a:r>
              <a:rPr lang="en-US" dirty="0" err="1"/>
              <a:t>problems</a:t>
            </a:r>
            <a:endParaRPr lang="en-US" dirty="0"/>
          </a:p>
          <a:p>
            <a:r>
              <a:rPr lang="en-US" dirty="0"/>
              <a:t>Until, we have reached problems that can be solved easily or even trivially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F4C43-0634-4DBB-A909-55641297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8B42-3968-48B7-8BFC-E48FE1C3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Synthesis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4B1A-D9F2-4170-8520-4FAF78560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Having solved the trivial problems, we combine the solutions</a:t>
            </a:r>
          </a:p>
          <a:p>
            <a:r>
              <a:rPr lang="en-US" dirty="0"/>
              <a:t>Until we have solved the original problem</a:t>
            </a:r>
          </a:p>
          <a:p>
            <a:r>
              <a:rPr lang="en-US" dirty="0"/>
              <a:t>How do we identify the subproblems</a:t>
            </a:r>
          </a:p>
          <a:p>
            <a:pPr lvl="1"/>
            <a:r>
              <a:rPr lang="en-US" dirty="0"/>
              <a:t>Smaller scale</a:t>
            </a:r>
          </a:p>
          <a:p>
            <a:pPr lvl="1"/>
            <a:r>
              <a:rPr lang="en-US" dirty="0"/>
              <a:t>Different aspects</a:t>
            </a:r>
          </a:p>
          <a:p>
            <a:pPr lvl="1"/>
            <a:r>
              <a:rPr lang="en-US" dirty="0"/>
              <a:t>It takes practice</a:t>
            </a:r>
          </a:p>
          <a:p>
            <a:r>
              <a:rPr lang="en-US" dirty="0"/>
              <a:t>Computer science provides us with the vocabulary to transform our analysis into working computer instructions</a:t>
            </a:r>
            <a:endParaRPr lang="el-G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51BC4F-3EE5-4EE9-BC11-D0500977E1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047" y="2306320"/>
            <a:ext cx="4937913" cy="23564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C6C00-693F-4548-82FF-85A1B328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6D36D-F789-4703-B08E-F04BEE047C6C}"/>
              </a:ext>
            </a:extLst>
          </p:cNvPr>
          <p:cNvSpPr txBox="1"/>
          <p:nvPr/>
        </p:nvSpPr>
        <p:spPr>
          <a:xfrm>
            <a:off x="6324600" y="4662807"/>
            <a:ext cx="45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>
                <a:hlinkClick r:id="rId3" tooltip="https://securosis.com/blog/comments/incident-response-fundamentals-roles-and-org-structure/"/>
              </a:rPr>
              <a:t>This Photo</a:t>
            </a:r>
            <a:r>
              <a:rPr lang="el-GR" sz="900"/>
              <a:t> by Unknown Author is licensed under </a:t>
            </a:r>
            <a:r>
              <a:rPr lang="el-GR" sz="900">
                <a:hlinkClick r:id="rId4" tooltip="https://creativecommons.org/licenses/by-nc-sa/3.0/"/>
              </a:rPr>
              <a:t>CC BY-NC-SA</a:t>
            </a:r>
            <a:endParaRPr lang="el-GR" sz="900"/>
          </a:p>
        </p:txBody>
      </p:sp>
    </p:spTree>
    <p:extLst>
      <p:ext uri="{BB962C8B-B14F-4D97-AF65-F5344CB8AC3E}">
        <p14:creationId xmlns:p14="http://schemas.microsoft.com/office/powerpoint/2010/main" val="28355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8CB0-5607-4546-91D6-A2514615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E80E-CEF1-4115-A1CC-160529FA2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352811"/>
            <a:ext cx="6334760" cy="4438391"/>
          </a:xfrm>
        </p:spPr>
        <p:txBody>
          <a:bodyPr>
            <a:normAutofit fontScale="92500"/>
          </a:bodyPr>
          <a:lstStyle/>
          <a:p>
            <a:r>
              <a:rPr lang="en-US" dirty="0"/>
              <a:t>If a subproblem remains hard there is a </a:t>
            </a:r>
            <a:r>
              <a:rPr lang="en-US" b="1" dirty="0"/>
              <a:t>magic</a:t>
            </a:r>
            <a:r>
              <a:rPr lang="en-US" dirty="0"/>
              <a:t> trick:</a:t>
            </a:r>
          </a:p>
          <a:p>
            <a:r>
              <a:rPr lang="en-US" b="1" dirty="0"/>
              <a:t>Assume</a:t>
            </a:r>
            <a:r>
              <a:rPr lang="en-US" dirty="0"/>
              <a:t> that we have solved it</a:t>
            </a:r>
          </a:p>
          <a:p>
            <a:pPr lvl="1"/>
            <a:r>
              <a:rPr lang="en-US" dirty="0"/>
              <a:t>Give it a </a:t>
            </a:r>
            <a:r>
              <a:rPr lang="en-US" i="1" dirty="0"/>
              <a:t>name</a:t>
            </a:r>
          </a:p>
          <a:p>
            <a:r>
              <a:rPr lang="en-US" dirty="0"/>
              <a:t>Can we use the solution as a black box to solve more difficult problems</a:t>
            </a:r>
          </a:p>
          <a:p>
            <a:r>
              <a:rPr lang="en-US" dirty="0"/>
              <a:t>Black boxes are called </a:t>
            </a:r>
            <a:r>
              <a:rPr lang="en-US" b="1" dirty="0"/>
              <a:t>functions</a:t>
            </a:r>
            <a:r>
              <a:rPr lang="en-US" dirty="0"/>
              <a:t> in computer science</a:t>
            </a:r>
          </a:p>
          <a:p>
            <a:r>
              <a:rPr lang="en-US" dirty="0"/>
              <a:t>As a result the initial problem is transformed into:</a:t>
            </a:r>
          </a:p>
          <a:p>
            <a:pPr lvl="1"/>
            <a:r>
              <a:rPr lang="en-US" dirty="0"/>
              <a:t>A trivial problem that can be solved</a:t>
            </a:r>
          </a:p>
          <a:p>
            <a:pPr lvl="1"/>
            <a:r>
              <a:rPr lang="en-US" dirty="0"/>
              <a:t>A difficult problem that cannot be solved but can be utilized</a:t>
            </a:r>
          </a:p>
          <a:p>
            <a:r>
              <a:rPr lang="en-US" dirty="0"/>
              <a:t>Can we combine the two?</a:t>
            </a:r>
            <a:endParaRPr lang="el-G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FAFCE7-78D5-443C-8D0D-471BBA81B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8650" y="2165798"/>
            <a:ext cx="2857500" cy="21621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6FFF-FB60-46C5-A653-0DF3386F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747E-B3A1-4116-8BB2-65E378A6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in point</a:t>
            </a:r>
            <a:endParaRPr lang="el-G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9293A-31B8-4CC2-8BDD-6EB4710F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subproblems?</a:t>
            </a:r>
          </a:p>
          <a:p>
            <a:r>
              <a:rPr lang="en-US" dirty="0"/>
              <a:t>Since we are only moving disks the only possible subproblem is to move </a:t>
            </a:r>
            <a:r>
              <a:rPr lang="en-US" b="1" dirty="0"/>
              <a:t>fewer</a:t>
            </a:r>
            <a:r>
              <a:rPr lang="en-US" dirty="0"/>
              <a:t> disks</a:t>
            </a:r>
          </a:p>
          <a:p>
            <a:r>
              <a:rPr lang="en-US" dirty="0"/>
              <a:t>The full problem: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towers(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n,A,C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):</a:t>
            </a:r>
            <a:r>
              <a:rPr lang="en-US" dirty="0"/>
              <a:t> move n disks from tower A to tower C</a:t>
            </a:r>
          </a:p>
          <a:p>
            <a:r>
              <a:rPr lang="en-US" dirty="0"/>
              <a:t>A smaller problem can be: 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towers(n-1,A,B)</a:t>
            </a:r>
          </a:p>
          <a:p>
            <a:r>
              <a:rPr lang="en-US" dirty="0"/>
              <a:t>The trivial problem is: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towers(1,A,C):</a:t>
            </a:r>
            <a:r>
              <a:rPr lang="en-US" dirty="0"/>
              <a:t> move 1 disk from tower A to tower C</a:t>
            </a:r>
          </a:p>
          <a:p>
            <a:r>
              <a:rPr lang="en-US" dirty="0"/>
              <a:t>How to combine</a:t>
            </a:r>
            <a:endParaRPr lang="el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E99C-E6D0-44DC-90A6-606577D3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4F32ED-6D61-4158-84F4-F049312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Subproblems: One less + One Move + One less</a:t>
            </a:r>
            <a:endParaRPr lang="el-G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52177-8616-4D9B-A5AF-615CA95AC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352811"/>
            <a:ext cx="3672840" cy="4438391"/>
          </a:xfrm>
        </p:spPr>
        <p:txBody>
          <a:bodyPr/>
          <a:lstStyle/>
          <a:p>
            <a:r>
              <a:rPr lang="en-US" dirty="0"/>
              <a:t>To solve 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</a:rPr>
              <a:t>towers(4,A,C)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Solve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towers(3,A,B)</a:t>
            </a:r>
          </a:p>
          <a:p>
            <a:pPr lvl="2"/>
            <a:r>
              <a:rPr lang="en-US" dirty="0"/>
              <a:t>Tower B is used as a helper</a:t>
            </a:r>
          </a:p>
          <a:p>
            <a:pPr lvl="1"/>
            <a:r>
              <a:rPr lang="en-US" dirty="0"/>
              <a:t>Solve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towers(1,A,C)</a:t>
            </a:r>
          </a:p>
          <a:p>
            <a:pPr lvl="2"/>
            <a:r>
              <a:rPr lang="en-US" dirty="0"/>
              <a:t>Move disk 4 to tower C</a:t>
            </a:r>
          </a:p>
          <a:p>
            <a:pPr lvl="2"/>
            <a:r>
              <a:rPr lang="en-US" dirty="0"/>
              <a:t>The trivial step</a:t>
            </a:r>
          </a:p>
          <a:p>
            <a:pPr lvl="1"/>
            <a:r>
              <a:rPr lang="en-US" dirty="0"/>
              <a:t>Solve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towers(3,B,C)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4932E9-EBD9-4ACB-B774-D5CF2DAAF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352811"/>
            <a:ext cx="4572000" cy="4438391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2CF46-8580-448A-BF33-A9D7B04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EE0D84B9-CE2A-420A-90F0-EEDC3C7B8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485" y="4903845"/>
            <a:ext cx="3721778" cy="11334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84C317-0C8C-452C-8F9C-607500CCC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89" y="2553737"/>
            <a:ext cx="3778927" cy="10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3914D1-E62B-48D6-A68E-30BB2E50E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65" y="3703530"/>
            <a:ext cx="3778951" cy="11726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BFBE0C-F090-4679-95A2-617625F03E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48"/>
          <a:stretch/>
        </p:blipFill>
        <p:spPr>
          <a:xfrm>
            <a:off x="6324577" y="1346312"/>
            <a:ext cx="377895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91FA1B-FAAA-463F-B23D-F2C573E2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0" y="5045645"/>
            <a:ext cx="3743960" cy="1355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7B8A9-4934-42F3-9D73-E13F17213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76"/>
          <a:stretch/>
        </p:blipFill>
        <p:spPr>
          <a:xfrm>
            <a:off x="7152639" y="3594285"/>
            <a:ext cx="3802173" cy="1340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E136F-63D9-423F-B7A2-805C24AD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6542"/>
            <a:ext cx="9601200" cy="661066"/>
          </a:xfrm>
        </p:spPr>
        <p:txBody>
          <a:bodyPr/>
          <a:lstStyle/>
          <a:p>
            <a:r>
              <a:rPr lang="en-US" dirty="0"/>
              <a:t>Repeat: One less + One Move + One less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4456-9E8C-45CC-B1D8-80F15A52C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But: how to solve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towers(3,A,B)</a:t>
            </a:r>
            <a:r>
              <a:rPr lang="en-US" dirty="0"/>
              <a:t> ?</a:t>
            </a:r>
          </a:p>
          <a:p>
            <a:r>
              <a:rPr lang="en-US" b="1" dirty="0"/>
              <a:t>Abstract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Solve 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towers(2,A,C)</a:t>
            </a:r>
          </a:p>
          <a:p>
            <a:pPr lvl="1"/>
            <a:r>
              <a:rPr lang="en-US" dirty="0"/>
              <a:t>Solve 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towers(1,A,B)</a:t>
            </a:r>
          </a:p>
          <a:p>
            <a:pPr lvl="1"/>
            <a:r>
              <a:rPr lang="en-US" dirty="0"/>
              <a:t>Solve 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towers(2,C,B)</a:t>
            </a:r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E4CEAB-1504-4BCE-900F-F4B0962DE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79129" y="2092581"/>
            <a:ext cx="3875683" cy="13058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B477-DDD2-48C0-B87A-F3E55139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33AA20-B570-4F16-81A8-05FD29337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48"/>
          <a:stretch/>
        </p:blipFill>
        <p:spPr>
          <a:xfrm>
            <a:off x="7096041" y="908827"/>
            <a:ext cx="3920554" cy="10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2CE-DB75-4756-8CC4-465D715C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Repeat: One less + One Move + One less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78F5-D17B-479C-998F-1DEFAE506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352811"/>
            <a:ext cx="4826000" cy="4438391"/>
          </a:xfrm>
        </p:spPr>
        <p:txBody>
          <a:bodyPr/>
          <a:lstStyle/>
          <a:p>
            <a:r>
              <a:rPr lang="en-US" dirty="0"/>
              <a:t>Again: how to solve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towers(2,A,C) </a:t>
            </a:r>
            <a:r>
              <a:rPr lang="en-US" dirty="0"/>
              <a:t>?</a:t>
            </a:r>
          </a:p>
          <a:p>
            <a:r>
              <a:rPr lang="en-US" b="1" dirty="0"/>
              <a:t>Abstract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Solve 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towers(1,A,B)</a:t>
            </a:r>
          </a:p>
          <a:p>
            <a:pPr lvl="1"/>
            <a:r>
              <a:rPr lang="en-US" dirty="0"/>
              <a:t>Solve 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towers(1,A,C)</a:t>
            </a:r>
          </a:p>
          <a:p>
            <a:pPr lvl="1"/>
            <a:r>
              <a:rPr lang="en-US" dirty="0"/>
              <a:t>Solve 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towers(1,B,C)</a:t>
            </a:r>
          </a:p>
          <a:p>
            <a:r>
              <a:rPr lang="en-US" dirty="0"/>
              <a:t>Trivial problems: Move a single disk</a:t>
            </a:r>
            <a:endParaRPr lang="el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BF8D-E976-4ECC-8716-4BC205E8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058A96-65AF-4246-9C74-4E32B18829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5248" b="8169"/>
          <a:stretch/>
        </p:blipFill>
        <p:spPr>
          <a:xfrm>
            <a:off x="6223000" y="1226198"/>
            <a:ext cx="3683000" cy="11836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2A595-60E5-44DE-A299-43D13497D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3"/>
          <a:stretch/>
        </p:blipFill>
        <p:spPr>
          <a:xfrm>
            <a:off x="6065520" y="2409896"/>
            <a:ext cx="4108103" cy="1371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81AB93-3D74-4A55-A5FC-AC02FFCC56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74"/>
          <a:stretch/>
        </p:blipFill>
        <p:spPr>
          <a:xfrm>
            <a:off x="6065520" y="3799278"/>
            <a:ext cx="4108103" cy="1377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15BAFE-2C47-43D3-92AB-B0C4CC88C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412" y="5176537"/>
            <a:ext cx="3954318" cy="14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EFF2-E273-410F-9992-E9D84F65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Time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B0DF-B9B4-4A4C-A101-852CBF3D4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352811"/>
            <a:ext cx="3672840" cy="4438391"/>
          </a:xfrm>
        </p:spPr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https://repl.it/KiNR/11</a:t>
            </a:r>
            <a:r>
              <a:rPr lang="en-US" dirty="0"/>
              <a:t> </a:t>
            </a:r>
          </a:p>
          <a:p>
            <a:r>
              <a:rPr lang="en-US" dirty="0"/>
              <a:t>A program in Python that solves the problem is presented</a:t>
            </a:r>
          </a:p>
          <a:p>
            <a:r>
              <a:rPr lang="en-US" dirty="0"/>
              <a:t>Press the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fork</a:t>
            </a:r>
            <a:r>
              <a:rPr lang="en-US" dirty="0"/>
              <a:t> button to create a duplicate to play</a:t>
            </a:r>
          </a:p>
          <a:p>
            <a:r>
              <a:rPr lang="en-US" dirty="0"/>
              <a:t>You have to complete the program using the presented analysis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B271-6C93-4D0A-89BB-805073DF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DF8A69-7F25-48E5-B689-A35C87EB3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49694" y="365760"/>
            <a:ext cx="4981079" cy="2502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9C00E-89EF-4D52-B27C-2A5575FC2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907" y="3006088"/>
            <a:ext cx="4888866" cy="31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8A67-3709-4105-B644-0CC5FFB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towers of Brahma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941DA-399C-4181-9DCE-B847DCCBFA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Also known as towers of Hanoi</a:t>
                </a:r>
                <a:endParaRPr lang="el-GR" dirty="0"/>
              </a:p>
              <a:p>
                <a:r>
                  <a:rPr lang="en-US" dirty="0"/>
                  <a:t>A set of 64 gold disks on 3 diamond needles</a:t>
                </a:r>
              </a:p>
              <a:p>
                <a:r>
                  <a:rPr lang="en-US" dirty="0"/>
                  <a:t>in the temple of Kashi Vishwanath in Varanasi, Uttar Pradesh, India</a:t>
                </a:r>
              </a:p>
              <a:p>
                <a:r>
                  <a:rPr lang="en-US" dirty="0"/>
                  <a:t>The monks are trying to move all the gold disks between the needles</a:t>
                </a:r>
              </a:p>
              <a:p>
                <a:r>
                  <a:rPr lang="en-US" dirty="0"/>
                  <a:t>When they succeed the world will end</a:t>
                </a:r>
              </a:p>
              <a:p>
                <a:r>
                  <a:rPr lang="en-US" dirty="0"/>
                  <a:t>An ancient legend, or the imagination of  Édouard Lucas (1883)?</a:t>
                </a:r>
                <a:endParaRPr lang="el-GR" dirty="0"/>
              </a:p>
              <a:p>
                <a:pPr lvl="1"/>
                <a:r>
                  <a:rPr lang="en-US" altLang="el-GR" dirty="0">
                    <a:latin typeface="Arial Unicode MS"/>
                  </a:rPr>
                  <a:t>Lucas numbers:   </a:t>
                </a:r>
                <a14:m>
                  <m:oMath xmlns:m="http://schemas.openxmlformats.org/officeDocument/2006/math">
                    <m:r>
                      <a:rPr lang="el-GR" altLang="el-G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altLang="el-GR" i="1" dirty="0">
                        <a:latin typeface="Cambria Math" panose="02040503050406030204" pitchFamily="18" charset="0"/>
                      </a:rPr>
                      <m:t>, 1, 3, 4, 7, 11, 18, 29, 47, 76, 123, 199,</m:t>
                    </m:r>
                    <m:r>
                      <a:rPr lang="en-US" altLang="el-GR" b="0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l-GR" altLang="el-G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l-G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941DA-399C-4181-9DCE-B847DCCBF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67" t="-20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1F0E-67E2-4D63-9C47-FAF8328E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4CB6AD-D977-477F-BA66-CD6264DB5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39560" y="503856"/>
            <a:ext cx="4572000" cy="3423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D53F2-D6DB-4AB1-A5D4-0D496A486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560" y="503856"/>
            <a:ext cx="1219200" cy="15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0FBF27-6BC2-4769-A98D-174C784A9EC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3587" y="4065083"/>
            <a:ext cx="2605462" cy="172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3823-52F7-4E55-9FC1-29E606C0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&amp; Instructions </a:t>
            </a:r>
            <a:endParaRPr lang="el-G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A8CCC8-0C0E-444F-AC32-01B141F16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touch (helper.py)</a:t>
            </a:r>
            <a:endParaRPr lang="el-G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498893-B620-4CC6-B093-40384DED17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game</a:t>
            </a:r>
            <a:r>
              <a:rPr lang="en-US" dirty="0"/>
              <a:t>: represents the current state of the towers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moves</a:t>
            </a:r>
            <a:r>
              <a:rPr lang="en-US" dirty="0"/>
              <a:t>: counts the moves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init</a:t>
            </a:r>
            <a:r>
              <a:rPr lang="en-US" dirty="0"/>
              <a:t>: housekeeping before the game is played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moveDisk</a:t>
            </a:r>
            <a:r>
              <a:rPr lang="en-US" dirty="0"/>
              <a:t>: moves the upmost disk between the towers specified</a:t>
            </a:r>
            <a:endParaRPr lang="el-G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0775AC-CC3E-47B3-8E36-BBFCB061C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 touch (main.py)</a:t>
            </a:r>
            <a:endParaRPr lang="el-G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435011-72D5-44F6-8601-6269DCF9A2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n</a:t>
            </a:r>
            <a:r>
              <a:rPr lang="en-US" dirty="0"/>
              <a:t>: to adjust the number of disks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towers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/>
              <a:t>the actions needed to solve the game </a:t>
            </a:r>
          </a:p>
          <a:p>
            <a:r>
              <a:rPr lang="en-US" b="1" dirty="0"/>
              <a:t>Hints</a:t>
            </a:r>
            <a:r>
              <a:rPr lang="en-US" dirty="0"/>
              <a:t>:</a:t>
            </a:r>
            <a:endParaRPr lang="el-GR" dirty="0"/>
          </a:p>
          <a:p>
            <a:pPr lvl="1"/>
            <a:r>
              <a:rPr lang="el-GR" dirty="0"/>
              <a:t>0: </a:t>
            </a:r>
            <a:r>
              <a:rPr lang="en-US" dirty="0"/>
              <a:t>tower A, 1: tower B, 2: tower C</a:t>
            </a:r>
          </a:p>
          <a:p>
            <a:pPr lvl="1"/>
            <a:r>
              <a:rPr lang="en-US" dirty="0"/>
              <a:t>They sum to 3, so to find temp tower subtract from 3 the sum of the other two</a:t>
            </a:r>
          </a:p>
          <a:p>
            <a:r>
              <a:rPr lang="en-US" dirty="0"/>
              <a:t>Use only the 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</a:rPr>
              <a:t>moveDisk</a:t>
            </a:r>
            <a:r>
              <a:rPr lang="en-US" dirty="0"/>
              <a:t> and 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</a:rPr>
              <a:t>towers </a:t>
            </a:r>
            <a:r>
              <a:rPr lang="en-US" dirty="0"/>
              <a:t>functions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835D9-6AC4-458D-B4B1-DC0EFD87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6DCD191-8AD7-40ED-B5BA-0EB4CAF1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  <a:endParaRPr lang="el-GR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4806118-DFB8-406D-8961-197581C8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9412" y="1290638"/>
            <a:ext cx="4473175" cy="4500562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40F51-3090-487E-A962-5FB9F33F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9BC7F-A6E6-4C2F-BE45-3BAD71278959}"/>
              </a:ext>
            </a:extLst>
          </p:cNvPr>
          <p:cNvSpPr txBox="1"/>
          <p:nvPr/>
        </p:nvSpPr>
        <p:spPr>
          <a:xfrm>
            <a:off x="3859412" y="5791200"/>
            <a:ext cx="4473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>
                <a:hlinkClick r:id="rId3" tooltip="http://www.coetail.com/hmacmichael/"/>
              </a:rPr>
              <a:t>This Photo</a:t>
            </a:r>
            <a:r>
              <a:rPr lang="el-GR" sz="900"/>
              <a:t> by Unknown Author is licensed under </a:t>
            </a:r>
            <a:r>
              <a:rPr lang="el-GR" sz="900">
                <a:hlinkClick r:id="rId4" tooltip="https://creativecommons.org/licenses/by-nc-sa/3.0/"/>
              </a:rPr>
              <a:t>CC BY-NC-SA</a:t>
            </a:r>
            <a:endParaRPr lang="el-GR" sz="900"/>
          </a:p>
        </p:txBody>
      </p:sp>
    </p:spTree>
    <p:extLst>
      <p:ext uri="{BB962C8B-B14F-4D97-AF65-F5344CB8AC3E}">
        <p14:creationId xmlns:p14="http://schemas.microsoft.com/office/powerpoint/2010/main" val="418558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DF20-0637-4FBF-9212-EEDAAFF1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55481F9-01F6-4202-8DCF-BC6AA2262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How many steps did the algorithm perform in relation to the input?</a:t>
                </a:r>
              </a:p>
              <a:p>
                <a:r>
                  <a:rPr lang="en-US" dirty="0"/>
                  <a:t>Answer: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disks: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Why: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27431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/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74314" lvl="1" indent="0">
                  <a:buNone/>
                </a:pPr>
                <a:r>
                  <a:rPr lang="en-US" sz="2000" b="0" dirty="0"/>
                  <a:t>				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2(2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−2)+1)+1=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4314" lvl="1" indent="0">
                  <a:buNone/>
                </a:pPr>
                <a:r>
                  <a:rPr lang="en-US" sz="2000" b="0" dirty="0"/>
                  <a:t>				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74314" lvl="1" indent="0">
                  <a:buNone/>
                </a:pPr>
                <a:r>
                  <a:rPr lang="en-US" sz="2000" b="0" dirty="0"/>
                  <a:t>				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sz="2000" dirty="0"/>
                  <a:t> =</a:t>
                </a:r>
              </a:p>
              <a:p>
                <a:pPr marL="274314" lvl="1" indent="0">
                  <a:buNone/>
                </a:pPr>
                <a:r>
                  <a:rPr lang="en-US" sz="2000" dirty="0"/>
                  <a:t>				 = … = </a:t>
                </a:r>
              </a:p>
              <a:p>
                <a:pPr marL="274314" lvl="1" indent="0">
                  <a:buNone/>
                </a:pPr>
                <a:r>
                  <a:rPr lang="en-US" sz="2000" dirty="0"/>
                  <a:t>				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=</a:t>
                </a:r>
              </a:p>
              <a:p>
                <a:pPr marL="274314" lvl="1" indent="0">
                  <a:buNone/>
                </a:pPr>
                <a:r>
                  <a:rPr lang="en-US" sz="2000" dirty="0"/>
                  <a:t>				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=</a:t>
                </a:r>
              </a:p>
              <a:p>
                <a:pPr marL="274314" lvl="1" indent="0">
                  <a:buNone/>
                </a:pPr>
                <a:r>
                  <a:rPr lang="en-US" sz="2000" dirty="0"/>
                  <a:t>				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Is this ok?</a:t>
                </a:r>
              </a:p>
              <a:p>
                <a:pPr marL="274314" lvl="1" indent="0">
                  <a:buNone/>
                </a:pPr>
                <a:endParaRPr lang="en-US" sz="2000" dirty="0"/>
              </a:p>
              <a:p>
                <a:pPr marL="274314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55481F9-01F6-4202-8DCF-BC6AA2262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57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B235-411E-4738-81A9-BFDC101B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DF20-0637-4FBF-9212-EEDAAFF1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55481F9-01F6-4202-8DCF-BC6AA2262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Answer: </a:t>
                </a:r>
                <a:r>
                  <a:rPr lang="en-US" b="1" dirty="0">
                    <a:solidFill>
                      <a:schemeClr val="accent1"/>
                    </a:solidFill>
                  </a:rPr>
                  <a:t>no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Why?</a:t>
                </a:r>
              </a:p>
              <a:p>
                <a:pPr lvl="1"/>
                <a:r>
                  <a:rPr lang="en-US" dirty="0"/>
                  <a:t>For 64 discs: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=1,845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en-US" dirty="0"/>
                  <a:t> CPU with one move per operation: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S</m:t>
                    </m:r>
                    <m:r>
                      <m:rPr>
                        <m:nor/>
                      </m:rPr>
                      <a:rPr lang="en-US" dirty="0"/>
                      <m:t>olving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will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take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1,845 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585</m:t>
                    </m:r>
                  </m:oMath>
                </a14:m>
                <a:r>
                  <a:rPr lang="en-US" dirty="0"/>
                  <a:t> years</a:t>
                </a:r>
              </a:p>
              <a:p>
                <a:r>
                  <a:rPr lang="en-US" dirty="0"/>
                  <a:t>Is this usable in practice? </a:t>
                </a:r>
                <a:r>
                  <a:rPr lang="en-US" b="1" dirty="0">
                    <a:solidFill>
                      <a:schemeClr val="accent1"/>
                    </a:solidFill>
                  </a:rPr>
                  <a:t>NO</a:t>
                </a:r>
              </a:p>
              <a:p>
                <a:r>
                  <a:rPr lang="en-US" b="1" dirty="0"/>
                  <a:t>But notice the following characteristic of the problem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b="1" dirty="0"/>
                  <a:t>Easy to verify, difficult to compute</a:t>
                </a:r>
              </a:p>
              <a:p>
                <a:r>
                  <a:rPr lang="en-US" b="1" dirty="0"/>
                  <a:t>(The) Open Question in CS: </a:t>
                </a:r>
              </a:p>
              <a:p>
                <a:pPr lvl="1"/>
                <a:r>
                  <a:rPr lang="en-US" dirty="0"/>
                  <a:t>Can we make all solutions that are easy to verify easy to compute as well?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55481F9-01F6-4202-8DCF-BC6AA2262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5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B235-411E-4738-81A9-BFDC101B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CAEA-458B-4E19-9214-BEA5E3B8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0922-7BC2-40A4-81D8-3A34D03D8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Three towers (rods that can take </a:t>
                </a:r>
                <a:r>
                  <a:rPr lang="en-US" i="1" dirty="0"/>
                  <a:t>stacks of disks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 number of disks of different sizes, which can slide onto any tower.  </a:t>
                </a:r>
              </a:p>
              <a:p>
                <a:r>
                  <a:rPr lang="en-US" dirty="0"/>
                  <a:t>Game begins with a stack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disks placed on the first tower.</a:t>
                </a:r>
              </a:p>
              <a:p>
                <a:r>
                  <a:rPr lang="en-US" b="1" dirty="0"/>
                  <a:t>Objective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move the entire stack to the last tower (or to the middle tower) using a helper tower</a:t>
                </a:r>
              </a:p>
              <a:p>
                <a:r>
                  <a:rPr lang="en-US" b="1" dirty="0"/>
                  <a:t>Rules</a:t>
                </a:r>
                <a:r>
                  <a:rPr lang="en-US" dirty="0"/>
                  <a:t>:</a:t>
                </a:r>
              </a:p>
              <a:p>
                <a:pPr lvl="1" fontAlgn="ctr"/>
                <a:r>
                  <a:rPr lang="en-US" dirty="0"/>
                  <a:t>Only </a:t>
                </a:r>
                <a:r>
                  <a:rPr lang="en-US" b="1" dirty="0"/>
                  <a:t>one</a:t>
                </a:r>
                <a:r>
                  <a:rPr lang="en-US" dirty="0"/>
                  <a:t> disk can be moved at a time.</a:t>
                </a:r>
              </a:p>
              <a:p>
                <a:pPr lvl="1" fontAlgn="ctr"/>
                <a:r>
                  <a:rPr lang="en-US" dirty="0"/>
                  <a:t>Each move consists of taking the </a:t>
                </a:r>
                <a:r>
                  <a:rPr lang="en-US" b="1" dirty="0"/>
                  <a:t>upper</a:t>
                </a:r>
                <a:r>
                  <a:rPr lang="en-US" dirty="0"/>
                  <a:t> disk from one of the stacks and placing it on </a:t>
                </a:r>
                <a:r>
                  <a:rPr lang="en-US" b="1" dirty="0"/>
                  <a:t>top</a:t>
                </a:r>
                <a:r>
                  <a:rPr lang="en-US" dirty="0"/>
                  <a:t> of another stack.</a:t>
                </a:r>
              </a:p>
              <a:p>
                <a:pPr lvl="1" fontAlgn="ctr"/>
                <a:r>
                  <a:rPr lang="en-US" dirty="0"/>
                  <a:t>No disk may be placed on top of a </a:t>
                </a:r>
                <a:r>
                  <a:rPr lang="en-US" b="1" dirty="0"/>
                  <a:t>smaller</a:t>
                </a:r>
                <a:r>
                  <a:rPr lang="en-US" dirty="0"/>
                  <a:t> disk.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0922-7BC2-40A4-81D8-3A34D03D8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5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ADAEB-DF43-4B91-9AFA-59C36655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0073B-406C-4827-ABA8-98005373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166" y="182158"/>
            <a:ext cx="3922394" cy="15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7A91-1FC1-4318-AC22-661ACB19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76B5-E6E3-4E07-BB75-6454D8E0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Feynman ‘Method’</a:t>
            </a:r>
          </a:p>
          <a:p>
            <a:pPr lvl="1"/>
            <a:r>
              <a:rPr lang="en-US" dirty="0"/>
              <a:t>Read the problem, carefully</a:t>
            </a:r>
          </a:p>
          <a:p>
            <a:pPr lvl="1"/>
            <a:r>
              <a:rPr lang="en-US" b="1" dirty="0"/>
              <a:t>Think very hard</a:t>
            </a:r>
          </a:p>
          <a:p>
            <a:pPr lvl="1"/>
            <a:r>
              <a:rPr lang="en-US" dirty="0"/>
              <a:t>Write down the answer</a:t>
            </a:r>
          </a:p>
          <a:p>
            <a:r>
              <a:rPr lang="en-US" dirty="0"/>
              <a:t>How to think very hard?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 methods from computational thinking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722ED-81BA-4C7D-9CA1-40E20A36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1BAD5-BCCC-413A-B1CD-1774FBBF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82" y="1290182"/>
            <a:ext cx="1819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20CE-F999-4A7D-B62C-89D8934D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E9ED-A3AE-4A59-92C9-6917F38D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Computer Science </a:t>
            </a:r>
            <a:r>
              <a:rPr lang="en-US" sz="2400" dirty="0"/>
              <a:t>is no more about (electronic) computers </a:t>
            </a:r>
          </a:p>
          <a:p>
            <a:pPr lvl="1"/>
            <a:r>
              <a:rPr lang="en-US" sz="2000" dirty="0"/>
              <a:t>than </a:t>
            </a:r>
            <a:r>
              <a:rPr lang="en-US" sz="2000" i="1" dirty="0"/>
              <a:t>astronomy</a:t>
            </a:r>
            <a:r>
              <a:rPr lang="en-US" sz="2000" dirty="0"/>
              <a:t> is about telescopes (</a:t>
            </a:r>
            <a:r>
              <a:rPr lang="en-US" sz="2000" dirty="0" err="1"/>
              <a:t>Edsger</a:t>
            </a:r>
            <a:r>
              <a:rPr lang="en-US" sz="2000" dirty="0"/>
              <a:t> W. Dijkstra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than </a:t>
            </a:r>
            <a:r>
              <a:rPr lang="en-US" sz="2000" i="1" dirty="0"/>
              <a:t>biology</a:t>
            </a:r>
            <a:r>
              <a:rPr lang="en-US" sz="2000" dirty="0"/>
              <a:t> is about the microscope</a:t>
            </a:r>
          </a:p>
          <a:p>
            <a:pPr lvl="1"/>
            <a:r>
              <a:rPr lang="en-US" sz="2000" dirty="0"/>
              <a:t>than </a:t>
            </a:r>
            <a:r>
              <a:rPr lang="en-US" sz="2000" i="1" dirty="0"/>
              <a:t>chemistry</a:t>
            </a:r>
            <a:r>
              <a:rPr lang="en-US" sz="2000" dirty="0"/>
              <a:t> is about the test tube</a:t>
            </a:r>
          </a:p>
          <a:p>
            <a:pPr lvl="1"/>
            <a:r>
              <a:rPr lang="en-US" sz="2000" dirty="0"/>
              <a:t>Add </a:t>
            </a:r>
            <a:r>
              <a:rPr lang="en-US" sz="2000" i="1" dirty="0"/>
              <a:t>your favorite science </a:t>
            </a:r>
            <a:r>
              <a:rPr lang="en-US" sz="2000" dirty="0"/>
              <a:t>and its </a:t>
            </a:r>
            <a:r>
              <a:rPr lang="en-US" sz="2000" i="1" dirty="0"/>
              <a:t>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0D19-5CA1-4C65-88B9-61F0496A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20CE-F999-4A7D-B62C-89D8934D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E9ED-A3AE-4A59-92C9-6917F38D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universal methods of computer science that can be applied to real world problems</a:t>
            </a:r>
          </a:p>
          <a:p>
            <a:r>
              <a:rPr lang="en-US" dirty="0"/>
              <a:t>the computing processes, </a:t>
            </a:r>
            <a:r>
              <a:rPr lang="en-US" b="1" dirty="0"/>
              <a:t>whether they are executed by a human </a:t>
            </a:r>
            <a:r>
              <a:rPr lang="en-US" dirty="0"/>
              <a:t>or by a machine (Jeannette M. Wing)</a:t>
            </a:r>
          </a:p>
          <a:p>
            <a:r>
              <a:rPr lang="en-US" dirty="0"/>
              <a:t>Answers and raises fundamental questions about:</a:t>
            </a:r>
          </a:p>
          <a:p>
            <a:pPr lvl="1"/>
            <a:r>
              <a:rPr lang="en-US" dirty="0"/>
              <a:t>What is computable (doable)</a:t>
            </a:r>
          </a:p>
          <a:p>
            <a:pPr lvl="1"/>
            <a:r>
              <a:rPr lang="en-US" dirty="0"/>
              <a:t>How difficult/efficient is it to compute something</a:t>
            </a:r>
          </a:p>
          <a:p>
            <a:pPr lvl="1"/>
            <a:r>
              <a:rPr lang="en-US" dirty="0"/>
              <a:t>What can humans/computers do better than computers/humans</a:t>
            </a:r>
          </a:p>
          <a:p>
            <a:r>
              <a:rPr lang="en-US" dirty="0"/>
              <a:t>Advanced by electronic computers in the same way that reading and writing was advanced by typography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0D19-5CA1-4C65-88B9-61F0496A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5642-B0D1-4F53-B347-C3F45950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world examples of computational processes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81B2-96DF-4DDB-B016-3E195CC0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Finding the minimum and/or maximum in a sequence of numbers</a:t>
            </a:r>
          </a:p>
          <a:p>
            <a:pPr lvl="1"/>
            <a:r>
              <a:rPr lang="en-US" dirty="0"/>
              <a:t>Application in discovering the range of a musical score</a:t>
            </a:r>
          </a:p>
          <a:p>
            <a:r>
              <a:rPr lang="en-US" dirty="0"/>
              <a:t>Looking up a name in an alphabetically sorted list</a:t>
            </a:r>
          </a:p>
          <a:p>
            <a:pPr lvl="1"/>
            <a:r>
              <a:rPr lang="en-US" dirty="0"/>
              <a:t>start at the top or </a:t>
            </a:r>
          </a:p>
          <a:p>
            <a:pPr lvl="1"/>
            <a:r>
              <a:rPr lang="en-US" dirty="0"/>
              <a:t>start in the middle</a:t>
            </a:r>
          </a:p>
          <a:p>
            <a:r>
              <a:rPr lang="en-US" dirty="0"/>
              <a:t>Sorting a class of students by height</a:t>
            </a:r>
          </a:p>
          <a:p>
            <a:pPr lvl="1"/>
            <a:r>
              <a:rPr lang="en-US" dirty="0"/>
              <a:t>When all are in the same room</a:t>
            </a:r>
          </a:p>
          <a:p>
            <a:pPr lvl="1"/>
            <a:r>
              <a:rPr lang="en-US" dirty="0"/>
              <a:t>As they come through the door</a:t>
            </a:r>
          </a:p>
          <a:p>
            <a:r>
              <a:rPr lang="en-US" dirty="0"/>
              <a:t>Packing a bag with books/clothes</a:t>
            </a:r>
          </a:p>
          <a:p>
            <a:pPr lvl="1"/>
            <a:r>
              <a:rPr lang="en-US" dirty="0"/>
              <a:t>Abstraction</a:t>
            </a:r>
          </a:p>
          <a:p>
            <a:r>
              <a:rPr lang="en-US" dirty="0"/>
              <a:t>A lawyer tries to find a loophole to acquit a defendant</a:t>
            </a:r>
          </a:p>
          <a:p>
            <a:pPr lvl="1"/>
            <a:r>
              <a:rPr lang="en-US" dirty="0"/>
              <a:t>A programmer tries to find why the program does not work correctly</a:t>
            </a:r>
          </a:p>
          <a:p>
            <a:pPr lvl="1"/>
            <a:r>
              <a:rPr lang="en-US" dirty="0"/>
              <a:t>A doctor tries to explain an unusual symptom</a:t>
            </a:r>
          </a:p>
          <a:p>
            <a:r>
              <a:rPr lang="en-US" dirty="0"/>
              <a:t>In general: </a:t>
            </a:r>
            <a:r>
              <a:rPr lang="en-US" b="1" dirty="0"/>
              <a:t>problem solving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ED7EC-6FE1-42C4-ADBB-6E72AB20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E691-4C10-4366-AC92-31109233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C87C-68FA-4FFB-AF66-70D4AEC7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central concept of computer science</a:t>
            </a:r>
          </a:p>
          <a:p>
            <a:pPr lvl="1"/>
            <a:r>
              <a:rPr lang="en-US" sz="2000" dirty="0"/>
              <a:t>Describes the </a:t>
            </a:r>
            <a:r>
              <a:rPr lang="en-US" sz="2000" i="1" dirty="0"/>
              <a:t>steps</a:t>
            </a:r>
            <a:r>
              <a:rPr lang="en-US" sz="2000" dirty="0"/>
              <a:t> required to solve a problem</a:t>
            </a:r>
          </a:p>
          <a:p>
            <a:pPr lvl="1"/>
            <a:r>
              <a:rPr lang="en-US" sz="2000" dirty="0"/>
              <a:t>Consists of well defined actions</a:t>
            </a:r>
          </a:p>
          <a:p>
            <a:pPr lvl="2"/>
            <a:r>
              <a:rPr lang="en-US" sz="1800" dirty="0"/>
              <a:t>That execute in a particular order</a:t>
            </a:r>
          </a:p>
          <a:p>
            <a:pPr lvl="2"/>
            <a:r>
              <a:rPr lang="en-US" sz="1800" dirty="0"/>
              <a:t>Cause small changes</a:t>
            </a:r>
          </a:p>
          <a:p>
            <a:pPr lvl="2"/>
            <a:r>
              <a:rPr lang="en-US" sz="1800" dirty="0"/>
              <a:t>That add up to create the problem solution</a:t>
            </a:r>
          </a:p>
          <a:p>
            <a:pPr lvl="1"/>
            <a:r>
              <a:rPr lang="en-US" sz="2000" dirty="0"/>
              <a:t>We </a:t>
            </a:r>
            <a:r>
              <a:rPr lang="en-US" sz="2000" b="1" dirty="0"/>
              <a:t>are more interested in the steps </a:t>
            </a:r>
            <a:r>
              <a:rPr lang="en-US" sz="2000" dirty="0"/>
              <a:t>than the solution itself</a:t>
            </a:r>
          </a:p>
          <a:p>
            <a:r>
              <a:rPr lang="en-US" sz="2200" dirty="0"/>
              <a:t>Properties:</a:t>
            </a:r>
          </a:p>
          <a:p>
            <a:pPr lvl="1"/>
            <a:r>
              <a:rPr lang="en-US" sz="2000" dirty="0"/>
              <a:t>Correctness</a:t>
            </a:r>
          </a:p>
          <a:p>
            <a:pPr lvl="1"/>
            <a:r>
              <a:rPr lang="en-US" sz="2000" dirty="0"/>
              <a:t>Resource use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320F-8E29-4D55-BF3E-64C3CB50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7828-978F-40F9-9DD3-ED3780C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Building Blocks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A59C-C6E8-48CC-9BA4-1EBAEDA1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Put actions in order</a:t>
            </a:r>
          </a:p>
          <a:p>
            <a:pPr lvl="1"/>
            <a:r>
              <a:rPr lang="en-US" dirty="0"/>
              <a:t>Describe what must be done first, second etc.</a:t>
            </a:r>
          </a:p>
          <a:p>
            <a:r>
              <a:rPr lang="en-US" b="1" dirty="0"/>
              <a:t>Choice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Select actions to perform based on criteria. </a:t>
            </a:r>
          </a:p>
          <a:p>
            <a:pPr lvl="1"/>
            <a:r>
              <a:rPr lang="en-US" dirty="0"/>
              <a:t>Satisfy problem constraints</a:t>
            </a:r>
          </a:p>
          <a:p>
            <a:r>
              <a:rPr lang="en-US" b="1" dirty="0"/>
              <a:t>Iteration - Recursion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Identify patterns – actions that are repeated</a:t>
            </a:r>
          </a:p>
          <a:p>
            <a:pPr lvl="1"/>
            <a:r>
              <a:rPr lang="en-US" dirty="0"/>
              <a:t>Need not be identical – small differences are allowed</a:t>
            </a:r>
          </a:p>
          <a:p>
            <a:r>
              <a:rPr lang="en-US" dirty="0"/>
              <a:t>These structures describe our everyday life – nothing special about computers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91A2-DB5F-4B80-8491-ABA8F43B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Playing with the shadows: The Tower of Brahma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1693</Words>
  <Application>Microsoft Office PowerPoint</Application>
  <PresentationFormat>Widescreen</PresentationFormat>
  <Paragraphs>230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Unicode MS</vt:lpstr>
      <vt:lpstr>Cambria Math</vt:lpstr>
      <vt:lpstr>Consolas</vt:lpstr>
      <vt:lpstr>Verdana</vt:lpstr>
      <vt:lpstr>Diamond Grid 16x9</vt:lpstr>
      <vt:lpstr>Playing with the shadows: The Tower of Brahma</vt:lpstr>
      <vt:lpstr>The towers of Brahma</vt:lpstr>
      <vt:lpstr>Problem statement</vt:lpstr>
      <vt:lpstr>Solution:</vt:lpstr>
      <vt:lpstr>Computational Thinking</vt:lpstr>
      <vt:lpstr>Computational Thinking</vt:lpstr>
      <vt:lpstr>Real world examples of computational processes</vt:lpstr>
      <vt:lpstr>Algorithm</vt:lpstr>
      <vt:lpstr>Algorithm Building Blocks</vt:lpstr>
      <vt:lpstr>Back to Brahma - Practice</vt:lpstr>
      <vt:lpstr>Keep in mind</vt:lpstr>
      <vt:lpstr>Problem Analysis </vt:lpstr>
      <vt:lpstr>… and Synthesis</vt:lpstr>
      <vt:lpstr>Abstraction</vt:lpstr>
      <vt:lpstr>Case in point</vt:lpstr>
      <vt:lpstr>Subproblems: One less + One Move + One less</vt:lpstr>
      <vt:lpstr>Repeat: One less + One Move + One less </vt:lpstr>
      <vt:lpstr>Repeat: One less + One Move + One less </vt:lpstr>
      <vt:lpstr>Coding Time</vt:lpstr>
      <vt:lpstr>Explanation &amp; Instructions </vt:lpstr>
      <vt:lpstr>Your turn</vt:lpstr>
      <vt:lpstr>Computational Complexity</vt:lpstr>
      <vt:lpstr>Computational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with the shadows: The Tower of Brahma</dc:title>
  <dc:creator/>
  <cp:keywords/>
  <cp:lastModifiedBy/>
  <cp:revision>2</cp:revision>
  <dcterms:created xsi:type="dcterms:W3CDTF">2017-08-15T13:48:29Z</dcterms:created>
  <dcterms:modified xsi:type="dcterms:W3CDTF">2017-09-28T19:02:12Z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