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4"/>
  </p:sldMasterIdLst>
  <p:notesMasterIdLst>
    <p:notesMasterId r:id="rId6"/>
  </p:notesMasterIdLst>
  <p:handoutMasterIdLst>
    <p:handoutMasterId r:id="rId7"/>
  </p:handoutMasterIdLst>
  <p:sldIdLst>
    <p:sldId id="471" r:id="rId5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ge" initials="A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  <a:srgbClr val="000099"/>
    <a:srgbClr val="3AFC0C"/>
    <a:srgbClr val="CC9900"/>
    <a:srgbClr val="0070C0"/>
    <a:srgbClr val="06AA31"/>
    <a:srgbClr val="121C78"/>
    <a:srgbClr val="007434"/>
    <a:srgbClr val="0A0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8" autoAdjust="0"/>
    <p:restoredTop sz="84347" autoAdjust="0"/>
  </p:normalViewPr>
  <p:slideViewPr>
    <p:cSldViewPr snapToGrid="0">
      <p:cViewPr varScale="1">
        <p:scale>
          <a:sx n="63" d="100"/>
          <a:sy n="63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227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9C833-E895-42AC-BD78-531CEAE743A3}" type="datetimeFigureOut">
              <a:rPr lang="en-US" smtClean="0"/>
              <a:t>06/06/16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68821-9AD4-430A-9105-29BA021CBD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14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CCAB5654-E41C-4184-9756-38D1EA9C1C3B}" type="datetimeFigureOut">
              <a:rPr lang="en-US" smtClean="0"/>
              <a:pPr/>
              <a:t>06/06/16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8707739-5634-48CD-8863-B62BB8095C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2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NOTES</a:t>
            </a:r>
            <a:r>
              <a:rPr lang="en-US" baseline="0" dirty="0" smtClean="0"/>
              <a:t> ABOUT FHIR:</a:t>
            </a:r>
          </a:p>
          <a:p>
            <a:r>
              <a:rPr lang="en-US" baseline="0" dirty="0" smtClean="0"/>
              <a:t>HL7 = Health Level 7 – they have lots of standards in the health domain, e.g. Clinical Data XXX (CDA)</a:t>
            </a:r>
          </a:p>
          <a:p>
            <a:r>
              <a:rPr lang="en-US" baseline="0" dirty="0" smtClean="0"/>
              <a:t>FHIR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 Healthcare Interoperability Resources</a:t>
            </a:r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HL7® FHIR® standard is currently undergoing rapid and active development. The HL7 Security workgroup is considering creating a model for provenance, intended to be usable (but not mandated) throughout FHIR.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XXX – need a LITTLE tutorial about FHIR. Format, Model, belief structure.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NOTES ABOUT PROVENANCE: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Easy examples</a:t>
            </a:r>
          </a:p>
          <a:p>
            <a:pPr marL="228600" indent="-228600">
              <a:buAutoNum type="arabicPeriod"/>
            </a:pPr>
            <a:r>
              <a:rPr lang="en-US" dirty="0" smtClean="0"/>
              <a:t>NIEM-like</a:t>
            </a:r>
            <a:r>
              <a:rPr lang="en-US" baseline="0" dirty="0" smtClean="0"/>
              <a:t> reusable components</a:t>
            </a:r>
          </a:p>
          <a:p>
            <a:pPr marL="228600" indent="-228600"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07739-5634-48CD-8863-B62BB8095C4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2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Relationship Id="rId3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Edit Master Subtitle Style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684583" y="6535579"/>
            <a:ext cx="1774846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Limited Distribution Release</a:t>
            </a:r>
            <a:endParaRPr lang="en-US" sz="1000" b="0" dirty="0"/>
          </a:p>
        </p:txBody>
      </p:sp>
      <p:pic>
        <p:nvPicPr>
          <p:cNvPr id="9" name="Picture 45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6303963"/>
            <a:ext cx="14478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816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1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8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4495800"/>
            <a:ext cx="4495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2" descr="C:\Documents and Settings\jschleit\Desktop\BOT_June2008\Technology Day\sensor_final_0508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9236" y="4343400"/>
            <a:ext cx="1269404" cy="1219200"/>
          </a:xfrm>
          <a:prstGeom prst="rect">
            <a:avLst/>
          </a:prstGeom>
          <a:noFill/>
        </p:spPr>
      </p:pic>
      <p:pic>
        <p:nvPicPr>
          <p:cNvPr id="10" name="Picture 9" descr="mip_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2821" y="4648200"/>
            <a:ext cx="1563179" cy="58775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1323975" y="6096000"/>
            <a:ext cx="67056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900" b="1" u="sng" dirty="0">
                <a:solidFill>
                  <a:schemeClr val="bg1">
                    <a:lumMod val="65000"/>
                  </a:schemeClr>
                </a:solidFill>
              </a:rPr>
              <a:t>NOTICE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This technical data was produced for the U. S. Government under Contract No. FA8721-08-C-0001, and is subject to the Rights in Technical Data-Noncommercial Items clause at (DFARS) 252.227-7013 (NOV 1995)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900" b="1" u="sng" dirty="0">
                <a:solidFill>
                  <a:schemeClr val="bg1">
                    <a:lumMod val="65000"/>
                  </a:schemeClr>
                </a:solidFill>
                <a:sym typeface="Symbol" pitchFamily="18" charset="2"/>
              </a:rPr>
              <a:t></a:t>
            </a:r>
            <a:r>
              <a:rPr lang="en-US" sz="900" b="1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900" b="1" u="sng" dirty="0" smtClean="0">
                <a:solidFill>
                  <a:schemeClr val="bg1">
                    <a:lumMod val="65000"/>
                  </a:schemeClr>
                </a:solidFill>
                <a:sym typeface="Symbol" pitchFamily="18" charset="2"/>
              </a:rPr>
              <a:t>2010 </a:t>
            </a:r>
            <a:r>
              <a:rPr lang="en-US" sz="900" b="1" u="sng" dirty="0">
                <a:solidFill>
                  <a:schemeClr val="bg1">
                    <a:lumMod val="65000"/>
                  </a:schemeClr>
                </a:solidFill>
                <a:sym typeface="Symbol" pitchFamily="18" charset="2"/>
              </a:rPr>
              <a:t>The MITRE Corporation. All Rights Reserved.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81000"/>
            <a:ext cx="6705600" cy="383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3276600" y="6588125"/>
            <a:ext cx="2590800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bg1">
                    <a:lumMod val="65000"/>
                  </a:schemeClr>
                </a:solidFill>
              </a:rPr>
              <a:t>2010 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The MITRE Corporation.  All rights reserved.</a:t>
            </a:r>
          </a:p>
        </p:txBody>
      </p:sp>
      <p:pic>
        <p:nvPicPr>
          <p:cNvPr id="13" name="Picture 12" descr="MITRE_Logo_Black.gif"/>
          <p:cNvPicPr>
            <a:picLocks noChangeAspect="1"/>
          </p:cNvPicPr>
          <p:nvPr userDrawn="1"/>
        </p:nvPicPr>
        <p:blipFill>
          <a:blip r:embed="rId2" cstate="print">
            <a:lum bright="42000"/>
          </a:blip>
          <a:stretch>
            <a:fillRect/>
          </a:stretch>
        </p:blipFill>
        <p:spPr>
          <a:xfrm>
            <a:off x="304800" y="6403837"/>
            <a:ext cx="830640" cy="377963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6172200"/>
            <a:ext cx="914400" cy="52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39624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51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6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6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60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6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7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2016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314620" y="6553200"/>
            <a:ext cx="2372765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Approved for Public Release #16-2012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45" descr="logo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524000" y="6303963"/>
            <a:ext cx="14478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659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51" r:id="rId12"/>
    <p:sldLayoutId id="2147483760" r:id="rId13"/>
  </p:sldLayoutIdLst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ct val="1000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ct val="100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ct val="1000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ct val="1000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ct val="1000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9486" y="1426522"/>
            <a:ext cx="6888968" cy="5020773"/>
          </a:xfrm>
        </p:spPr>
        <p:txBody>
          <a:bodyPr/>
          <a:lstStyle/>
          <a:p>
            <a:r>
              <a:rPr lang="en-US" dirty="0" smtClean="0"/>
              <a:t>Lots of work on how to make </a:t>
            </a:r>
            <a:r>
              <a:rPr lang="en-US" i="1" dirty="0" smtClean="0"/>
              <a:t>systems </a:t>
            </a:r>
            <a:r>
              <a:rPr lang="en-US" dirty="0" smtClean="0"/>
              <a:t>provenance aware</a:t>
            </a:r>
          </a:p>
          <a:p>
            <a:r>
              <a:rPr lang="en-US" dirty="0" smtClean="0"/>
              <a:t>Making a </a:t>
            </a:r>
            <a:r>
              <a:rPr lang="en-US" i="1" dirty="0" smtClean="0"/>
              <a:t>standard</a:t>
            </a:r>
            <a:r>
              <a:rPr lang="en-US" dirty="0" smtClean="0"/>
              <a:t> provenance-aware is a different beast</a:t>
            </a:r>
          </a:p>
          <a:p>
            <a:pPr lvl="1"/>
            <a:r>
              <a:rPr lang="en-US" dirty="0"/>
              <a:t>Some items within the standard may represent provenance information, but be seen as ordinary </a:t>
            </a:r>
            <a:r>
              <a:rPr lang="en-US" dirty="0" smtClean="0"/>
              <a:t>data</a:t>
            </a:r>
          </a:p>
          <a:p>
            <a:pPr lvl="2"/>
            <a:r>
              <a:rPr lang="en-US" dirty="0" smtClean="0"/>
              <a:t>E.g. Clinicians who approved Rx is </a:t>
            </a:r>
            <a:r>
              <a:rPr lang="en-US" i="1" dirty="0" smtClean="0"/>
              <a:t>data</a:t>
            </a:r>
            <a:r>
              <a:rPr lang="en-US" dirty="0" smtClean="0"/>
              <a:t> within FHIR</a:t>
            </a:r>
          </a:p>
          <a:p>
            <a:pPr lvl="1"/>
            <a:r>
              <a:rPr lang="en-US" dirty="0" smtClean="0"/>
              <a:t>Domain standards have many priorities, and provenance is just one</a:t>
            </a:r>
          </a:p>
          <a:p>
            <a:pPr lvl="2"/>
            <a:r>
              <a:rPr lang="en-US" dirty="0" smtClean="0"/>
              <a:t>Overlaps with other needs, e</a:t>
            </a:r>
            <a:r>
              <a:rPr lang="en-US" sz="1400" dirty="0" smtClean="0"/>
              <a:t>.g. FHIR® Audit and Provenance</a:t>
            </a:r>
          </a:p>
          <a:p>
            <a:pPr lvl="2"/>
            <a:r>
              <a:rPr lang="en-US" dirty="0" smtClean="0"/>
              <a:t>Provenance is often a subdomain of another committee e.g. FHIR® Security</a:t>
            </a:r>
            <a:endParaRPr lang="en-US" sz="1400" dirty="0" smtClean="0"/>
          </a:p>
          <a:p>
            <a:pPr lvl="2"/>
            <a:r>
              <a:rPr lang="en-US" dirty="0"/>
              <a:t>S</a:t>
            </a:r>
            <a:r>
              <a:rPr lang="en-US" dirty="0" smtClean="0"/>
              <a:t>ystems that utilize that standard cannot invest in a separate infrastructure for each such area; they </a:t>
            </a:r>
            <a:r>
              <a:rPr lang="en-US" dirty="0"/>
              <a:t>must leverage other general </a:t>
            </a:r>
            <a:r>
              <a:rPr lang="en-US" dirty="0" smtClean="0"/>
              <a:t>capabilities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7973" y="274638"/>
            <a:ext cx="8896027" cy="944562"/>
          </a:xfrm>
        </p:spPr>
        <p:txBody>
          <a:bodyPr/>
          <a:lstStyle/>
          <a:p>
            <a:r>
              <a:rPr lang="en-US" dirty="0" smtClean="0"/>
              <a:t>Enabling Provenance plug-in to Other’s Standards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87640" y="919676"/>
            <a:ext cx="2156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John Moehrke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GE Healthcare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John.Moehrke@med.ge.com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28453" y="1566007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Arnon Rosenthal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The MITRE Corporation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arnie@mitre.org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28453" y="2211045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Adriane Chapman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The MITRE Corporation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achapman@mitre.org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4846" y="919676"/>
            <a:ext cx="6405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Inspired by the use of W3C PROV in the HL7® FHIR® Standard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028454" y="3115159"/>
            <a:ext cx="1814920" cy="3167498"/>
          </a:xfrm>
          <a:prstGeom prst="round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  <a:latin typeface="Arial" charset="0"/>
              </a:rPr>
              <a:t>How does the Provenance Community help other standards use Provenance well?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55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MIP Master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13DD9711544946841A23B89141255B" ma:contentTypeVersion="1" ma:contentTypeDescription="Create a new document." ma:contentTypeScope="" ma:versionID="f67bcd009e5e5a4952761f738fc132fb">
  <xsd:schema xmlns:xsd="http://www.w3.org/2001/XMLSchema" xmlns:p="http://schemas.microsoft.com/office/2006/metadata/properties" targetNamespace="http://schemas.microsoft.com/office/2006/metadata/properties" ma:root="true" ma:fieldsID="9ee5d9bea7252240efa7c092798c56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DCFA430-AE34-4E6A-9FB3-BC94C57BE1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39C4588-7662-4F01-913F-F5DC10DA14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DFDF7-E4E7-4CAC-8BB7-B8D97E455CCB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31827</TotalTime>
  <Words>261</Words>
  <Application>Microsoft Macintosh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MIP Master</vt:lpstr>
      <vt:lpstr>Enabling Provenance plug-in to Other’s Standards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Track AF MOIE 1Q Review</dc:title>
  <dc:creator>Michael Dinsmore</dc:creator>
  <cp:lastModifiedBy>User</cp:lastModifiedBy>
  <cp:revision>677</cp:revision>
  <cp:lastPrinted>2012-01-24T14:53:20Z</cp:lastPrinted>
  <dcterms:created xsi:type="dcterms:W3CDTF">2009-03-09T19:01:50Z</dcterms:created>
  <dcterms:modified xsi:type="dcterms:W3CDTF">2016-06-06T13:36:35Z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0x010100B713DD9711544946841A23B89141255B</vt:lpwstr>
  </property>
  <property fmtid="{D5CDD505-2E9C-101B-9397-08002B2CF9AE}" pid="4" name="MITRE Sensitivity">
    <vt:lpwstr>Internal MITRE Information</vt:lpwstr>
  </property>
  <property fmtid="{D5CDD505-2E9C-101B-9397-08002B2CF9AE}" pid="5" name="Project">
    <vt:lpwstr>7</vt:lpwstr>
  </property>
  <property fmtid="{D5CDD505-2E9C-101B-9397-08002B2CF9AE}" pid="6" name="Review Date">
    <vt:lpwstr>2010-02-11T05:00:00+00:00</vt:lpwstr>
  </property>
  <property fmtid="{D5CDD505-2E9C-101B-9397-08002B2CF9AE}" pid="7" name="Release Statement">
    <vt:lpwstr>For Internal MITRE Use</vt:lpwstr>
  </property>
</Properties>
</file>