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7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587A0-B6E8-5A47-8242-A7F62B572933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05725-E103-8D48-9267-63C42401C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3F585-FCFF-43BB-972D-0D1165F557FC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18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3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4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26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457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4648200" y="16002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48200" y="4038600"/>
            <a:ext cx="4038600" cy="243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9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27" y="154312"/>
            <a:ext cx="8914026" cy="6599824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5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9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3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4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8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2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43E64-5440-3441-9936-F243E78322B7}" type="datetimeFigureOut">
              <a:rPr lang="en-US" smtClean="0"/>
              <a:t>04/06/16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FAB0E-6763-E041-9F65-511B1538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0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Directed Qualified Pattern, Influence, Non-Influence Relations, Optional </a:t>
            </a:r>
            <a:r>
              <a:rPr lang="en-US" sz="3100" dirty="0" smtClean="0"/>
              <a:t>Attributes</a:t>
            </a:r>
            <a:br>
              <a:rPr lang="en-US" sz="3100" dirty="0" smtClean="0"/>
            </a:br>
            <a:r>
              <a:rPr lang="en-US" sz="2200" dirty="0" smtClean="0"/>
              <a:t>Luc Moreau</a:t>
            </a:r>
            <a:endParaRPr lang="en-US" sz="2200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0"/>
          </p:nvPr>
        </p:nvPicPr>
        <p:blipFill>
          <a:blip r:embed="rId3"/>
          <a:srcRect l="-24104" r="-24104"/>
          <a:stretch>
            <a:fillRect/>
          </a:stretch>
        </p:blipFill>
        <p:spPr/>
      </p:pic>
      <p:sp>
        <p:nvSpPr>
          <p:cNvPr id="10" name="Content Placeholder 9"/>
          <p:cNvSpPr>
            <a:spLocks noGrp="1"/>
          </p:cNvSpPr>
          <p:nvPr>
            <p:ph sz="half" idx="1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In PROV-</a:t>
            </a:r>
            <a:r>
              <a:rPr lang="en-US" sz="2400" dirty="0" smtClean="0"/>
              <a:t>DM, most terms </a:t>
            </a:r>
            <a:r>
              <a:rPr lang="en-US" sz="2400" dirty="0"/>
              <a:t>are equipped with </a:t>
            </a:r>
            <a:r>
              <a:rPr lang="en-US" sz="2400" dirty="0">
                <a:solidFill>
                  <a:srgbClr val="FF0000"/>
                </a:solidFill>
              </a:rPr>
              <a:t>optional attribute-value pairs </a:t>
            </a:r>
            <a:r>
              <a:rPr lang="en-US" sz="2400" dirty="0"/>
              <a:t>“representing additional information</a:t>
            </a:r>
            <a:r>
              <a:rPr lang="en-US" sz="2400" dirty="0" smtClean="0"/>
              <a:t>”.</a:t>
            </a:r>
          </a:p>
          <a:p>
            <a:pPr marL="0" indent="0">
              <a:buNone/>
            </a:pPr>
            <a:r>
              <a:rPr lang="en-US" sz="2400" dirty="0"/>
              <a:t>In PROV-</a:t>
            </a:r>
            <a:r>
              <a:rPr lang="en-US" sz="2400" dirty="0" smtClean="0"/>
              <a:t>O, </a:t>
            </a:r>
            <a:r>
              <a:rPr lang="en-US" sz="2400" dirty="0"/>
              <a:t>most properties are accompanied </a:t>
            </a:r>
            <a:r>
              <a:rPr lang="en-US" sz="2400" dirty="0" smtClean="0"/>
              <a:t>by </a:t>
            </a:r>
            <a:r>
              <a:rPr lang="en-US" sz="2400" dirty="0"/>
              <a:t>the “directed qualified pattern”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>
                <a:solidFill>
                  <a:srgbClr val="FF6600"/>
                </a:solidFill>
              </a:rPr>
              <a:t>Except </a:t>
            </a:r>
            <a:r>
              <a:rPr lang="en-US" sz="2000" dirty="0" err="1">
                <a:solidFill>
                  <a:srgbClr val="FF6600"/>
                </a:solidFill>
              </a:rPr>
              <a:t>SpecializationOf</a:t>
            </a:r>
            <a:r>
              <a:rPr lang="en-US" sz="2000" dirty="0">
                <a:solidFill>
                  <a:srgbClr val="FF6600"/>
                </a:solidFill>
              </a:rPr>
              <a:t>, </a:t>
            </a:r>
            <a:r>
              <a:rPr lang="en-US" sz="2000" dirty="0" err="1">
                <a:solidFill>
                  <a:srgbClr val="FF6600"/>
                </a:solidFill>
              </a:rPr>
              <a:t>AlternateOf</a:t>
            </a:r>
            <a:r>
              <a:rPr lang="en-US" sz="2000" dirty="0">
                <a:solidFill>
                  <a:srgbClr val="FF6600"/>
                </a:solidFill>
              </a:rPr>
              <a:t>, and </a:t>
            </a:r>
            <a:r>
              <a:rPr lang="en-US" sz="2000" dirty="0" err="1">
                <a:solidFill>
                  <a:srgbClr val="FF6600"/>
                </a:solidFill>
              </a:rPr>
              <a:t>HadMember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endParaRPr lang="en-US" sz="2000" dirty="0">
              <a:solidFill>
                <a:srgbClr val="FF6600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half" idx="1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b="1" dirty="0" smtClean="0"/>
              <a:t>Solution</a:t>
            </a:r>
            <a:endParaRPr lang="en-US" b="1" dirty="0" smtClean="0"/>
          </a:p>
          <a:p>
            <a:r>
              <a:rPr lang="en-US" dirty="0"/>
              <a:t>Define the directed qualified pattern in a standalone fashion, independently of the notion of influence in PROV </a:t>
            </a:r>
          </a:p>
          <a:p>
            <a:r>
              <a:rPr lang="en-US" dirty="0"/>
              <a:t>Make Influence follow the Directed Qualified Pattern. </a:t>
            </a:r>
          </a:p>
          <a:p>
            <a:r>
              <a:rPr lang="en-US" dirty="0"/>
              <a:t>Make </a:t>
            </a:r>
            <a:r>
              <a:rPr lang="en-US" dirty="0" err="1"/>
              <a:t>SpecializationOf</a:t>
            </a:r>
            <a:r>
              <a:rPr lang="en-US" dirty="0"/>
              <a:t>, </a:t>
            </a:r>
            <a:r>
              <a:rPr lang="en-US" dirty="0" err="1"/>
              <a:t>AlternateOf</a:t>
            </a:r>
            <a:r>
              <a:rPr lang="en-US" dirty="0"/>
              <a:t>, </a:t>
            </a:r>
            <a:r>
              <a:rPr lang="en-US" dirty="0" err="1"/>
              <a:t>HadMember</a:t>
            </a:r>
            <a:r>
              <a:rPr lang="en-US" dirty="0"/>
              <a:t> extensible. This means, 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identifiers and attributes in PROV-DM, </a:t>
            </a:r>
            <a:endParaRPr lang="en-US" dirty="0" smtClean="0"/>
          </a:p>
          <a:p>
            <a:pPr lvl="1"/>
            <a:r>
              <a:rPr lang="en-US" dirty="0" smtClean="0"/>
              <a:t>follow </a:t>
            </a:r>
            <a:r>
              <a:rPr lang="en-US" dirty="0"/>
              <a:t>the Directed Qualified Pattern in PROV-O. </a:t>
            </a:r>
            <a:endParaRPr lang="en-US" dirty="0" smtClean="0"/>
          </a:p>
          <a:p>
            <a:r>
              <a:rPr lang="en-US" dirty="0" err="1" smtClean="0"/>
              <a:t>SpecializationOf</a:t>
            </a:r>
            <a:r>
              <a:rPr lang="en-US" dirty="0"/>
              <a:t>, </a:t>
            </a:r>
            <a:r>
              <a:rPr lang="en-US" dirty="0" err="1" smtClean="0"/>
              <a:t>AlternateOf</a:t>
            </a:r>
            <a:r>
              <a:rPr lang="en-US" dirty="0"/>
              <a:t>, </a:t>
            </a:r>
            <a:r>
              <a:rPr lang="en-US" dirty="0" err="1"/>
              <a:t>HadMember</a:t>
            </a:r>
            <a:r>
              <a:rPr lang="en-US" dirty="0"/>
              <a:t> are not an influence. </a:t>
            </a:r>
          </a:p>
          <a:p>
            <a:endParaRPr lang="en-US" dirty="0"/>
          </a:p>
        </p:txBody>
      </p:sp>
      <p:pic>
        <p:nvPicPr>
          <p:cNvPr id="15" name="Content Placeholder 6" descr="rideshave.png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66" r="-38566"/>
          <a:stretch>
            <a:fillRect/>
          </a:stretch>
        </p:blipFill>
        <p:spPr/>
      </p:pic>
      <p:sp>
        <p:nvSpPr>
          <p:cNvPr id="17" name="TextBox 16"/>
          <p:cNvSpPr txBox="1"/>
          <p:nvPr/>
        </p:nvSpPr>
        <p:spPr>
          <a:xfrm>
            <a:off x="0" y="2680985"/>
            <a:ext cx="1250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 of </a:t>
            </a:r>
          </a:p>
          <a:p>
            <a:r>
              <a:rPr lang="en-US" dirty="0"/>
              <a:t>e</a:t>
            </a:r>
            <a:r>
              <a:rPr lang="en-US" dirty="0" smtClean="0"/>
              <a:t>dges is </a:t>
            </a:r>
          </a:p>
          <a:p>
            <a:r>
              <a:rPr lang="en-US" dirty="0" smtClean="0"/>
              <a:t>encoded as </a:t>
            </a:r>
          </a:p>
          <a:p>
            <a:r>
              <a:rPr lang="en-US" dirty="0" smtClean="0"/>
              <a:t>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5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21470</TotalTime>
  <Words>132</Words>
  <Application>Microsoft Macintosh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Directed Qualified Pattern, Influence, Non-Influence Relations, Optional Attributes Luc Moreau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IPAW 2006-2016 Provenance Retrospective and Provenance Prospects </dc:title>
  <dc:creator>User</dc:creator>
  <cp:lastModifiedBy>User</cp:lastModifiedBy>
  <cp:revision>123</cp:revision>
  <dcterms:created xsi:type="dcterms:W3CDTF">2016-05-16T12:15:59Z</dcterms:created>
  <dcterms:modified xsi:type="dcterms:W3CDTF">2016-06-04T16:59:43Z</dcterms:modified>
</cp:coreProperties>
</file>