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c7de38f3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c7de38f3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c7de38f3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c7de38f3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c7de38f3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c7de38f3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7de38f36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7de38f36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c7de38f3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c7de38f3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c7de38f3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c7de38f3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c7de38f3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c7de38f3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10"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Financial Report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Big Mountain Resort in Montana charges higher than average prices compared to other resorts in its market, but does not have enough data about which facilities contribute to this premium cost. The resort offers many amenities, spectacular views, and is accessible to all skill levels. They would like to know the relative importance of the facilities offered to inform decisions about the future of the facilities offered by the resort.</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Raise Ticket Prices $7.00</a:t>
            </a:r>
            <a:endParaRPr sz="1400"/>
          </a:p>
          <a:p>
            <a:pPr indent="-317500" lvl="0" marL="457200" rtl="0" algn="l">
              <a:spcBef>
                <a:spcPts val="0"/>
              </a:spcBef>
              <a:spcAft>
                <a:spcPts val="0"/>
              </a:spcAft>
              <a:buSzPts val="1400"/>
              <a:buChar char="●"/>
            </a:pPr>
            <a:r>
              <a:rPr lang="en" sz="1400"/>
              <a:t>Close 5 of least used runs</a:t>
            </a:r>
            <a:endParaRPr sz="1400"/>
          </a:p>
          <a:p>
            <a:pPr indent="-317500" lvl="0" marL="457200" rtl="0" algn="l">
              <a:spcBef>
                <a:spcPts val="0"/>
              </a:spcBef>
              <a:spcAft>
                <a:spcPts val="0"/>
              </a:spcAft>
              <a:buSzPts val="1400"/>
              <a:buChar char="●"/>
            </a:pPr>
            <a:r>
              <a:rPr lang="en" sz="1400"/>
              <a:t>Add new run with a Vertical Drop of 150ft</a:t>
            </a:r>
            <a:endParaRPr sz="1400"/>
          </a:p>
          <a:p>
            <a:pPr indent="-317500" lvl="0" marL="457200" rtl="0" algn="l">
              <a:spcBef>
                <a:spcPts val="0"/>
              </a:spcBef>
              <a:spcAft>
                <a:spcPts val="0"/>
              </a:spcAft>
              <a:buSzPts val="1400"/>
              <a:buChar char="●"/>
            </a:pPr>
            <a:r>
              <a:rPr lang="en" sz="1400"/>
              <a:t>Add new </a:t>
            </a:r>
            <a:r>
              <a:rPr lang="en" sz="1400"/>
              <a:t>Ch</a:t>
            </a:r>
            <a:r>
              <a:rPr lang="en" sz="1400"/>
              <a:t>air Lift to this new run</a:t>
            </a:r>
            <a:endParaRPr sz="1400"/>
          </a:p>
          <a:p>
            <a:pPr indent="0" lvl="0" marL="0" rtl="0" algn="l">
              <a:spcBef>
                <a:spcPts val="1200"/>
              </a:spcBef>
              <a:spcAft>
                <a:spcPts val="1200"/>
              </a:spcAft>
              <a:buNone/>
            </a:pPr>
            <a:r>
              <a:t/>
            </a:r>
            <a:endParaRPr sz="1400"/>
          </a:p>
        </p:txBody>
      </p:sp>
      <p:pic>
        <p:nvPicPr>
          <p:cNvPr id="78" name="Google Shape;78;p15"/>
          <p:cNvPicPr preferRelativeResize="0"/>
          <p:nvPr/>
        </p:nvPicPr>
        <p:blipFill>
          <a:blip r:embed="rId3">
            <a:alphaModFix/>
          </a:blip>
          <a:stretch>
            <a:fillRect/>
          </a:stretch>
        </p:blipFill>
        <p:spPr>
          <a:xfrm>
            <a:off x="4276138" y="1893225"/>
            <a:ext cx="4903470" cy="2905760"/>
          </a:xfrm>
          <a:prstGeom prst="rect">
            <a:avLst/>
          </a:prstGeom>
          <a:noFill/>
          <a:ln>
            <a:noFill/>
          </a:ln>
        </p:spPr>
      </p:pic>
      <p:sp>
        <p:nvSpPr>
          <p:cNvPr id="79" name="Google Shape;79;p15"/>
          <p:cNvSpPr txBox="1"/>
          <p:nvPr/>
        </p:nvSpPr>
        <p:spPr>
          <a:xfrm>
            <a:off x="54925" y="1102650"/>
            <a:ext cx="4166400" cy="3142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rgbClr val="FFFFFF"/>
                </a:solidFill>
                <a:latin typeface="Roboto"/>
                <a:ea typeface="Roboto"/>
                <a:cs typeface="Roboto"/>
                <a:sym typeface="Roboto"/>
              </a:rPr>
              <a:t>Ticket Price Impact</a:t>
            </a:r>
            <a:endParaRPr>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rPr lang="en" sz="1300">
                <a:solidFill>
                  <a:srgbClr val="FFFFFF"/>
                </a:solidFill>
                <a:latin typeface="Roboto"/>
                <a:ea typeface="Roboto"/>
                <a:cs typeface="Roboto"/>
                <a:sym typeface="Roboto"/>
              </a:rPr>
              <a:t>Closing 3-5 Runs:  </a:t>
            </a:r>
            <a:r>
              <a:rPr i="1" lang="en" sz="1300">
                <a:solidFill>
                  <a:srgbClr val="FFFFFF"/>
                </a:solidFill>
                <a:latin typeface="Roboto"/>
                <a:ea typeface="Roboto"/>
                <a:cs typeface="Roboto"/>
                <a:sym typeface="Roboto"/>
              </a:rPr>
              <a:t>-$0.70/ticket (-$1,225,000/yr)*</a:t>
            </a:r>
            <a:endParaRPr i="1" sz="1300">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rPr lang="en" sz="1300">
                <a:solidFill>
                  <a:srgbClr val="FFFFFF"/>
                </a:solidFill>
                <a:latin typeface="Roboto"/>
                <a:ea typeface="Roboto"/>
                <a:cs typeface="Roboto"/>
                <a:sym typeface="Roboto"/>
              </a:rPr>
              <a:t>Closing 6-8 Runs:</a:t>
            </a:r>
            <a:r>
              <a:rPr i="1" lang="en" sz="1300">
                <a:solidFill>
                  <a:srgbClr val="FFFFFF"/>
                </a:solidFill>
                <a:latin typeface="Roboto"/>
                <a:ea typeface="Roboto"/>
                <a:cs typeface="Roboto"/>
                <a:sym typeface="Roboto"/>
              </a:rPr>
              <a:t> -$1.25/ticket (-$17,500,000/yr)*</a:t>
            </a:r>
            <a:endParaRPr i="1" sz="1300">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t/>
            </a:r>
            <a:endParaRPr sz="1300">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rPr lang="en" sz="1200">
                <a:solidFill>
                  <a:srgbClr val="FFFFFF"/>
                </a:solidFill>
                <a:latin typeface="Roboto"/>
                <a:ea typeface="Roboto"/>
                <a:cs typeface="Roboto"/>
                <a:sym typeface="Roboto"/>
              </a:rPr>
              <a:t>Opening New Run, Increasing Vertical Drop 150ft, Adding New Chair Lift:</a:t>
            </a:r>
            <a:endParaRPr sz="1200">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rPr lang="en" sz="1200">
                <a:solidFill>
                  <a:srgbClr val="FFFFFF"/>
                </a:solidFill>
                <a:latin typeface="Roboto"/>
                <a:ea typeface="Roboto"/>
                <a:cs typeface="Roboto"/>
                <a:sym typeface="Roboto"/>
              </a:rPr>
              <a:t>	</a:t>
            </a:r>
            <a:r>
              <a:rPr i="1" lang="en" sz="1300">
                <a:solidFill>
                  <a:srgbClr val="FFFFFF"/>
                </a:solidFill>
                <a:latin typeface="Roboto"/>
                <a:ea typeface="Roboto"/>
                <a:cs typeface="Roboto"/>
                <a:sym typeface="Roboto"/>
              </a:rPr>
              <a:t>+$1.99/ticket (+$3,474,638/yr)**</a:t>
            </a:r>
            <a:endParaRPr>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t/>
            </a:r>
            <a:endParaRPr sz="500">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t/>
            </a:r>
            <a:endParaRPr sz="400">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rPr lang="en">
                <a:solidFill>
                  <a:srgbClr val="FFFFFF"/>
                </a:solidFill>
                <a:latin typeface="Roboto"/>
                <a:ea typeface="Roboto"/>
                <a:cs typeface="Roboto"/>
                <a:sym typeface="Roboto"/>
              </a:rPr>
              <a:t>*Revenue figures calculated by assuming 350,000 visitors per year with a 5 day pass                    **Chair Lift Yearly Costs:  $1,540,000 per year</a:t>
            </a:r>
            <a:endParaRPr>
              <a:solidFill>
                <a:srgbClr val="FFFFFF"/>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rgbClr val="FFFFFF"/>
              </a:solidFill>
              <a:latin typeface="Roboto"/>
              <a:ea typeface="Roboto"/>
              <a:cs typeface="Roboto"/>
              <a:sym typeface="Roboto"/>
            </a:endParaRPr>
          </a:p>
          <a:p>
            <a:pPr indent="457200" lvl="0" marL="0" rtl="0" algn="l">
              <a:lnSpc>
                <a:spcPct val="100000"/>
              </a:lnSpc>
              <a:spcBef>
                <a:spcPts val="1200"/>
              </a:spcBef>
              <a:spcAft>
                <a:spcPts val="1200"/>
              </a:spcAft>
              <a:buNone/>
            </a:pPr>
            <a:r>
              <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Modeling Data</a:t>
            </a:r>
            <a:endParaRPr/>
          </a:p>
        </p:txBody>
      </p:sp>
      <p:sp>
        <p:nvSpPr>
          <p:cNvPr id="85" name="Google Shape;85;p16"/>
          <p:cNvSpPr txBox="1"/>
          <p:nvPr>
            <p:ph idx="1" type="body"/>
          </p:nvPr>
        </p:nvSpPr>
        <p:spPr>
          <a:xfrm>
            <a:off x="4427975" y="500925"/>
            <a:ext cx="4383000" cy="46425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a:p>
          <a:p>
            <a:pPr indent="0" lvl="0" marL="457200" rtl="0" algn="l">
              <a:lnSpc>
                <a:spcPct val="115000"/>
              </a:lnSpc>
              <a:spcBef>
                <a:spcPts val="1200"/>
              </a:spcBef>
              <a:spcAft>
                <a:spcPts val="0"/>
              </a:spcAft>
              <a:buNone/>
            </a:pPr>
            <a:r>
              <a:rPr b="1" lang="en" sz="1400"/>
              <a:t>277 </a:t>
            </a:r>
            <a:r>
              <a:rPr lang="en" sz="1400"/>
              <a:t>of 330 resorts across America were analyzed (14% were missing ticket price data)</a:t>
            </a:r>
            <a:endParaRPr/>
          </a:p>
          <a:p>
            <a:pPr indent="0" lvl="0" marL="0" rtl="0" algn="l">
              <a:lnSpc>
                <a:spcPct val="115000"/>
              </a:lnSpc>
              <a:spcBef>
                <a:spcPts val="1200"/>
              </a:spcBef>
              <a:spcAft>
                <a:spcPts val="0"/>
              </a:spcAft>
              <a:buNone/>
            </a:pPr>
            <a:r>
              <a:rPr lang="en"/>
              <a:t>State Analysis</a:t>
            </a:r>
            <a:endParaRPr/>
          </a:p>
          <a:p>
            <a:pPr indent="-311150" lvl="0" marL="457200" rtl="0" algn="l">
              <a:lnSpc>
                <a:spcPct val="115000"/>
              </a:lnSpc>
              <a:spcBef>
                <a:spcPts val="1200"/>
              </a:spcBef>
              <a:spcAft>
                <a:spcPts val="0"/>
              </a:spcAft>
              <a:buSzPts val="1300"/>
              <a:buChar char="●"/>
            </a:pPr>
            <a:r>
              <a:rPr lang="en"/>
              <a:t>Resorts were grouped by state and analyzed</a:t>
            </a:r>
            <a:endParaRPr/>
          </a:p>
          <a:p>
            <a:pPr indent="-311150" lvl="0" marL="457200" rtl="0" algn="l">
              <a:spcBef>
                <a:spcPts val="0"/>
              </a:spcBef>
              <a:spcAft>
                <a:spcPts val="0"/>
              </a:spcAft>
              <a:buSzPts val="1300"/>
              <a:buChar char="●"/>
            </a:pPr>
            <a:r>
              <a:rPr lang="en"/>
              <a:t>The factors that most varied between each state did </a:t>
            </a:r>
            <a:r>
              <a:rPr b="1" lang="en"/>
              <a:t>not </a:t>
            </a:r>
            <a:r>
              <a:rPr lang="en"/>
              <a:t>correlate</a:t>
            </a:r>
            <a:r>
              <a:rPr lang="en"/>
              <a:t> with ticket price variance</a:t>
            </a:r>
            <a:endParaRPr/>
          </a:p>
          <a:p>
            <a:pPr indent="-311150" lvl="0" marL="457200" rtl="0" algn="l">
              <a:spcBef>
                <a:spcPts val="0"/>
              </a:spcBef>
              <a:spcAft>
                <a:spcPts val="0"/>
              </a:spcAft>
              <a:buSzPts val="1300"/>
              <a:buChar char="●"/>
            </a:pPr>
            <a:r>
              <a:rPr lang="en"/>
              <a:t>The factors that varied between states were mostly related to the number of resorts per 100k residents, and number of resorts per 100k sq. miles</a:t>
            </a:r>
            <a:endParaRPr/>
          </a:p>
          <a:p>
            <a:pPr indent="-311150" lvl="0" marL="457200" rtl="0" algn="l">
              <a:spcBef>
                <a:spcPts val="0"/>
              </a:spcBef>
              <a:spcAft>
                <a:spcPts val="0"/>
              </a:spcAft>
              <a:buSzPts val="1300"/>
              <a:buChar char="●"/>
            </a:pPr>
            <a:r>
              <a:rPr lang="en"/>
              <a:t>In other words, small states such as Vermont and New Hampshire with lots of skiing vs. Large states with little skiing such as California and New Mexico</a:t>
            </a:r>
            <a:endParaRPr/>
          </a:p>
          <a:p>
            <a:pPr indent="-311150" lvl="0" marL="457200" rtl="0" algn="l">
              <a:spcBef>
                <a:spcPts val="0"/>
              </a:spcBef>
              <a:spcAft>
                <a:spcPts val="0"/>
              </a:spcAft>
              <a:buSzPts val="1300"/>
              <a:buChar char="●"/>
            </a:pPr>
            <a:r>
              <a:rPr lang="en"/>
              <a:t>State factors are unclear and need further analysis</a:t>
            </a:r>
            <a:endParaRPr/>
          </a:p>
        </p:txBody>
      </p:sp>
      <p:pic>
        <p:nvPicPr>
          <p:cNvPr id="86" name="Google Shape;86;p16"/>
          <p:cNvPicPr preferRelativeResize="0"/>
          <p:nvPr/>
        </p:nvPicPr>
        <p:blipFill>
          <a:blip r:embed="rId3">
            <a:alphaModFix/>
          </a:blip>
          <a:stretch>
            <a:fillRect/>
          </a:stretch>
        </p:blipFill>
        <p:spPr>
          <a:xfrm>
            <a:off x="159963" y="1750925"/>
            <a:ext cx="4010025" cy="300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Modeling Data</a:t>
            </a:r>
            <a:endParaRPr/>
          </a:p>
        </p:txBody>
      </p:sp>
      <p:sp>
        <p:nvSpPr>
          <p:cNvPr id="92" name="Google Shape;92;p17"/>
          <p:cNvSpPr txBox="1"/>
          <p:nvPr>
            <p:ph idx="1" type="body"/>
          </p:nvPr>
        </p:nvSpPr>
        <p:spPr>
          <a:xfrm>
            <a:off x="4427975" y="125400"/>
            <a:ext cx="4383000" cy="5018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17"/>
              <a:t>Linear Regression</a:t>
            </a:r>
            <a:endParaRPr sz="1417"/>
          </a:p>
          <a:p>
            <a:pPr indent="-304800" lvl="0" marL="457200" rtl="0" algn="l">
              <a:spcBef>
                <a:spcPts val="1000"/>
              </a:spcBef>
              <a:spcAft>
                <a:spcPts val="0"/>
              </a:spcAft>
              <a:buSzPts val="1200"/>
              <a:buChar char="●"/>
            </a:pPr>
            <a:r>
              <a:rPr lang="en" sz="1200"/>
              <a:t> </a:t>
            </a:r>
            <a:r>
              <a:rPr lang="en" sz="1200" u="sng"/>
              <a:t>Median Imputation:</a:t>
            </a:r>
            <a:endParaRPr sz="1200" u="sng"/>
          </a:p>
          <a:p>
            <a:pPr indent="-304800" lvl="1" marL="914400" rtl="0" algn="l">
              <a:spcBef>
                <a:spcPts val="0"/>
              </a:spcBef>
              <a:spcAft>
                <a:spcPts val="0"/>
              </a:spcAft>
              <a:buSzPts val="1200"/>
              <a:buChar char="○"/>
            </a:pPr>
            <a:r>
              <a:rPr lang="en" sz="1200"/>
              <a:t>MAE: 8.55 - 9.40  (-0.85)</a:t>
            </a:r>
            <a:endParaRPr sz="1200"/>
          </a:p>
          <a:p>
            <a:pPr indent="-304800" lvl="1" marL="914400" rtl="0" algn="l">
              <a:spcBef>
                <a:spcPts val="0"/>
              </a:spcBef>
              <a:spcAft>
                <a:spcPts val="0"/>
              </a:spcAft>
              <a:buSzPts val="1200"/>
              <a:buChar char="○"/>
            </a:pPr>
            <a:r>
              <a:rPr lang="en" sz="1200"/>
              <a:t>R^2: 0.817 - 0.721 (-0.96)</a:t>
            </a:r>
            <a:endParaRPr sz="1200"/>
          </a:p>
          <a:p>
            <a:pPr indent="-304800" lvl="0" marL="457200" rtl="0" algn="l">
              <a:spcBef>
                <a:spcPts val="0"/>
              </a:spcBef>
              <a:spcAft>
                <a:spcPts val="0"/>
              </a:spcAft>
              <a:buSzPts val="1200"/>
              <a:buChar char="●"/>
            </a:pPr>
            <a:r>
              <a:rPr lang="en" sz="1200" u="sng"/>
              <a:t>Mean Imputation:</a:t>
            </a:r>
            <a:endParaRPr sz="1200" u="sng"/>
          </a:p>
          <a:p>
            <a:pPr indent="-304800" lvl="1" marL="914400" rtl="0" algn="l">
              <a:spcBef>
                <a:spcPts val="0"/>
              </a:spcBef>
              <a:spcAft>
                <a:spcPts val="0"/>
              </a:spcAft>
              <a:buSzPts val="1200"/>
              <a:buChar char="○"/>
            </a:pPr>
            <a:r>
              <a:rPr lang="en" sz="1200"/>
              <a:t>MAE: 8.54 - 9.42 (-0.88)</a:t>
            </a:r>
            <a:endParaRPr sz="1200"/>
          </a:p>
          <a:p>
            <a:pPr indent="-304800" lvl="1" marL="914400" rtl="0" algn="l">
              <a:spcBef>
                <a:spcPts val="0"/>
              </a:spcBef>
              <a:spcAft>
                <a:spcPts val="0"/>
              </a:spcAft>
              <a:buSzPts val="1200"/>
              <a:buChar char="○"/>
            </a:pPr>
            <a:r>
              <a:rPr lang="en" sz="1200"/>
              <a:t>R^2: 0.816 - 0.716 (-0.10)</a:t>
            </a:r>
            <a:endParaRPr sz="1200"/>
          </a:p>
          <a:p>
            <a:pPr indent="0" lvl="0" marL="0" rtl="0" algn="l">
              <a:spcBef>
                <a:spcPts val="1200"/>
              </a:spcBef>
              <a:spcAft>
                <a:spcPts val="0"/>
              </a:spcAft>
              <a:buNone/>
            </a:pPr>
            <a:r>
              <a:rPr lang="en" sz="1200"/>
              <a:t>Overfit Model: Less Error Score for test data vs. train data. Linear Model cannot predict new data as well.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a:t>Cross Validation Tests:</a:t>
            </a:r>
            <a:endParaRPr/>
          </a:p>
          <a:p>
            <a:pPr indent="0" lvl="0" marL="0" rtl="0" algn="l">
              <a:lnSpc>
                <a:spcPct val="115000"/>
              </a:lnSpc>
              <a:spcBef>
                <a:spcPts val="1200"/>
              </a:spcBef>
              <a:spcAft>
                <a:spcPts val="0"/>
              </a:spcAft>
              <a:buNone/>
            </a:pPr>
            <a:r>
              <a:rPr lang="en"/>
              <a:t>	</a:t>
            </a:r>
            <a:r>
              <a:rPr lang="en" u="sng"/>
              <a:t>Linear Regressor:</a:t>
            </a:r>
            <a:r>
              <a:rPr lang="en"/>
              <a:t> </a:t>
            </a:r>
            <a:endParaRPr/>
          </a:p>
          <a:p>
            <a:pPr indent="0" lvl="0" marL="0" rtl="0" algn="l">
              <a:lnSpc>
                <a:spcPct val="115000"/>
              </a:lnSpc>
              <a:spcBef>
                <a:spcPts val="0"/>
              </a:spcBef>
              <a:spcAft>
                <a:spcPts val="0"/>
              </a:spcAft>
              <a:buNone/>
            </a:pPr>
            <a:r>
              <a:rPr lang="en"/>
              <a:t>		Cross Validation Variance: </a:t>
            </a:r>
            <a:r>
              <a:rPr b="1" lang="en"/>
              <a:t>0.09	</a:t>
            </a:r>
            <a:r>
              <a:rPr lang="en"/>
              <a:t>MAE: 10.49</a:t>
            </a:r>
            <a:endParaRPr/>
          </a:p>
          <a:p>
            <a:pPr indent="457200" lvl="0" marL="0" rtl="0" algn="l">
              <a:lnSpc>
                <a:spcPct val="115000"/>
              </a:lnSpc>
              <a:spcBef>
                <a:spcPts val="0"/>
              </a:spcBef>
              <a:spcAft>
                <a:spcPts val="0"/>
              </a:spcAft>
              <a:buNone/>
            </a:pPr>
            <a:r>
              <a:rPr lang="en" u="sng"/>
              <a:t>Random Forest:</a:t>
            </a:r>
            <a:r>
              <a:rPr lang="en"/>
              <a:t> </a:t>
            </a:r>
            <a:endParaRPr/>
          </a:p>
          <a:p>
            <a:pPr indent="457200" lvl="0" marL="0" rtl="0" algn="l">
              <a:lnSpc>
                <a:spcPct val="115000"/>
              </a:lnSpc>
              <a:spcBef>
                <a:spcPts val="0"/>
              </a:spcBef>
              <a:spcAft>
                <a:spcPts val="0"/>
              </a:spcAft>
              <a:buNone/>
            </a:pPr>
            <a:r>
              <a:rPr lang="en"/>
              <a:t>	</a:t>
            </a:r>
            <a:r>
              <a:rPr lang="en"/>
              <a:t>Cross Validation </a:t>
            </a:r>
            <a:r>
              <a:rPr lang="en"/>
              <a:t>Variance: </a:t>
            </a:r>
            <a:r>
              <a:rPr b="1" lang="en"/>
              <a:t>0.05	</a:t>
            </a:r>
            <a:r>
              <a:rPr lang="en"/>
              <a:t>MAE: 9.64</a:t>
            </a:r>
            <a:endParaRPr/>
          </a:p>
          <a:p>
            <a:pPr indent="457200" lvl="0" marL="0" rtl="0" algn="l">
              <a:lnSpc>
                <a:spcPct val="115000"/>
              </a:lnSpc>
              <a:spcBef>
                <a:spcPts val="0"/>
              </a:spcBef>
              <a:spcAft>
                <a:spcPts val="0"/>
              </a:spcAft>
              <a:buNone/>
            </a:pPr>
            <a:r>
              <a:t/>
            </a:r>
            <a:endParaRPr b="1"/>
          </a:p>
          <a:p>
            <a:pPr indent="0" lvl="0" marL="0" rtl="0" algn="l">
              <a:spcBef>
                <a:spcPts val="0"/>
              </a:spcBef>
              <a:spcAft>
                <a:spcPts val="1200"/>
              </a:spcAft>
              <a:buNone/>
            </a:pPr>
            <a:r>
              <a:rPr lang="en"/>
              <a:t>Random Forest performs more consistently at predicting new data and Random Forest </a:t>
            </a:r>
            <a:r>
              <a:rPr lang="en"/>
              <a:t>was </a:t>
            </a:r>
            <a:r>
              <a:rPr b="1" lang="en"/>
              <a:t>$0.85</a:t>
            </a:r>
            <a:r>
              <a:rPr lang="en"/>
              <a:t> better at predicting ticket price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Modeling Data</a:t>
            </a:r>
            <a:endParaRPr/>
          </a:p>
        </p:txBody>
      </p:sp>
      <p:sp>
        <p:nvSpPr>
          <p:cNvPr id="98" name="Google Shape;98;p18"/>
          <p:cNvSpPr txBox="1"/>
          <p:nvPr>
            <p:ph idx="1" type="body"/>
          </p:nvPr>
        </p:nvSpPr>
        <p:spPr>
          <a:xfrm>
            <a:off x="4427975" y="500925"/>
            <a:ext cx="3385800" cy="37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Resort Analysis - Positive Indicators!</a:t>
            </a:r>
            <a:endParaRPr/>
          </a:p>
          <a:p>
            <a:pPr indent="-311150" lvl="0" marL="285750" rtl="0" algn="l">
              <a:spcBef>
                <a:spcPts val="1200"/>
              </a:spcBef>
              <a:spcAft>
                <a:spcPts val="0"/>
              </a:spcAft>
              <a:buSzPts val="1300"/>
              <a:buChar char="●"/>
            </a:pPr>
            <a:r>
              <a:rPr lang="en"/>
              <a:t>LongestRun (mi), </a:t>
            </a:r>
            <a:endParaRPr/>
          </a:p>
          <a:p>
            <a:pPr indent="-311150" lvl="0" marL="285750" rtl="0" algn="l">
              <a:spcBef>
                <a:spcPts val="0"/>
              </a:spcBef>
              <a:spcAft>
                <a:spcPts val="0"/>
              </a:spcAft>
              <a:buSzPts val="1300"/>
              <a:buChar char="●"/>
            </a:pPr>
            <a:r>
              <a:rPr lang="en"/>
              <a:t>NightSkiing (ac), </a:t>
            </a:r>
            <a:endParaRPr/>
          </a:p>
          <a:p>
            <a:pPr indent="-311150" lvl="0" marL="285750" rtl="0" algn="l">
              <a:spcBef>
                <a:spcPts val="0"/>
              </a:spcBef>
              <a:spcAft>
                <a:spcPts val="0"/>
              </a:spcAft>
              <a:buSzPts val="1300"/>
              <a:buChar char="●"/>
            </a:pPr>
            <a:r>
              <a:rPr lang="en"/>
              <a:t>Total Chairs, </a:t>
            </a:r>
            <a:endParaRPr/>
          </a:p>
          <a:p>
            <a:pPr indent="-311150" lvl="0" marL="285750" rtl="0" algn="l">
              <a:spcBef>
                <a:spcPts val="0"/>
              </a:spcBef>
              <a:spcAft>
                <a:spcPts val="0"/>
              </a:spcAft>
              <a:buSzPts val="1300"/>
              <a:buChar char="●"/>
            </a:pPr>
            <a:r>
              <a:rPr lang="en"/>
              <a:t># of Runs, </a:t>
            </a:r>
            <a:endParaRPr/>
          </a:p>
          <a:p>
            <a:pPr indent="-311150" lvl="0" marL="285750" rtl="0" algn="l">
              <a:spcBef>
                <a:spcPts val="0"/>
              </a:spcBef>
              <a:spcAft>
                <a:spcPts val="0"/>
              </a:spcAft>
              <a:buSzPts val="1300"/>
              <a:buChar char="●"/>
            </a:pPr>
            <a:r>
              <a:rPr lang="en"/>
              <a:t>Vertical Drop, </a:t>
            </a:r>
            <a:endParaRPr/>
          </a:p>
          <a:p>
            <a:pPr indent="-311150" lvl="0" marL="285750" rtl="0" algn="l">
              <a:spcBef>
                <a:spcPts val="0"/>
              </a:spcBef>
              <a:spcAft>
                <a:spcPts val="0"/>
              </a:spcAft>
              <a:buSzPts val="1300"/>
              <a:buChar char="●"/>
            </a:pPr>
            <a:r>
              <a:rPr lang="en"/>
              <a:t>fast Quads, </a:t>
            </a:r>
            <a:endParaRPr/>
          </a:p>
          <a:p>
            <a:pPr indent="-311150" lvl="0" marL="285750" rtl="0" algn="l">
              <a:spcBef>
                <a:spcPts val="0"/>
              </a:spcBef>
              <a:spcAft>
                <a:spcPts val="0"/>
              </a:spcAft>
              <a:buSzPts val="1300"/>
              <a:buChar char="●"/>
            </a:pPr>
            <a:r>
              <a:rPr lang="en"/>
              <a:t>Skiiable Terrain (ac), </a:t>
            </a:r>
            <a:endParaRPr/>
          </a:p>
          <a:p>
            <a:pPr indent="-311150" lvl="0" marL="285750" rtl="0" algn="l">
              <a:spcBef>
                <a:spcPts val="0"/>
              </a:spcBef>
              <a:spcAft>
                <a:spcPts val="0"/>
              </a:spcAft>
              <a:buSzPts val="1300"/>
              <a:buChar char="●"/>
            </a:pPr>
            <a:r>
              <a:rPr lang="en"/>
              <a:t>Days Open</a:t>
            </a:r>
            <a:endParaRPr/>
          </a:p>
        </p:txBody>
      </p:sp>
      <p:pic>
        <p:nvPicPr>
          <p:cNvPr id="99" name="Google Shape;99;p18"/>
          <p:cNvPicPr preferRelativeResize="0"/>
          <p:nvPr/>
        </p:nvPicPr>
        <p:blipFill>
          <a:blip r:embed="rId3">
            <a:alphaModFix/>
          </a:blip>
          <a:stretch>
            <a:fillRect/>
          </a:stretch>
        </p:blipFill>
        <p:spPr>
          <a:xfrm>
            <a:off x="7765250" y="-33287"/>
            <a:ext cx="1357313" cy="904576"/>
          </a:xfrm>
          <a:prstGeom prst="rect">
            <a:avLst/>
          </a:prstGeom>
          <a:noFill/>
          <a:ln>
            <a:noFill/>
          </a:ln>
        </p:spPr>
      </p:pic>
      <p:pic>
        <p:nvPicPr>
          <p:cNvPr id="100" name="Google Shape;100;p18"/>
          <p:cNvPicPr preferRelativeResize="0"/>
          <p:nvPr/>
        </p:nvPicPr>
        <p:blipFill>
          <a:blip r:embed="rId4">
            <a:alphaModFix/>
          </a:blip>
          <a:stretch>
            <a:fillRect/>
          </a:stretch>
        </p:blipFill>
        <p:spPr>
          <a:xfrm>
            <a:off x="7743825" y="870250"/>
            <a:ext cx="1400175" cy="840105"/>
          </a:xfrm>
          <a:prstGeom prst="rect">
            <a:avLst/>
          </a:prstGeom>
          <a:noFill/>
          <a:ln>
            <a:noFill/>
          </a:ln>
        </p:spPr>
      </p:pic>
      <p:pic>
        <p:nvPicPr>
          <p:cNvPr id="101" name="Google Shape;101;p18"/>
          <p:cNvPicPr preferRelativeResize="0"/>
          <p:nvPr/>
        </p:nvPicPr>
        <p:blipFill>
          <a:blip r:embed="rId5">
            <a:alphaModFix/>
          </a:blip>
          <a:stretch>
            <a:fillRect/>
          </a:stretch>
        </p:blipFill>
        <p:spPr>
          <a:xfrm>
            <a:off x="7749638" y="1710350"/>
            <a:ext cx="1388558" cy="833135"/>
          </a:xfrm>
          <a:prstGeom prst="rect">
            <a:avLst/>
          </a:prstGeom>
          <a:noFill/>
          <a:ln>
            <a:noFill/>
          </a:ln>
        </p:spPr>
      </p:pic>
      <p:pic>
        <p:nvPicPr>
          <p:cNvPr id="102" name="Google Shape;102;p18"/>
          <p:cNvPicPr preferRelativeResize="0"/>
          <p:nvPr/>
        </p:nvPicPr>
        <p:blipFill>
          <a:blip r:embed="rId6">
            <a:alphaModFix/>
          </a:blip>
          <a:stretch>
            <a:fillRect/>
          </a:stretch>
        </p:blipFill>
        <p:spPr>
          <a:xfrm>
            <a:off x="7799163" y="2543475"/>
            <a:ext cx="1289487" cy="789089"/>
          </a:xfrm>
          <a:prstGeom prst="rect">
            <a:avLst/>
          </a:prstGeom>
          <a:noFill/>
          <a:ln>
            <a:noFill/>
          </a:ln>
        </p:spPr>
      </p:pic>
      <p:pic>
        <p:nvPicPr>
          <p:cNvPr id="103" name="Google Shape;103;p18"/>
          <p:cNvPicPr preferRelativeResize="0"/>
          <p:nvPr/>
        </p:nvPicPr>
        <p:blipFill>
          <a:blip r:embed="rId7">
            <a:alphaModFix/>
          </a:blip>
          <a:stretch>
            <a:fillRect/>
          </a:stretch>
        </p:blipFill>
        <p:spPr>
          <a:xfrm>
            <a:off x="7762875" y="3382525"/>
            <a:ext cx="1362075" cy="804447"/>
          </a:xfrm>
          <a:prstGeom prst="rect">
            <a:avLst/>
          </a:prstGeom>
          <a:noFill/>
          <a:ln>
            <a:noFill/>
          </a:ln>
        </p:spPr>
      </p:pic>
      <p:pic>
        <p:nvPicPr>
          <p:cNvPr id="104" name="Google Shape;104;p18"/>
          <p:cNvPicPr preferRelativeResize="0"/>
          <p:nvPr/>
        </p:nvPicPr>
        <p:blipFill>
          <a:blip r:embed="rId8">
            <a:alphaModFix/>
          </a:blip>
          <a:stretch>
            <a:fillRect/>
          </a:stretch>
        </p:blipFill>
        <p:spPr>
          <a:xfrm>
            <a:off x="7813838" y="4236925"/>
            <a:ext cx="1260157" cy="720090"/>
          </a:xfrm>
          <a:prstGeom prst="rect">
            <a:avLst/>
          </a:prstGeom>
          <a:noFill/>
          <a:ln>
            <a:noFill/>
          </a:ln>
        </p:spPr>
      </p:pic>
      <p:pic>
        <p:nvPicPr>
          <p:cNvPr id="105" name="Google Shape;105;p18"/>
          <p:cNvPicPr preferRelativeResize="0"/>
          <p:nvPr/>
        </p:nvPicPr>
        <p:blipFill>
          <a:blip r:embed="rId9">
            <a:alphaModFix/>
          </a:blip>
          <a:stretch>
            <a:fillRect/>
          </a:stretch>
        </p:blipFill>
        <p:spPr>
          <a:xfrm>
            <a:off x="6455550" y="4301550"/>
            <a:ext cx="1309688" cy="841942"/>
          </a:xfrm>
          <a:prstGeom prst="rect">
            <a:avLst/>
          </a:prstGeom>
          <a:noFill/>
          <a:ln>
            <a:noFill/>
          </a:ln>
        </p:spPr>
      </p:pic>
      <p:pic>
        <p:nvPicPr>
          <p:cNvPr id="106" name="Google Shape;106;p18"/>
          <p:cNvPicPr preferRelativeResize="0"/>
          <p:nvPr/>
        </p:nvPicPr>
        <p:blipFill>
          <a:blip r:embed="rId10">
            <a:alphaModFix/>
          </a:blip>
          <a:stretch>
            <a:fillRect/>
          </a:stretch>
        </p:blipFill>
        <p:spPr>
          <a:xfrm>
            <a:off x="4883650" y="4318188"/>
            <a:ext cx="1347788" cy="808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a:t>
            </a:r>
            <a:endParaRPr/>
          </a:p>
        </p:txBody>
      </p:sp>
      <p:sp>
        <p:nvSpPr>
          <p:cNvPr id="112" name="Google Shape;112;p19"/>
          <p:cNvSpPr txBox="1"/>
          <p:nvPr>
            <p:ph idx="1" type="body"/>
          </p:nvPr>
        </p:nvSpPr>
        <p:spPr>
          <a:xfrm>
            <a:off x="81775" y="1239488"/>
            <a:ext cx="4166400" cy="4098600"/>
          </a:xfrm>
          <a:prstGeom prst="rect">
            <a:avLst/>
          </a:prstGeom>
        </p:spPr>
        <p:txBody>
          <a:bodyPr anchorCtr="0" anchor="t" bIns="91425" lIns="91425" spcFirstLastPara="1" rIns="91425" wrap="square" tIns="91425">
            <a:normAutofit/>
          </a:bodyPr>
          <a:lstStyle/>
          <a:p>
            <a:pPr indent="-311150" lvl="0" marL="171450" rtl="0" algn="l">
              <a:spcBef>
                <a:spcPts val="0"/>
              </a:spcBef>
              <a:spcAft>
                <a:spcPts val="0"/>
              </a:spcAft>
              <a:buClr>
                <a:srgbClr val="FFFFFF"/>
              </a:buClr>
              <a:buSzPts val="1300"/>
              <a:buChar char="●"/>
            </a:pPr>
            <a:r>
              <a:rPr lang="en">
                <a:solidFill>
                  <a:srgbClr val="FFFFFF"/>
                </a:solidFill>
                <a:highlight>
                  <a:schemeClr val="dk1"/>
                </a:highlight>
              </a:rPr>
              <a:t>Big Mountain Resort Tickets are underpriced by between $4.50 and $25.26 ($</a:t>
            </a:r>
            <a:r>
              <a:rPr lang="en">
                <a:solidFill>
                  <a:srgbClr val="FFFFFF"/>
                </a:solidFill>
                <a:highlight>
                  <a:schemeClr val="dk1"/>
                </a:highlight>
              </a:rPr>
              <a:t>14.89 with MAE of $10.39) </a:t>
            </a:r>
            <a:endParaRPr>
              <a:solidFill>
                <a:srgbClr val="FFFFFF"/>
              </a:solidFill>
              <a:highlight>
                <a:schemeClr val="dk1"/>
              </a:highlight>
            </a:endParaRPr>
          </a:p>
          <a:p>
            <a:pPr indent="0" lvl="0" marL="457200" rtl="0" algn="l">
              <a:spcBef>
                <a:spcPts val="1200"/>
              </a:spcBef>
              <a:spcAft>
                <a:spcPts val="0"/>
              </a:spcAft>
              <a:buNone/>
            </a:pPr>
            <a:r>
              <a:t/>
            </a:r>
            <a:endParaRPr>
              <a:solidFill>
                <a:srgbClr val="FFFFFF"/>
              </a:solidFill>
              <a:highlight>
                <a:schemeClr val="dk1"/>
              </a:highlight>
            </a:endParaRPr>
          </a:p>
          <a:p>
            <a:pPr indent="-311150" lvl="0" marL="171450" rtl="0" algn="l">
              <a:spcBef>
                <a:spcPts val="1200"/>
              </a:spcBef>
              <a:spcAft>
                <a:spcPts val="0"/>
              </a:spcAft>
              <a:buClr>
                <a:srgbClr val="FFFFFF"/>
              </a:buClr>
              <a:buSzPts val="1300"/>
              <a:buChar char="●"/>
            </a:pPr>
            <a:r>
              <a:rPr lang="en">
                <a:solidFill>
                  <a:srgbClr val="FFFFFF"/>
                </a:solidFill>
                <a:highlight>
                  <a:schemeClr val="dk1"/>
                </a:highlight>
              </a:rPr>
              <a:t>Most important features to raise ticket price:</a:t>
            </a:r>
            <a:endParaRPr>
              <a:solidFill>
                <a:srgbClr val="FFFFFF"/>
              </a:solidFill>
              <a:highlight>
                <a:schemeClr val="dk1"/>
              </a:highlight>
            </a:endParaRPr>
          </a:p>
          <a:p>
            <a:pPr indent="-298450" lvl="1" marL="685800" rtl="0" algn="l">
              <a:spcBef>
                <a:spcPts val="0"/>
              </a:spcBef>
              <a:spcAft>
                <a:spcPts val="0"/>
              </a:spcAft>
              <a:buClr>
                <a:srgbClr val="FFFFFF"/>
              </a:buClr>
              <a:buSzPts val="1100"/>
              <a:buChar char="○"/>
            </a:pPr>
            <a:r>
              <a:rPr lang="en">
                <a:solidFill>
                  <a:srgbClr val="FFFFFF"/>
                </a:solidFill>
                <a:highlight>
                  <a:schemeClr val="dk1"/>
                </a:highlight>
              </a:rPr>
              <a:t>fastQuads</a:t>
            </a:r>
            <a:endParaRPr>
              <a:solidFill>
                <a:srgbClr val="FFFFFF"/>
              </a:solidFill>
              <a:highlight>
                <a:schemeClr val="dk1"/>
              </a:highlight>
            </a:endParaRPr>
          </a:p>
          <a:p>
            <a:pPr indent="-298450" lvl="1" marL="685800" rtl="0" algn="l">
              <a:spcBef>
                <a:spcPts val="0"/>
              </a:spcBef>
              <a:spcAft>
                <a:spcPts val="0"/>
              </a:spcAft>
              <a:buClr>
                <a:srgbClr val="FFFFFF"/>
              </a:buClr>
              <a:buSzPts val="1100"/>
              <a:buChar char="○"/>
            </a:pPr>
            <a:r>
              <a:rPr lang="en">
                <a:solidFill>
                  <a:srgbClr val="FFFFFF"/>
                </a:solidFill>
                <a:highlight>
                  <a:schemeClr val="dk1"/>
                </a:highlight>
              </a:rPr>
              <a:t>Number of Runs</a:t>
            </a:r>
            <a:endParaRPr>
              <a:solidFill>
                <a:srgbClr val="FFFFFF"/>
              </a:solidFill>
              <a:highlight>
                <a:schemeClr val="dk1"/>
              </a:highlight>
            </a:endParaRPr>
          </a:p>
          <a:p>
            <a:pPr indent="-298450" lvl="1" marL="685800" rtl="0" algn="l">
              <a:spcBef>
                <a:spcPts val="0"/>
              </a:spcBef>
              <a:spcAft>
                <a:spcPts val="0"/>
              </a:spcAft>
              <a:buClr>
                <a:srgbClr val="FFFFFF"/>
              </a:buClr>
              <a:buSzPts val="1100"/>
              <a:buChar char="○"/>
            </a:pPr>
            <a:r>
              <a:rPr lang="en">
                <a:solidFill>
                  <a:srgbClr val="FFFFFF"/>
                </a:solidFill>
                <a:highlight>
                  <a:schemeClr val="dk1"/>
                </a:highlight>
              </a:rPr>
              <a:t>Snow_Making acres</a:t>
            </a:r>
            <a:endParaRPr>
              <a:solidFill>
                <a:srgbClr val="FFFFFF"/>
              </a:solidFill>
              <a:highlight>
                <a:schemeClr val="dk1"/>
              </a:highlight>
            </a:endParaRPr>
          </a:p>
          <a:p>
            <a:pPr indent="-298450" lvl="1" marL="685800" rtl="0" algn="l">
              <a:spcBef>
                <a:spcPts val="0"/>
              </a:spcBef>
              <a:spcAft>
                <a:spcPts val="0"/>
              </a:spcAft>
              <a:buClr>
                <a:srgbClr val="FFFFFF"/>
              </a:buClr>
              <a:buSzPts val="1100"/>
              <a:buChar char="○"/>
            </a:pPr>
            <a:r>
              <a:rPr lang="en">
                <a:solidFill>
                  <a:srgbClr val="FFFFFF"/>
                </a:solidFill>
                <a:highlight>
                  <a:schemeClr val="dk1"/>
                </a:highlight>
              </a:rPr>
              <a:t>Vertical Drop (ft)</a:t>
            </a:r>
            <a:endParaRPr>
              <a:solidFill>
                <a:srgbClr val="FFFFFF"/>
              </a:solidFill>
              <a:highlight>
                <a:schemeClr val="dk1"/>
              </a:highlight>
            </a:endParaRPr>
          </a:p>
          <a:p>
            <a:pPr indent="0" lvl="0" marL="914400" rtl="0" algn="l">
              <a:spcBef>
                <a:spcPts val="1200"/>
              </a:spcBef>
              <a:spcAft>
                <a:spcPts val="0"/>
              </a:spcAft>
              <a:buNone/>
            </a:pPr>
            <a:r>
              <a:t/>
            </a:r>
            <a:endParaRPr>
              <a:solidFill>
                <a:srgbClr val="FFFFFF"/>
              </a:solidFill>
              <a:highlight>
                <a:schemeClr val="dk1"/>
              </a:highlight>
            </a:endParaRPr>
          </a:p>
          <a:p>
            <a:pPr indent="0" lvl="0" marL="914400" rtl="0" algn="l">
              <a:spcBef>
                <a:spcPts val="1200"/>
              </a:spcBef>
              <a:spcAft>
                <a:spcPts val="1200"/>
              </a:spcAft>
              <a:buNone/>
            </a:pPr>
            <a:r>
              <a:t/>
            </a:r>
            <a:endParaRPr>
              <a:solidFill>
                <a:srgbClr val="FFFFFF"/>
              </a:solidFill>
              <a:highlight>
                <a:schemeClr val="dk1"/>
              </a:highlight>
            </a:endParaRPr>
          </a:p>
        </p:txBody>
      </p:sp>
      <p:pic>
        <p:nvPicPr>
          <p:cNvPr id="113" name="Google Shape;113;p19"/>
          <p:cNvPicPr preferRelativeResize="0"/>
          <p:nvPr/>
        </p:nvPicPr>
        <p:blipFill rotWithShape="1">
          <a:blip r:embed="rId3">
            <a:alphaModFix/>
          </a:blip>
          <a:srcRect b="1215" l="0" r="35587" t="0"/>
          <a:stretch/>
        </p:blipFill>
        <p:spPr>
          <a:xfrm>
            <a:off x="4572000" y="89525"/>
            <a:ext cx="4200685" cy="49644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19" name="Google Shape;11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analysis showed there is enough data, the model could still incorporate:</a:t>
            </a:r>
            <a:endParaRPr/>
          </a:p>
          <a:p>
            <a:pPr indent="-311150" lvl="0" marL="457200" rtl="0" algn="l">
              <a:spcBef>
                <a:spcPts val="1200"/>
              </a:spcBef>
              <a:spcAft>
                <a:spcPts val="0"/>
              </a:spcAft>
              <a:buSzPts val="1300"/>
              <a:buChar char="●"/>
            </a:pPr>
            <a:r>
              <a:rPr lang="en"/>
              <a:t>Resort Visitorship Data</a:t>
            </a:r>
            <a:endParaRPr/>
          </a:p>
          <a:p>
            <a:pPr indent="-311150" lvl="0" marL="457200" rtl="0" algn="l">
              <a:spcBef>
                <a:spcPts val="0"/>
              </a:spcBef>
              <a:spcAft>
                <a:spcPts val="0"/>
              </a:spcAft>
              <a:buSzPts val="1300"/>
              <a:buChar char="●"/>
            </a:pPr>
            <a:r>
              <a:rPr lang="en"/>
              <a:t>Granular Daily Visitorship and Ridership Data</a:t>
            </a:r>
            <a:endParaRPr/>
          </a:p>
          <a:p>
            <a:pPr indent="-311150" lvl="0" marL="457200" rtl="0" algn="l">
              <a:spcBef>
                <a:spcPts val="0"/>
              </a:spcBef>
              <a:spcAft>
                <a:spcPts val="0"/>
              </a:spcAft>
              <a:buSzPts val="1300"/>
              <a:buChar char="●"/>
            </a:pPr>
            <a:r>
              <a:rPr lang="en"/>
              <a:t>Macroeconomic</a:t>
            </a:r>
            <a:r>
              <a:rPr lang="en"/>
              <a:t> Factors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With this Data, the model will be enhanced:</a:t>
            </a:r>
            <a:endParaRPr/>
          </a:p>
          <a:p>
            <a:pPr indent="-311150" lvl="0" marL="457200" rtl="0" algn="l">
              <a:spcBef>
                <a:spcPts val="1200"/>
              </a:spcBef>
              <a:spcAft>
                <a:spcPts val="0"/>
              </a:spcAft>
              <a:buSzPts val="1300"/>
              <a:buChar char="●"/>
            </a:pPr>
            <a:r>
              <a:rPr lang="en"/>
              <a:t>Further Fine Tune Hyperparameters</a:t>
            </a:r>
            <a:endParaRPr/>
          </a:p>
          <a:p>
            <a:pPr indent="-311150" lvl="0" marL="457200" rtl="0" algn="l">
              <a:spcBef>
                <a:spcPts val="0"/>
              </a:spcBef>
              <a:spcAft>
                <a:spcPts val="0"/>
              </a:spcAft>
              <a:buSzPts val="1300"/>
              <a:buChar char="●"/>
            </a:pPr>
            <a:r>
              <a:rPr lang="en"/>
              <a:t>Increased Efficacy of Predictions</a:t>
            </a:r>
            <a:endParaRPr/>
          </a:p>
          <a:p>
            <a:pPr indent="-311150" lvl="0" marL="457200" rtl="0" algn="l">
              <a:spcBef>
                <a:spcPts val="0"/>
              </a:spcBef>
              <a:spcAft>
                <a:spcPts val="0"/>
              </a:spcAft>
              <a:buSzPts val="1300"/>
              <a:buChar char="●"/>
            </a:pPr>
            <a:r>
              <a:rPr lang="en"/>
              <a:t>Increased Detail of Predictions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