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31F33E-0B26-4D6A-BF46-ED90A62CC91B}">
  <a:tblStyle styleId="{4E31F33E-0B26-4D6A-BF46-ED90A62CC9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0d7e3bc46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0d7e3bc46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0d7e3bc46_0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0d7e3bc46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d7e3bc46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d7e3bc46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0d7e3bc46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0d7e3bc46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0d7e3bc46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0d7e3bc46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0d7e3bc46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0d7e3bc46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0d7e3bc46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0d7e3bc46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0d7e3bc46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0d7e3bc46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0d7e3bc46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0d7e3bc46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d7e3bc46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0d7e3bc46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0d7e3bc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0d7e3bc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0d7e3bc46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0d7e3bc46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0d7e3bc46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0d7e3bc46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0d7e3bc46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0d7e3bc46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0d7e3bc46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0d7e3bc46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0d7e3bc46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0d7e3bc46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0d7e3bc46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0d7e3bc46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0d7e3bc46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0d7e3bc46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0d7e3bc46_0_1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0d7e3bc46_0_1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28f8bc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28f8bc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0f4a9e4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0f4a9e4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0d7e3bc4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0d7e3bc4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28f8bc3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28f8bc3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28f8bc3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28f8bc3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28f8bc3d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28f8bc3d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28f8bc3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28f8bc3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28f8bc3d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28f8bc3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28f8bc3d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28f8bc3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0f4a9e4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0f4a9e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1d1420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1d1420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d7e3bc46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0d7e3bc46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d7e3bc46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d7e3bc46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d7e3bc46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d7e3bc46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0d7e3bc46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0d7e3bc46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d7e3bc46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d7e3bc46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0d7e3bc46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0d7e3bc46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dmunds.com/dodge/challenger/2012/features-specs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www.statista.com/statistics/236804/median-family-income-in-the-united-states-by-stat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vestors.cargurus.com/news-releases/news-release-details/cargurus-study-reveals-shifting-consumer-preferences-automotiv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nhtsa.gov/nhtsa-datasets-and-api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austinreese/craigslist-carstrucks-data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htsa.go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50" y="109100"/>
            <a:ext cx="8030900" cy="4586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391358" y="-1049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chemeClr val="dk2"/>
                </a:solidFill>
                <a:highlight>
                  <a:srgbClr val="E6DAF2"/>
                </a:highlight>
              </a:rPr>
              <a:t>Used Car Market Analysis</a:t>
            </a:r>
            <a:endParaRPr sz="5900">
              <a:solidFill>
                <a:schemeClr val="dk2"/>
              </a:solidFill>
              <a:highlight>
                <a:srgbClr val="E6DAF2"/>
              </a:highlight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898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How much is my car worth? Which cars are good investments?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4294967295" type="title"/>
          </p:nvPr>
        </p:nvSpPr>
        <p:spPr>
          <a:xfrm>
            <a:off x="387900" y="97850"/>
            <a:ext cx="8368200" cy="10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 u="sng">
                <a:solidFill>
                  <a:srgbClr val="FF0000"/>
                </a:solidFill>
              </a:rPr>
              <a:t>Data </a:t>
            </a:r>
            <a:r>
              <a:rPr lang="en" sz="2100" u="sng">
                <a:solidFill>
                  <a:srgbClr val="FF0000"/>
                </a:solidFill>
              </a:rPr>
              <a:t>Problem #2 </a:t>
            </a:r>
            <a:endParaRPr sz="2100" u="sng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Limited Vehicle-Specific Information: 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MSRP, Series, Trim, Add-ons</a:t>
            </a:r>
            <a:endParaRPr sz="2100"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931300" y="164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{4E31F33E-0B26-4D6A-BF46-ED90A62CC91B}</a:tableStyleId>
              </a:tblPr>
              <a:tblGrid>
                <a:gridCol w="3640700"/>
                <a:gridCol w="3640700"/>
              </a:tblGrid>
              <a:tr h="4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Trim</a:t>
                      </a:r>
                      <a:endParaRPr b="1"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A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MSRP</a:t>
                      </a:r>
                      <a:endParaRPr b="1"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SXT 2dr Coupe (3.6L 6cyl) 305HP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6DA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6DA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DA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6DA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$ 25,195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6DA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R/T 2dr Coupe (5.7L 8cyl) 375HP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6DA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$ 29,995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SRT8 2dr Coupe (6.4L 8cyl) 470HP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$ 44,125</a:t>
                      </a: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22"/>
          <p:cNvSpPr txBox="1"/>
          <p:nvPr/>
        </p:nvSpPr>
        <p:spPr>
          <a:xfrm>
            <a:off x="931350" y="1187450"/>
            <a:ext cx="728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2012 Dodge Challenger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39275" y="3849625"/>
            <a:ext cx="3914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Series and Trim columns were ~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50% null.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Many new features, such as ‘ABS’ (anti-lock braking), were </a:t>
            </a: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75%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null.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350" y="3849625"/>
            <a:ext cx="39909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063" y="4491375"/>
            <a:ext cx="24955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37800" y="186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Modelling: Price Regression 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19650" y="1370175"/>
            <a:ext cx="87321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Categorical Features:</a:t>
            </a:r>
            <a:r>
              <a:rPr lang="en"/>
              <a:t> </a:t>
            </a:r>
            <a:r>
              <a:rPr lang="en"/>
              <a:t>Turbo, Body Class, Fuel Type, Cylinders, Vehicle Type, Drive Type, GVWR, Doors, paint_color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Numeric Features:</a:t>
            </a:r>
            <a:r>
              <a:rPr lang="en"/>
              <a:t> odometer, Year, displ (StandardScaler)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Target Feature: </a:t>
            </a:r>
            <a:r>
              <a:rPr lang="en"/>
              <a:t>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Split</a:t>
            </a:r>
            <a:r>
              <a:rPr lang="en"/>
              <a:t>: Train Test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Search:</a:t>
            </a:r>
            <a:r>
              <a:rPr lang="en"/>
              <a:t> RandomizedSearch; 2 iterations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Folds</a:t>
            </a:r>
            <a:r>
              <a:rPr lang="en"/>
              <a:t>: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Metric</a:t>
            </a:r>
            <a:r>
              <a:rPr lang="en"/>
              <a:t>: RMSE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Models</a:t>
            </a:r>
            <a:r>
              <a:rPr lang="en"/>
              <a:t>: LinearRegression, Ridge, Lasso, DecisionTree, RandomForest, AdaBoost, ExtraTrees, KNNRegressor, MLPRegressor, SGDRegressor, Bagging, XGBoost, LightGBM, CatBoost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50" y="65325"/>
            <a:ext cx="7643121" cy="501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206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38" y="-181237"/>
            <a:ext cx="8723124" cy="550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-95700" y="1363625"/>
            <a:ext cx="91440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State, region, state_income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Make, Model, Series/Trim to find which makes and models are important to price predictions</a:t>
            </a:r>
            <a:endParaRPr sz="16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196650"/>
            <a:ext cx="4546175" cy="27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5470025" y="-856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Statista: 2</a:t>
            </a: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021 Median state Income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5384900" y="2657825"/>
            <a:ext cx="3207000" cy="15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TODO: add mean, std_dev, max,min for median state_income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48650" y="368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Identity &amp; Regional impact on Price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78300" y="1254875"/>
            <a:ext cx="60897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These columns introduced </a:t>
            </a:r>
            <a:r>
              <a:rPr b="1" lang="en" sz="1600"/>
              <a:t>5,067 new features.</a:t>
            </a:r>
            <a:r>
              <a:rPr lang="en" sz="1600"/>
              <a:t> TruncatedSVD is used to ‘squash’ the variance of these features into a set number of components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Tested with or without these features to answer two questions: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Does state/region &amp; local economic factors play a role in vehicle prices?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Do some makes/models have higher price point despite identical values for: displ, EngineCylinders, BodyClass, Year?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950" y="1118875"/>
            <a:ext cx="2395075" cy="39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88" y="-174913"/>
            <a:ext cx="8385125" cy="5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Models: CatBoost &amp; LightGBM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models do not require dummy variable encoding.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CatBoost finds the relationship between categorical variables using integer encoding, which has proven upsides.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LightGBM performs feature selection within the training process. These are naturally a good fit for the dataset which has a large number of sparse, inconsistent categorical variables.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819450" y="189300"/>
            <a:ext cx="4251900" cy="4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Features: ABS,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25" y="189300"/>
            <a:ext cx="4578450" cy="45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/>
              <a:t>Used Car Price Factors</a:t>
            </a:r>
            <a:endParaRPr sz="35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 shoppers today are likely to cite reliability (41% vs. 35% in 2022), finding a vehicle that fits their budget (40% vs. 33% in 2022), and expected costs (26% vs. 21% in 2022) as the most important factors in selecting a vehicle… with 89% saying they’d be willing to switch models and 69% open to switching brands.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— </a:t>
            </a:r>
            <a:r>
              <a:rPr lang="en" sz="1600" u="sng">
                <a:latin typeface="Georgia"/>
                <a:ea typeface="Georgia"/>
                <a:cs typeface="Georgia"/>
                <a:sym typeface="Georgia"/>
                <a:hlinkClick r:id="rId3"/>
              </a:rPr>
              <a:t>Car Guru Consumer Preferences Survey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94300" y="99175"/>
            <a:ext cx="1984800" cy="47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162" y="0"/>
            <a:ext cx="67934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116050" y="110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Point #1: Outlier Percentage Error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u="sng"/>
              <a:t>3 Standard Deviation in % Error</a:t>
            </a:r>
            <a:endParaRPr u="sng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% Error: -27.83%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 % Error: 327%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Listings &gt; 3 Standard Deviations From Mean: </a:t>
            </a:r>
            <a:r>
              <a:rPr lang="en" u="sng"/>
              <a:t>538</a:t>
            </a:r>
            <a:r>
              <a:rPr lang="en"/>
              <a:t> rows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Odometer-year-price Threshold: </a:t>
            </a:r>
            <a:r>
              <a:rPr lang="en" u="sng"/>
              <a:t>708</a:t>
            </a:r>
            <a:r>
              <a:rPr lang="en"/>
              <a:t> rows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Odometer &lt; 120,000 ModelYear &gt; 2008 &amp; Price &lt;= $2500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Overlap: </a:t>
            </a:r>
            <a:r>
              <a:rPr lang="en" u="sng"/>
              <a:t>523</a:t>
            </a:r>
            <a:r>
              <a:rPr lang="en"/>
              <a:t> rows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Overlap: ‘3STD’ dataframe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5961250" y="77425"/>
            <a:ext cx="2283600" cy="49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Point #2: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Percentage Error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975"/>
            <a:ext cx="5646475" cy="48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192150" y="197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Point #3: Manual Removal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192150" y="883125"/>
            <a:ext cx="8564100" cy="3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inspecting the ‘description’ </a:t>
            </a:r>
            <a:r>
              <a:rPr lang="en"/>
              <a:t>column of the highest percentage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4</a:t>
            </a:r>
            <a:r>
              <a:rPr lang="en" u="sng"/>
              <a:t> </a:t>
            </a:r>
            <a:r>
              <a:rPr lang="en" u="sng"/>
              <a:t>Categories of Large Errors</a:t>
            </a:r>
            <a:r>
              <a:rPr lang="en"/>
              <a:t>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 u="sng"/>
              <a:t>Down Payment listed in Price</a:t>
            </a:r>
            <a:r>
              <a:rPr lang="en" sz="1700"/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‘$300 Down’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 u="sng"/>
              <a:t>Damaged/Inoperable Vehicles</a:t>
            </a:r>
            <a:r>
              <a:rPr lang="en" sz="1700"/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‘For Parts’, ‘As-Is’, ‘Doesn’t Run’, ‘Mechanic Special’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 u="sng"/>
              <a:t>‘Souped Up’ Vehicles</a:t>
            </a:r>
            <a:r>
              <a:rPr lang="en" sz="1700"/>
              <a:t>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Lists of Car Parts and Dollar Values ‘{Car Part} ($600)’, ‘Engine Rebuilt’,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 u="sng"/>
              <a:t>Cargo Vans</a:t>
            </a:r>
            <a:endParaRPr sz="1700" u="sng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Liveable, highly variable in rate of depreciation; Minority of Dataset</a:t>
            </a:r>
            <a:endParaRPr sz="170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75" y="4515275"/>
            <a:ext cx="8834649" cy="3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72"/>
            <a:ext cx="9143999" cy="513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85" y="0"/>
            <a:ext cx="79396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Point 4: $5000+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Number of Rows &lt; $5001: </a:t>
            </a:r>
            <a:r>
              <a:rPr lang="en"/>
              <a:t>8021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Pros: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Removes Most ‘Down Payment’ &amp; Broken Vehicles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Vehicles Above $50,000 are a small percentage of data and can be considered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Loses some predictive ability of lower and higher end vehicles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discern between spam and non-spam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TODO: plot dataframe length, results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77175" cy="57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40"/>
          <p:cNvGraphicFramePr/>
          <p:nvPr/>
        </p:nvGraphicFramePr>
        <p:xfrm>
          <a:off x="1990925" y="12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{4E31F33E-0B26-4D6A-BF46-ED90A62CC91B}</a:tableStyleId>
              </a:tblPr>
              <a:tblGrid>
                <a:gridCol w="4893375"/>
                <a:gridCol w="1659550"/>
              </a:tblGrid>
              <a:tr h="4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</a:rPr>
                        <a:t>Top 10 Overall Features</a:t>
                      </a:r>
                      <a:endParaRPr b="1" i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 b="1" i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Traction Control: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Standard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0.1523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Rear Visibility System: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Standard	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0.0674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Semiautomatic Headlamp Beam Switching: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Standard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0.0522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Body Cab Type: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Crew/SuperCrew/CrewMax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ESC: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Standard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0.0401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Body Class: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Pickup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0.0251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Fuel Type Primary: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Diesel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0.0257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Engine Cylinders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VehicleType: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Truck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Day TimeRunning Light: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Standard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41"/>
          <p:cNvGraphicFramePr/>
          <p:nvPr/>
        </p:nvGraphicFramePr>
        <p:xfrm>
          <a:off x="1903900" y="2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{4E31F33E-0B26-4D6A-BF46-ED90A62CC91B}</a:tableStyleId>
              </a:tblPr>
              <a:tblGrid>
                <a:gridCol w="1334050"/>
                <a:gridCol w="1334050"/>
              </a:tblGrid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</a:rPr>
                        <a:t>Top 5 Makes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Porsche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0.003383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Jeep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0.002809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Land Rover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0.002344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Mercedes-Benz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0.001840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0.001834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41"/>
          <p:cNvGraphicFramePr/>
          <p:nvPr/>
        </p:nvGraphicFramePr>
        <p:xfrm>
          <a:off x="4864125" y="2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{4E31F33E-0B26-4D6A-BF46-ED90A62CC91B}</a:tableStyleId>
              </a:tblPr>
              <a:tblGrid>
                <a:gridCol w="1501825"/>
                <a:gridCol w="1501825"/>
              </a:tblGrid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</a:rPr>
                        <a:t>Top 5 Models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dk1"/>
                          </a:solidFill>
                        </a:rPr>
                        <a:t>Importance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Porsche 911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0.005904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Jeep Wrangler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0.004085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Acura TLX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0.003151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GMC Sierra HD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0.002492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Cadillac XT6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0.002194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0" y="1217725"/>
            <a:ext cx="9016800" cy="4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Context: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It can be difficult to identify a specific price for every vehicles depending on the mileage, trim level, and other varying features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Criteria for Success: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regression model for price with an error of $2000 or less per car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Scope: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Identify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specific models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that r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etain value 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more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or </a:t>
            </a:r>
            <a:r>
              <a:rPr i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less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than the competition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Constraints: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Lack of organized vehicle reference data, imbalanced used car listings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Stakeholders: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 Dealers such as CARVANA,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Car Buyers, Manufacturers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Sources: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Craigslist car listings. Consumer reporting websites such as Edmunds &amp; KellyBlueBook to supply supplemental car information 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240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Used Car Price Factors</a:t>
            </a:r>
            <a:endParaRPr sz="3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62125" y="259900"/>
            <a:ext cx="25017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Depreciation: 2005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Porsche 911</a:t>
            </a:r>
            <a:endParaRPr sz="2800"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132075" y="1476225"/>
            <a:ext cx="21180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Roboto Slab"/>
                <a:ea typeface="Roboto Slab"/>
                <a:cs typeface="Roboto Slab"/>
                <a:sym typeface="Roboto Slab"/>
              </a:rPr>
              <a:t>MSRP</a:t>
            </a:r>
            <a:endParaRPr sz="2400" u="sng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Infiniti G35 $30,700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Porsche 911 $83,400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50" y="190550"/>
            <a:ext cx="6296451" cy="39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4600" y="4234475"/>
            <a:ext cx="4191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62125" y="259900"/>
            <a:ext cx="25017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Depreciation: 2007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Jeep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Wrangler</a:t>
            </a:r>
            <a:endParaRPr sz="2800"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32075" y="1476225"/>
            <a:ext cx="2361900" cy="13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MSRP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Wrangler: $22,530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Pathfinder: $27,000</a:t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225" y="136175"/>
            <a:ext cx="6303650" cy="3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75" y="2874250"/>
            <a:ext cx="2929150" cy="21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62125" y="259900"/>
            <a:ext cx="25017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Depreciation: 2015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Acura TLX (V4)</a:t>
            </a:r>
            <a:endParaRPr sz="2800"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62125" y="1476225"/>
            <a:ext cx="27717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MSRP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Accord EX-L: $28,400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TLX: $31,450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700" y="121325"/>
            <a:ext cx="5991925" cy="37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613" y="3902000"/>
            <a:ext cx="27717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62125" y="259900"/>
            <a:ext cx="25017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Depreciation: 2015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Acura TLX (V6)</a:t>
            </a:r>
            <a:endParaRPr sz="2800"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132075" y="1476225"/>
            <a:ext cx="2361900" cy="19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MSRP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TLX: $35,320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RLX: $48,450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116" y="183475"/>
            <a:ext cx="5563634" cy="347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855525"/>
            <a:ext cx="32575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62125" y="259900"/>
            <a:ext cx="25017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Depreciation: 2016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Acura TLX (V6)</a:t>
            </a:r>
            <a:endParaRPr sz="2800"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62125" y="1351900"/>
            <a:ext cx="2789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MSRP: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Accord EX-L: $30,740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TLX Advance: $42,600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RLX Tech: $54,450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450" y="53150"/>
            <a:ext cx="6003750" cy="37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950" y="3972075"/>
            <a:ext cx="33242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62125" y="259900"/>
            <a:ext cx="25017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Depreciation: 2018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Acura TLX (V4)</a:t>
            </a:r>
            <a:endParaRPr sz="2800"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62125" y="1351900"/>
            <a:ext cx="2789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MSRP: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TLX: $33,000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ILX: $28,100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latin typeface="Roboto Slab"/>
                <a:ea typeface="Roboto Slab"/>
                <a:cs typeface="Roboto Slab"/>
                <a:sym typeface="Roboto Slab"/>
              </a:rPr>
              <a:t>Clarity: $33,400</a:t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5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525" y="66925"/>
            <a:ext cx="6079325" cy="38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575" y="4042000"/>
            <a:ext cx="52006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	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147800" y="1293275"/>
            <a:ext cx="8934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Data Cleaning: Series/Trim Values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In addition to providing information in itself, Series/Trim can be used to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obtain new features by…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Data Scraping: Edmunds, KBB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MSRP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Fuel Economy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Horsepower &amp; Torque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Towing Capacity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Safety/Luxury Features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1"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NHTSA API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Crash Ratings, Recalls, Investigations, Complaints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CI/CD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Pipeline: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Spam Detection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Automated API Lookup: Cleaning up Output, Imputing Missing Values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	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147800" y="1293275"/>
            <a:ext cx="8934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State, latitude/longitude, and Region columns: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local factors such as climate (trucks for snow vs. convertibles), economic factors: consumer prices &amp; income level, level of local sprawl/driving demand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displ and Model columns to: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Impute: gas mileage, horsepower, Series/Trim, Turbo, Interior Upgrades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Make, Model, Series, Trim, Year: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Impute missing safety or luxury features such as Antilock Braking systems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81200" y="1326475"/>
            <a:ext cx="8520600" cy="4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u="sng">
                <a:latin typeface="Roboto Slab"/>
                <a:ea typeface="Roboto Slab"/>
                <a:cs typeface="Roboto Slab"/>
                <a:sym typeface="Roboto Slab"/>
              </a:rPr>
              <a:t>Columns:</a:t>
            </a: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manufacturer, model, cylinders, transmission, drive, title status, fuel type, size, type, condition, paint color, VIN, description</a:t>
            </a:r>
            <a:r>
              <a:rPr i="1" lang="en" sz="14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state, region, latitude, longitude, odometer, price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sz="1600" u="sng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#1: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User Entered Data 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Incorrect information: 8 cylinder cars listed as 6 cylinders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Identical values entered differently. Ex: ‘3.6L LT’ vs. ‘LT 3.6’ vs. ‘LT’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#2: 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No Sale Price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Only Listed Price so there is more variance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#3: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Duplicate Car Listings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240550"/>
            <a:ext cx="2180700" cy="8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50"/>
              <a:t>Data</a:t>
            </a:r>
            <a:endParaRPr sz="3750"/>
          </a:p>
        </p:txBody>
      </p:sp>
      <p:sp>
        <p:nvSpPr>
          <p:cNvPr id="84" name="Google Shape;84;p16"/>
          <p:cNvSpPr txBox="1"/>
          <p:nvPr/>
        </p:nvSpPr>
        <p:spPr>
          <a:xfrm>
            <a:off x="2207475" y="185500"/>
            <a:ext cx="49065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8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400,000 Used Vehicles Listings Craigslist (Feb 2021) - Kaggle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72475" y="1363125"/>
            <a:ext cx="9009600" cy="4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Verifies unique vehicle: Removes Duplicates, avoiding skewed predictions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Organizes Car Features: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Make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Model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Year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Cylinders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Engine Size - 3.0L Engine, 4.6L Engine, etc.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Fuel Type - Gasoline, Hybrid, Diesel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BodyClass - Sedan, Coupe, Convertible, Pickup, Van, Cargo Van, SUV, MPV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VehicleType - Truck, Car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Gross Vehicle Weight Rating (GVWR)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Downside: number of unique listings reduced to 93,301  TODO: figure out # of duplicates,dropped,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-1123725" y="-228350"/>
            <a:ext cx="85206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750"/>
              <a:t>VIN Decoder </a:t>
            </a: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from </a:t>
            </a:r>
            <a:r>
              <a:rPr lang="en" sz="1000" u="sng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NHTSA.gov</a:t>
            </a:r>
            <a:endParaRPr sz="375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4375" y="1381950"/>
            <a:ext cx="30126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DisplacementCC: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Gave a lot of info for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imputations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BodyCabType: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Used to impute ‘Doors’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DriveType: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Imputed based on Model &amp; DisplacementCC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-1243300" y="-249550"/>
            <a:ext cx="8520600" cy="12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2286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50"/>
              <a:t>Imputations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150" y="1330202"/>
            <a:ext cx="5801551" cy="35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Price histogram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 Value counts of 4,6,8 Cylinder,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Odometer histogram,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ModelYear histogram / removal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423" y="1226337"/>
            <a:ext cx="4905275" cy="36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500" y="890500"/>
            <a:ext cx="4675525" cy="3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125" y="890500"/>
            <a:ext cx="4525578" cy="34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4294967295" type="title"/>
          </p:nvPr>
        </p:nvSpPr>
        <p:spPr>
          <a:xfrm>
            <a:off x="387900" y="97850"/>
            <a:ext cx="8368200" cy="10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 u="sng">
                <a:solidFill>
                  <a:srgbClr val="E06666"/>
                </a:solidFill>
              </a:rPr>
              <a:t>Data Problem </a:t>
            </a:r>
            <a:endParaRPr sz="2100" u="sng"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 u="sng"/>
              <a:t>High</a:t>
            </a:r>
            <a:r>
              <a:rPr lang="en" sz="2100"/>
              <a:t>-End Vehicles Listed At </a:t>
            </a:r>
            <a:r>
              <a:rPr lang="en" sz="2100" u="sng"/>
              <a:t>Low</a:t>
            </a:r>
            <a:r>
              <a:rPr lang="en" sz="2100"/>
              <a:t> Pric</a:t>
            </a:r>
            <a:r>
              <a:rPr lang="en" sz="2100"/>
              <a:t>e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112" name="Google Shape;112;p20"/>
          <p:cNvSpPr txBox="1"/>
          <p:nvPr/>
        </p:nvSpPr>
        <p:spPr>
          <a:xfrm>
            <a:off x="1067825" y="4635600"/>
            <a:ext cx="750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TODO: get histogram of &lt; 20k cars + year/odometer levels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19775" y="164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with Price (Scaled)</a:t>
            </a:r>
            <a:endParaRPr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930200" y="1032300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Price Correlations: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Year: 0.56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odo</a:t>
            </a:r>
            <a:r>
              <a:rPr lang="en"/>
              <a:t>m</a:t>
            </a:r>
            <a:r>
              <a:rPr lang="en"/>
              <a:t>eter:  -0.54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Displ: 0.4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Cylinders : 0.34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Doors: 0.015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Collinearity</a:t>
            </a:r>
            <a:r>
              <a:rPr lang="en"/>
              <a:t>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EngineCylinders &amp; displ: </a:t>
            </a:r>
            <a:r>
              <a:rPr b="1" lang="en"/>
              <a:t>0.92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Odometer &amp; Model Year:</a:t>
            </a:r>
            <a:r>
              <a:rPr b="1" lang="en"/>
              <a:t> -0.64</a:t>
            </a:r>
            <a:endParaRPr b="1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5" y="906900"/>
            <a:ext cx="4718550" cy="39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