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5280777-3655-4A51-8F7B-F76DCC3CA2E6}">
  <a:tblStyle styleId="{95280777-3655-4A51-8F7B-F76DCC3CA2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d64aae63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d64aae63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24ba9f13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24ba9f13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d64aae63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d64aae63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d64aae63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d64aae63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d64aae63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d64aae6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24ba9f1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24ba9f1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d64aae63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d64aae6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d64aae63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d64aae63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d64aae63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d64aae63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d64aae63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d64aae63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d64aae63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d64aae63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d64aae63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d64aae63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d64aae63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d64aae63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solidFill>
                  <a:schemeClr val="dk1"/>
                </a:solidFill>
                <a:latin typeface="Times New Roman"/>
                <a:ea typeface="Times New Roman"/>
                <a:cs typeface="Times New Roman"/>
                <a:sym typeface="Times New Roman"/>
              </a:rPr>
              <a:t>What people eat is severely limited by options available to them and what theycan afford. </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Limitations </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Possible to overlook food deserts when looking at US government data</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NAICS is standard for federal statistical agencies in classifying business establishments nd it categorizes retail outlets that sell foood</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Small corner grocery stores are statistically lumped with supermarkets</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Corner stores have primarily junk food, limied food</a:t>
            </a:r>
            <a:endParaRPr>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At mercy of the person behind the counter</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Times New Roman"/>
              <a:buChar char="-"/>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d64aae63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d64aae63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d64aae63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d64aae63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d64aae63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d64aae63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d64aae63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d64aae63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d64aae63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d64aae6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d64aae63d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d64aae63d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450425" y="445025"/>
            <a:ext cx="2464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atin typeface="Cambria"/>
                <a:ea typeface="Cambria"/>
                <a:cs typeface="Cambria"/>
                <a:sym typeface="Cambri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589350" y="1152475"/>
            <a:ext cx="79938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Cambria"/>
                <a:ea typeface="Cambria"/>
                <a:cs typeface="Cambria"/>
                <a:sym typeface="Cambri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A4C2F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311700" y="283950"/>
            <a:ext cx="8520600" cy="4575600"/>
          </a:xfrm>
          <a:prstGeom prst="rect">
            <a:avLst/>
          </a:prstGeom>
          <a:noFill/>
          <a:ln cap="flat" cmpd="sng" w="28575">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txBox="1"/>
          <p:nvPr/>
        </p:nvSpPr>
        <p:spPr>
          <a:xfrm>
            <a:off x="321475" y="289325"/>
            <a:ext cx="8520600" cy="4554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321475" y="289325"/>
            <a:ext cx="8520600" cy="4554300"/>
          </a:xfrm>
          <a:prstGeom prst="rect">
            <a:avLst/>
          </a:prstGeom>
          <a:noFill/>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ritannica.com/science/obesity"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rgbClr val="000000"/>
                </a:solidFill>
                <a:latin typeface="Cambria"/>
                <a:ea typeface="Cambria"/>
                <a:cs typeface="Cambria"/>
                <a:sym typeface="Cambria"/>
              </a:rPr>
              <a:t>Food Desert Impact on Health </a:t>
            </a:r>
            <a:endParaRPr b="1" sz="2500">
              <a:solidFill>
                <a:srgbClr val="000000"/>
              </a:solidFill>
              <a:latin typeface="Cambria"/>
              <a:ea typeface="Cambria"/>
              <a:cs typeface="Cambria"/>
              <a:sym typeface="Cambria"/>
            </a:endParaRPr>
          </a:p>
        </p:txBody>
      </p:sp>
      <p:pic>
        <p:nvPicPr>
          <p:cNvPr id="58" name="Google Shape;58;p13"/>
          <p:cNvPicPr preferRelativeResize="0"/>
          <p:nvPr/>
        </p:nvPicPr>
        <p:blipFill>
          <a:blip r:embed="rId3">
            <a:alphaModFix/>
          </a:blip>
          <a:stretch>
            <a:fillRect/>
          </a:stretch>
        </p:blipFill>
        <p:spPr>
          <a:xfrm>
            <a:off x="2479475" y="1087463"/>
            <a:ext cx="4524375" cy="1800225"/>
          </a:xfrm>
          <a:prstGeom prst="rect">
            <a:avLst/>
          </a:prstGeom>
          <a:noFill/>
          <a:ln>
            <a:noFill/>
          </a:ln>
        </p:spPr>
      </p:pic>
      <p:sp>
        <p:nvSpPr>
          <p:cNvPr id="59" name="Google Shape;59;p13"/>
          <p:cNvSpPr txBox="1"/>
          <p:nvPr/>
        </p:nvSpPr>
        <p:spPr>
          <a:xfrm>
            <a:off x="1082275" y="3814775"/>
            <a:ext cx="73188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2439025" y="3814775"/>
            <a:ext cx="42855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Cambria"/>
                <a:ea typeface="Cambria"/>
                <a:cs typeface="Cambria"/>
                <a:sym typeface="Cambria"/>
              </a:rPr>
              <a:t>Sundari Arunarasu + </a:t>
            </a:r>
            <a:r>
              <a:rPr lang="en" sz="1700">
                <a:latin typeface="Cambria"/>
                <a:ea typeface="Cambria"/>
                <a:cs typeface="Cambria"/>
                <a:sym typeface="Cambria"/>
              </a:rPr>
              <a:t>Paulina Grzybowicz </a:t>
            </a:r>
            <a:endParaRPr sz="1700">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095225" y="445625"/>
            <a:ext cx="30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Chicago: Findings </a:t>
            </a:r>
            <a:endParaRPr/>
          </a:p>
        </p:txBody>
      </p:sp>
      <p:sp>
        <p:nvSpPr>
          <p:cNvPr id="132" name="Google Shape;132;p22"/>
          <p:cNvSpPr txBox="1"/>
          <p:nvPr/>
        </p:nvSpPr>
        <p:spPr>
          <a:xfrm>
            <a:off x="650850" y="1236525"/>
            <a:ext cx="7837200" cy="349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b="1" lang="en" sz="1800">
                <a:latin typeface="Cambria"/>
                <a:ea typeface="Cambria"/>
                <a:cs typeface="Cambria"/>
                <a:sym typeface="Cambria"/>
              </a:rPr>
              <a:t>SES  Indicators</a:t>
            </a:r>
            <a:endParaRPr b="1"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highlight>
                  <a:srgbClr val="D9EAD3"/>
                </a:highlight>
                <a:latin typeface="Cambria"/>
                <a:ea typeface="Cambria"/>
                <a:cs typeface="Cambria"/>
                <a:sym typeface="Cambria"/>
              </a:rPr>
              <a:t>Poverty Rate,  Unemployment Rate,</a:t>
            </a:r>
            <a:r>
              <a:rPr lang="en" sz="1800">
                <a:highlight>
                  <a:srgbClr val="D9EAD3"/>
                </a:highlight>
                <a:latin typeface="Cambria"/>
                <a:ea typeface="Cambria"/>
                <a:cs typeface="Cambria"/>
                <a:sym typeface="Cambria"/>
              </a:rPr>
              <a:t> Education Level</a:t>
            </a:r>
            <a:endParaRPr sz="1800">
              <a:highlight>
                <a:srgbClr val="D9EAD3"/>
              </a:highlight>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highlight>
                  <a:srgbClr val="F4CCCC"/>
                </a:highlight>
                <a:latin typeface="Cambria"/>
                <a:ea typeface="Cambria"/>
                <a:cs typeface="Cambria"/>
                <a:sym typeface="Cambria"/>
              </a:rPr>
              <a:t>Median Income</a:t>
            </a:r>
            <a:endParaRPr sz="1800">
              <a:highlight>
                <a:srgbClr val="F4CCCC"/>
              </a:highlight>
              <a:latin typeface="Cambria"/>
              <a:ea typeface="Cambria"/>
              <a:cs typeface="Cambria"/>
              <a:sym typeface="Cambria"/>
            </a:endParaRPr>
          </a:p>
          <a:p>
            <a:pPr indent="-342900" lvl="0" marL="457200" rtl="0" algn="l">
              <a:spcBef>
                <a:spcPts val="0"/>
              </a:spcBef>
              <a:spcAft>
                <a:spcPts val="0"/>
              </a:spcAft>
              <a:buSzPts val="1800"/>
              <a:buFont typeface="Cambria"/>
              <a:buChar char="➔"/>
            </a:pPr>
            <a:r>
              <a:rPr b="1" lang="en" sz="1800">
                <a:latin typeface="Cambria"/>
                <a:ea typeface="Cambria"/>
                <a:cs typeface="Cambria"/>
                <a:sym typeface="Cambria"/>
              </a:rPr>
              <a:t>Food Related</a:t>
            </a:r>
            <a:endParaRPr b="1"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highlight>
                  <a:srgbClr val="D9EAD3"/>
                </a:highlight>
                <a:latin typeface="Cambria"/>
                <a:ea typeface="Cambria"/>
                <a:cs typeface="Cambria"/>
                <a:sym typeface="Cambria"/>
              </a:rPr>
              <a:t>Food Stamps </a:t>
            </a:r>
            <a:endParaRPr sz="1800">
              <a:highlight>
                <a:srgbClr val="D9EAD3"/>
              </a:highlight>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highlight>
                  <a:srgbClr val="F4CCCC"/>
                </a:highlight>
                <a:latin typeface="Cambria"/>
                <a:ea typeface="Cambria"/>
                <a:cs typeface="Cambria"/>
                <a:sym typeface="Cambria"/>
              </a:rPr>
              <a:t>Easy Access To Food, Grocery Store #</a:t>
            </a:r>
            <a:endParaRPr sz="1800">
              <a:highlight>
                <a:srgbClr val="F4CCCC"/>
              </a:highlight>
              <a:latin typeface="Cambria"/>
              <a:ea typeface="Cambria"/>
              <a:cs typeface="Cambria"/>
              <a:sym typeface="Cambria"/>
            </a:endParaRPr>
          </a:p>
          <a:p>
            <a:pPr indent="-342900" lvl="0" marL="457200" rtl="0" algn="l">
              <a:spcBef>
                <a:spcPts val="0"/>
              </a:spcBef>
              <a:spcAft>
                <a:spcPts val="0"/>
              </a:spcAft>
              <a:buSzPts val="1800"/>
              <a:buFont typeface="Cambria"/>
              <a:buChar char="➔"/>
            </a:pPr>
            <a:r>
              <a:rPr b="1" lang="en" sz="1800">
                <a:solidFill>
                  <a:schemeClr val="dk1"/>
                </a:solidFill>
                <a:latin typeface="Cambria"/>
                <a:ea typeface="Cambria"/>
                <a:cs typeface="Cambria"/>
                <a:sym typeface="Cambria"/>
              </a:rPr>
              <a:t>Clear Racial Patterns </a:t>
            </a:r>
            <a:endParaRPr b="1"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Higher White Populations, Lower Rates </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Higher Black/Hispanic Populations, Higher Rates</a:t>
            </a:r>
            <a:endParaRPr sz="1800">
              <a:solidFill>
                <a:schemeClr val="dk1"/>
              </a:solidFill>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sz="1800">
                <a:latin typeface="Cambria"/>
                <a:ea typeface="Cambria"/>
                <a:cs typeface="Cambria"/>
                <a:sym typeface="Cambria"/>
              </a:rPr>
              <a:t>In general, all relationships to Obesity Rate stronger </a:t>
            </a:r>
            <a:endParaRPr sz="1800">
              <a:latin typeface="Cambria"/>
              <a:ea typeface="Cambria"/>
              <a:cs typeface="Cambria"/>
              <a:sym typeface="Cambria"/>
            </a:endParaRPr>
          </a:p>
        </p:txBody>
      </p:sp>
      <p:sp>
        <p:nvSpPr>
          <p:cNvPr id="133" name="Google Shape;133;p22"/>
          <p:cNvSpPr txBox="1"/>
          <p:nvPr/>
        </p:nvSpPr>
        <p:spPr>
          <a:xfrm>
            <a:off x="3227800" y="935175"/>
            <a:ext cx="2493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Relationship to Diabetes Rates</a:t>
            </a:r>
            <a:endParaRPr>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095225" y="445625"/>
            <a:ext cx="309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Chicago: Findings </a:t>
            </a:r>
            <a:endParaRPr/>
          </a:p>
        </p:txBody>
      </p:sp>
      <p:sp>
        <p:nvSpPr>
          <p:cNvPr id="139" name="Google Shape;139;p23"/>
          <p:cNvSpPr txBox="1"/>
          <p:nvPr/>
        </p:nvSpPr>
        <p:spPr>
          <a:xfrm>
            <a:off x="650850" y="1236525"/>
            <a:ext cx="7837200" cy="349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b="1" lang="en" sz="1800">
                <a:latin typeface="Cambria"/>
                <a:ea typeface="Cambria"/>
                <a:cs typeface="Cambria"/>
                <a:sym typeface="Cambria"/>
              </a:rPr>
              <a:t>SES  Indicators</a:t>
            </a:r>
            <a:endParaRPr b="1"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highlight>
                  <a:srgbClr val="D9EAD3"/>
                </a:highlight>
                <a:latin typeface="Cambria"/>
                <a:ea typeface="Cambria"/>
                <a:cs typeface="Cambria"/>
                <a:sym typeface="Cambria"/>
              </a:rPr>
              <a:t>Poverty Rate,  Unemployment Rate, Education Level</a:t>
            </a:r>
            <a:endParaRPr sz="1800">
              <a:highlight>
                <a:srgbClr val="D9EAD3"/>
              </a:highlight>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highlight>
                  <a:srgbClr val="F4CCCC"/>
                </a:highlight>
                <a:latin typeface="Cambria"/>
                <a:ea typeface="Cambria"/>
                <a:cs typeface="Cambria"/>
                <a:sym typeface="Cambria"/>
              </a:rPr>
              <a:t>Median Income</a:t>
            </a:r>
            <a:endParaRPr sz="1800">
              <a:highlight>
                <a:srgbClr val="F4CCCC"/>
              </a:highlight>
              <a:latin typeface="Cambria"/>
              <a:ea typeface="Cambria"/>
              <a:cs typeface="Cambria"/>
              <a:sym typeface="Cambria"/>
            </a:endParaRPr>
          </a:p>
          <a:p>
            <a:pPr indent="-342900" lvl="0" marL="457200" rtl="0" algn="l">
              <a:spcBef>
                <a:spcPts val="0"/>
              </a:spcBef>
              <a:spcAft>
                <a:spcPts val="0"/>
              </a:spcAft>
              <a:buSzPts val="1800"/>
              <a:buFont typeface="Cambria"/>
              <a:buChar char="➔"/>
            </a:pPr>
            <a:r>
              <a:rPr b="1" lang="en" sz="1800">
                <a:latin typeface="Cambria"/>
                <a:ea typeface="Cambria"/>
                <a:cs typeface="Cambria"/>
                <a:sym typeface="Cambria"/>
              </a:rPr>
              <a:t>Food Related</a:t>
            </a:r>
            <a:endParaRPr b="1"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highlight>
                  <a:srgbClr val="D9EAD3"/>
                </a:highlight>
                <a:latin typeface="Cambria"/>
                <a:ea typeface="Cambria"/>
                <a:cs typeface="Cambria"/>
                <a:sym typeface="Cambria"/>
              </a:rPr>
              <a:t>Food Stamps </a:t>
            </a:r>
            <a:endParaRPr sz="1800">
              <a:highlight>
                <a:srgbClr val="D9EAD3"/>
              </a:highlight>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highlight>
                  <a:srgbClr val="F4CCCC"/>
                </a:highlight>
                <a:latin typeface="Cambria"/>
                <a:ea typeface="Cambria"/>
                <a:cs typeface="Cambria"/>
                <a:sym typeface="Cambria"/>
              </a:rPr>
              <a:t>Easy Access To Food, Grocery Store #</a:t>
            </a:r>
            <a:endParaRPr sz="1800">
              <a:highlight>
                <a:srgbClr val="F4CCCC"/>
              </a:highlight>
              <a:latin typeface="Cambria"/>
              <a:ea typeface="Cambria"/>
              <a:cs typeface="Cambria"/>
              <a:sym typeface="Cambria"/>
            </a:endParaRPr>
          </a:p>
          <a:p>
            <a:pPr indent="-342900" lvl="0" marL="457200" rtl="0" algn="l">
              <a:spcBef>
                <a:spcPts val="0"/>
              </a:spcBef>
              <a:spcAft>
                <a:spcPts val="0"/>
              </a:spcAft>
              <a:buSzPts val="1800"/>
              <a:buFont typeface="Cambria"/>
              <a:buChar char="➔"/>
            </a:pPr>
            <a:r>
              <a:rPr b="1" lang="en" sz="1800">
                <a:solidFill>
                  <a:schemeClr val="dk1"/>
                </a:solidFill>
                <a:latin typeface="Cambria"/>
                <a:ea typeface="Cambria"/>
                <a:cs typeface="Cambria"/>
                <a:sym typeface="Cambria"/>
              </a:rPr>
              <a:t>Clear Racial Patterns </a:t>
            </a:r>
            <a:endParaRPr b="1"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Higher White Populations, Lower Rates </a:t>
            </a:r>
            <a:endParaRPr sz="1800">
              <a:solidFill>
                <a:schemeClr val="dk1"/>
              </a:solidFill>
              <a:latin typeface="Cambria"/>
              <a:ea typeface="Cambria"/>
              <a:cs typeface="Cambria"/>
              <a:sym typeface="Cambria"/>
            </a:endParaRPr>
          </a:p>
          <a:p>
            <a:pPr indent="-342900" lvl="1" marL="914400" rtl="0" algn="l">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Higher Black/Hispanic Populations, Higher Rates</a:t>
            </a:r>
            <a:endParaRPr sz="1800">
              <a:solidFill>
                <a:schemeClr val="dk1"/>
              </a:solidFill>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sz="1800">
                <a:latin typeface="Cambria"/>
                <a:ea typeface="Cambria"/>
                <a:cs typeface="Cambria"/>
                <a:sym typeface="Cambria"/>
              </a:rPr>
              <a:t>In general, all relationships to Obesity Rate stronger </a:t>
            </a:r>
            <a:endParaRPr sz="1800">
              <a:latin typeface="Cambria"/>
              <a:ea typeface="Cambria"/>
              <a:cs typeface="Cambria"/>
              <a:sym typeface="Cambria"/>
            </a:endParaRPr>
          </a:p>
        </p:txBody>
      </p:sp>
      <p:sp>
        <p:nvSpPr>
          <p:cNvPr id="140" name="Google Shape;140;p23"/>
          <p:cNvSpPr txBox="1"/>
          <p:nvPr/>
        </p:nvSpPr>
        <p:spPr>
          <a:xfrm>
            <a:off x="3227800" y="935175"/>
            <a:ext cx="24939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Relationship to Diabetes Rates</a:t>
            </a:r>
            <a:endParaRPr>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2066700" y="428400"/>
            <a:ext cx="50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Chicago: Mediation Analysis </a:t>
            </a:r>
            <a:endParaRPr/>
          </a:p>
        </p:txBody>
      </p:sp>
      <p:sp>
        <p:nvSpPr>
          <p:cNvPr id="146" name="Google Shape;146;p24"/>
          <p:cNvSpPr txBox="1"/>
          <p:nvPr/>
        </p:nvSpPr>
        <p:spPr>
          <a:xfrm>
            <a:off x="602750" y="1001100"/>
            <a:ext cx="7705200" cy="81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CC0000"/>
                </a:solidFill>
                <a:latin typeface="Cambria"/>
                <a:ea typeface="Cambria"/>
                <a:cs typeface="Cambria"/>
                <a:sym typeface="Cambria"/>
              </a:rPr>
              <a:t>Idea: Food Access (and other Food-Desert Variables) act as a mediator between SES and Diabetes Rate </a:t>
            </a:r>
            <a:endParaRPr b="1" sz="1700">
              <a:solidFill>
                <a:srgbClr val="CC0000"/>
              </a:solidFill>
              <a:latin typeface="Cambria"/>
              <a:ea typeface="Cambria"/>
              <a:cs typeface="Cambria"/>
              <a:sym typeface="Cambria"/>
            </a:endParaRPr>
          </a:p>
        </p:txBody>
      </p:sp>
      <p:sp>
        <p:nvSpPr>
          <p:cNvPr id="147" name="Google Shape;147;p24"/>
          <p:cNvSpPr txBox="1"/>
          <p:nvPr/>
        </p:nvSpPr>
        <p:spPr>
          <a:xfrm>
            <a:off x="719400" y="1591250"/>
            <a:ext cx="3610500" cy="8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CC0000"/>
                </a:solidFill>
                <a:latin typeface="Cambria"/>
                <a:ea typeface="Cambria"/>
                <a:cs typeface="Cambria"/>
                <a:sym typeface="Cambria"/>
              </a:rPr>
              <a:t>Process:</a:t>
            </a:r>
            <a:endParaRPr b="1" sz="1700">
              <a:solidFill>
                <a:srgbClr val="CC0000"/>
              </a:solidFill>
              <a:latin typeface="Cambria"/>
              <a:ea typeface="Cambria"/>
              <a:cs typeface="Cambria"/>
              <a:sym typeface="Cambria"/>
            </a:endParaRPr>
          </a:p>
          <a:p>
            <a:pPr indent="-336550" lvl="0" marL="457200" rtl="0" algn="l">
              <a:spcBef>
                <a:spcPts val="0"/>
              </a:spcBef>
              <a:spcAft>
                <a:spcPts val="0"/>
              </a:spcAft>
              <a:buSzPts val="1700"/>
              <a:buFont typeface="Cambria"/>
              <a:buAutoNum type="arabicPeriod"/>
            </a:pPr>
            <a:r>
              <a:rPr b="1" lang="en" sz="1700">
                <a:latin typeface="Cambria"/>
                <a:ea typeface="Cambria"/>
                <a:cs typeface="Cambria"/>
                <a:sym typeface="Cambria"/>
              </a:rPr>
              <a:t>Baron + Kenny’s steps </a:t>
            </a:r>
            <a:endParaRPr b="1" sz="1700">
              <a:latin typeface="Cambria"/>
              <a:ea typeface="Cambria"/>
              <a:cs typeface="Cambria"/>
              <a:sym typeface="Cambria"/>
            </a:endParaRPr>
          </a:p>
          <a:p>
            <a:pPr indent="-336550" lvl="1" marL="914400" rtl="0" algn="l">
              <a:spcBef>
                <a:spcPts val="0"/>
              </a:spcBef>
              <a:spcAft>
                <a:spcPts val="0"/>
              </a:spcAft>
              <a:buSzPts val="1700"/>
              <a:buFont typeface="Cambria"/>
              <a:buAutoNum type="alphaLcPeriod"/>
            </a:pPr>
            <a:r>
              <a:rPr b="1" lang="en" sz="1700">
                <a:latin typeface="Cambria"/>
                <a:ea typeface="Cambria"/>
                <a:cs typeface="Cambria"/>
                <a:sym typeface="Cambria"/>
              </a:rPr>
              <a:t>3 sets of regressions </a:t>
            </a:r>
            <a:endParaRPr b="1" sz="1700">
              <a:latin typeface="Cambria"/>
              <a:ea typeface="Cambria"/>
              <a:cs typeface="Cambria"/>
              <a:sym typeface="Cambria"/>
            </a:endParaRPr>
          </a:p>
          <a:p>
            <a:pPr indent="0" lvl="0" marL="0" rtl="0" algn="l">
              <a:spcBef>
                <a:spcPts val="0"/>
              </a:spcBef>
              <a:spcAft>
                <a:spcPts val="0"/>
              </a:spcAft>
              <a:buNone/>
            </a:pPr>
            <a:r>
              <a:rPr b="1" lang="en" sz="1700">
                <a:latin typeface="Cambria"/>
                <a:ea typeface="Cambria"/>
                <a:cs typeface="Cambria"/>
                <a:sym typeface="Cambria"/>
              </a:rPr>
              <a:t> </a:t>
            </a:r>
            <a:r>
              <a:rPr b="1" lang="en" sz="1700">
                <a:solidFill>
                  <a:srgbClr val="CC0000"/>
                </a:solidFill>
                <a:latin typeface="Cambria"/>
                <a:ea typeface="Cambria"/>
                <a:cs typeface="Cambria"/>
                <a:sym typeface="Cambria"/>
              </a:rPr>
              <a:t>Results</a:t>
            </a:r>
            <a:r>
              <a:rPr b="1" lang="en" sz="1700">
                <a:solidFill>
                  <a:srgbClr val="CC0000"/>
                </a:solidFill>
                <a:latin typeface="Cambria"/>
                <a:ea typeface="Cambria"/>
                <a:cs typeface="Cambria"/>
                <a:sym typeface="Cambria"/>
              </a:rPr>
              <a:t>:</a:t>
            </a:r>
            <a:endParaRPr b="1" sz="1700">
              <a:solidFill>
                <a:srgbClr val="CC0000"/>
              </a:solidFill>
              <a:latin typeface="Cambria"/>
              <a:ea typeface="Cambria"/>
              <a:cs typeface="Cambria"/>
              <a:sym typeface="Cambria"/>
            </a:endParaRPr>
          </a:p>
        </p:txBody>
      </p:sp>
      <p:graphicFrame>
        <p:nvGraphicFramePr>
          <p:cNvPr id="148" name="Google Shape;148;p24"/>
          <p:cNvGraphicFramePr/>
          <p:nvPr/>
        </p:nvGraphicFramePr>
        <p:xfrm>
          <a:off x="795650" y="2839660"/>
          <a:ext cx="3000000" cy="3000000"/>
        </p:xfrm>
        <a:graphic>
          <a:graphicData uri="http://schemas.openxmlformats.org/drawingml/2006/table">
            <a:tbl>
              <a:tblPr>
                <a:noFill/>
                <a:tableStyleId>{95280777-3655-4A51-8F7B-F76DCC3CA2E6}</a:tableStyleId>
              </a:tblPr>
              <a:tblGrid>
                <a:gridCol w="2413000"/>
                <a:gridCol w="2413000"/>
                <a:gridCol w="2413000"/>
              </a:tblGrid>
              <a:tr h="498300">
                <a:tc>
                  <a:txBody>
                    <a:bodyPr/>
                    <a:lstStyle/>
                    <a:p>
                      <a:pPr indent="0" lvl="0" marL="0" rtl="0" algn="l">
                        <a:spcBef>
                          <a:spcPts val="0"/>
                        </a:spcBef>
                        <a:spcAft>
                          <a:spcPts val="0"/>
                        </a:spcAft>
                        <a:buNone/>
                      </a:pPr>
                      <a:r>
                        <a:rPr lang="en"/>
                        <a:t>X: Median Income</a:t>
                      </a:r>
                      <a:endParaRPr/>
                    </a:p>
                  </a:txBody>
                  <a:tcPr marT="91425" marB="91425" marR="91425" marL="91425"/>
                </a:tc>
                <a:tc>
                  <a:txBody>
                    <a:bodyPr/>
                    <a:lstStyle/>
                    <a:p>
                      <a:pPr indent="0" lvl="0" marL="0" rtl="0" algn="l">
                        <a:spcBef>
                          <a:spcPts val="0"/>
                        </a:spcBef>
                        <a:spcAft>
                          <a:spcPts val="0"/>
                        </a:spcAft>
                        <a:buNone/>
                      </a:pPr>
                      <a:r>
                        <a:rPr lang="en"/>
                        <a:t>Y: Diabetes Rate</a:t>
                      </a:r>
                      <a:endParaRPr/>
                    </a:p>
                  </a:txBody>
                  <a:tcPr marT="91425" marB="91425" marR="91425" marL="91425"/>
                </a:tc>
                <a:tc>
                  <a:txBody>
                    <a:bodyPr/>
                    <a:lstStyle/>
                    <a:p>
                      <a:pPr indent="0" lvl="0" marL="0" rtl="0" algn="l">
                        <a:spcBef>
                          <a:spcPts val="0"/>
                        </a:spcBef>
                        <a:spcAft>
                          <a:spcPts val="0"/>
                        </a:spcAft>
                        <a:buNone/>
                      </a:pPr>
                      <a:r>
                        <a:rPr lang="en"/>
                        <a:t>P = 0.0141</a:t>
                      </a:r>
                      <a:endParaRPr/>
                    </a:p>
                  </a:txBody>
                  <a:tcPr marT="91425" marB="91425" marR="91425" marL="91425">
                    <a:solidFill>
                      <a:srgbClr val="FFF2CC"/>
                    </a:solidFill>
                  </a:tcPr>
                </a:tc>
              </a:tr>
              <a:tr h="394550">
                <a:tc>
                  <a:txBody>
                    <a:bodyPr/>
                    <a:lstStyle/>
                    <a:p>
                      <a:pPr indent="0" lvl="0" marL="0" rtl="0" algn="l">
                        <a:spcBef>
                          <a:spcPts val="0"/>
                        </a:spcBef>
                        <a:spcAft>
                          <a:spcPts val="0"/>
                        </a:spcAft>
                        <a:buNone/>
                      </a:pPr>
                      <a:r>
                        <a:rPr lang="en"/>
                        <a:t>X: Median Income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M: Easy Access to Food</a:t>
                      </a:r>
                      <a:endParaRPr/>
                    </a:p>
                  </a:txBody>
                  <a:tcPr marT="91425" marB="91425" marR="91425" marL="91425"/>
                </a:tc>
                <a:tc>
                  <a:txBody>
                    <a:bodyPr/>
                    <a:lstStyle/>
                    <a:p>
                      <a:pPr indent="0" lvl="0" marL="0" rtl="0" algn="l">
                        <a:spcBef>
                          <a:spcPts val="0"/>
                        </a:spcBef>
                        <a:spcAft>
                          <a:spcPts val="0"/>
                        </a:spcAft>
                        <a:buNone/>
                      </a:pPr>
                      <a:r>
                        <a:rPr lang="en"/>
                        <a:t>P = 5.289e-10</a:t>
                      </a:r>
                      <a:endParaRPr/>
                    </a:p>
                  </a:txBody>
                  <a:tcPr marT="91425" marB="91425" marR="91425" marL="91425">
                    <a:solidFill>
                      <a:srgbClr val="D9EAD3"/>
                    </a:solidFill>
                  </a:tcPr>
                </a:tc>
              </a:tr>
              <a:tr h="605250">
                <a:tc>
                  <a:txBody>
                    <a:bodyPr/>
                    <a:lstStyle/>
                    <a:p>
                      <a:pPr indent="0" lvl="0" marL="0" rtl="0" algn="l">
                        <a:spcBef>
                          <a:spcPts val="0"/>
                        </a:spcBef>
                        <a:spcAft>
                          <a:spcPts val="0"/>
                        </a:spcAft>
                        <a:buNone/>
                      </a:pPr>
                      <a:r>
                        <a:rPr lang="en"/>
                        <a:t>X+M: Median Income + % Easy Access to Food</a:t>
                      </a:r>
                      <a:endParaRPr/>
                    </a:p>
                  </a:txBody>
                  <a:tcPr marT="91425" marB="91425" marR="91425" marL="91425"/>
                </a:tc>
                <a:tc>
                  <a:txBody>
                    <a:bodyPr/>
                    <a:lstStyle/>
                    <a:p>
                      <a:pPr indent="0" lvl="0" marL="0" rtl="0" algn="l">
                        <a:spcBef>
                          <a:spcPts val="0"/>
                        </a:spcBef>
                        <a:spcAft>
                          <a:spcPts val="0"/>
                        </a:spcAft>
                        <a:buNone/>
                      </a:pPr>
                      <a:r>
                        <a:rPr lang="en"/>
                        <a:t>Y: Diabetes Rate</a:t>
                      </a:r>
                      <a:endParaRPr/>
                    </a:p>
                  </a:txBody>
                  <a:tcPr marT="91425" marB="91425" marR="91425" marL="91425"/>
                </a:tc>
                <a:tc>
                  <a:txBody>
                    <a:bodyPr/>
                    <a:lstStyle/>
                    <a:p>
                      <a:pPr indent="0" lvl="0" marL="0" rtl="0" algn="l">
                        <a:spcBef>
                          <a:spcPts val="0"/>
                        </a:spcBef>
                        <a:spcAft>
                          <a:spcPts val="0"/>
                        </a:spcAft>
                        <a:buNone/>
                      </a:pPr>
                      <a:r>
                        <a:rPr lang="en"/>
                        <a:t>X → Y    p = 0.299</a:t>
                      </a:r>
                      <a:endParaRPr/>
                    </a:p>
                    <a:p>
                      <a:pPr indent="0" lvl="0" marL="0" rtl="0" algn="l">
                        <a:spcBef>
                          <a:spcPts val="0"/>
                        </a:spcBef>
                        <a:spcAft>
                          <a:spcPts val="0"/>
                        </a:spcAft>
                        <a:buNone/>
                      </a:pPr>
                      <a:r>
                        <a:rPr lang="en"/>
                        <a:t>M → Y    p = 0.299</a:t>
                      </a:r>
                      <a:endParaRPr/>
                    </a:p>
                  </a:txBody>
                  <a:tcPr marT="91425" marB="91425" marR="91425" marL="91425">
                    <a:solidFill>
                      <a:srgbClr val="F4CCCC"/>
                    </a:solidFill>
                  </a:tcPr>
                </a:tc>
              </a:tr>
              <a:tr h="398375">
                <a:tc>
                  <a:txBody>
                    <a:bodyPr/>
                    <a:lstStyle/>
                    <a:p>
                      <a:pPr indent="0" lvl="0" marL="0" rtl="0" algn="l">
                        <a:spcBef>
                          <a:spcPts val="0"/>
                        </a:spcBef>
                        <a:spcAft>
                          <a:spcPts val="0"/>
                        </a:spcAft>
                        <a:buNone/>
                      </a:pPr>
                      <a:r>
                        <a:rPr lang="en"/>
                        <a:t>Significance Test </a:t>
                      </a:r>
                      <a:endParaRPr/>
                    </a:p>
                  </a:txBody>
                  <a:tcPr marT="91425" marB="91425" marR="91425" marL="91425">
                    <a:lnR cap="flat" cmpd="sng" w="9525">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tcPr>
                </a:tc>
                <a:tc>
                  <a:txBody>
                    <a:bodyPr/>
                    <a:lstStyle/>
                    <a:p>
                      <a:pPr indent="0" lvl="0" marL="0" rtl="0" algn="l">
                        <a:spcBef>
                          <a:spcPts val="0"/>
                        </a:spcBef>
                        <a:spcAft>
                          <a:spcPts val="0"/>
                        </a:spcAft>
                        <a:buNone/>
                      </a:pPr>
                      <a:r>
                        <a:rPr lang="en"/>
                        <a:t>Weakens X → Y </a:t>
                      </a:r>
                      <a:endParaRPr/>
                    </a:p>
                  </a:txBody>
                  <a:tcPr marT="91425" marB="91425" marR="91425" marL="91425">
                    <a:solidFill>
                      <a:srgbClr val="FFF2CC"/>
                    </a:solidFill>
                  </a:tcPr>
                </a:tc>
              </a:tr>
            </a:tbl>
          </a:graphicData>
        </a:graphic>
      </p:graphicFrame>
      <p:sp>
        <p:nvSpPr>
          <p:cNvPr id="149" name="Google Shape;149;p24"/>
          <p:cNvSpPr txBox="1"/>
          <p:nvPr/>
        </p:nvSpPr>
        <p:spPr>
          <a:xfrm>
            <a:off x="4237175" y="1591250"/>
            <a:ext cx="3610500" cy="8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latin typeface="Cambria"/>
                <a:ea typeface="Cambria"/>
                <a:cs typeface="Cambria"/>
                <a:sym typeface="Cambria"/>
              </a:rPr>
              <a:t>Process:</a:t>
            </a:r>
            <a:endParaRPr b="1" sz="1700">
              <a:solidFill>
                <a:srgbClr val="FFFFFF"/>
              </a:solidFill>
              <a:latin typeface="Cambria"/>
              <a:ea typeface="Cambria"/>
              <a:cs typeface="Cambria"/>
              <a:sym typeface="Cambria"/>
            </a:endParaRPr>
          </a:p>
          <a:p>
            <a:pPr indent="0" lvl="0" marL="0" rtl="0" algn="l">
              <a:spcBef>
                <a:spcPts val="0"/>
              </a:spcBef>
              <a:spcAft>
                <a:spcPts val="0"/>
              </a:spcAft>
              <a:buNone/>
            </a:pPr>
            <a:r>
              <a:rPr b="1" lang="en" sz="1700">
                <a:latin typeface="Cambria"/>
                <a:ea typeface="Cambria"/>
                <a:cs typeface="Cambria"/>
                <a:sym typeface="Cambria"/>
              </a:rPr>
              <a:t>2.    Sobel Test or Bootstrapping</a:t>
            </a:r>
            <a:endParaRPr b="1" sz="1700">
              <a:latin typeface="Cambria"/>
              <a:ea typeface="Cambria"/>
              <a:cs typeface="Cambria"/>
              <a:sym typeface="Cambria"/>
            </a:endParaRPr>
          </a:p>
          <a:p>
            <a:pPr indent="-336550" lvl="1" marL="914400" rtl="0" algn="l">
              <a:spcBef>
                <a:spcPts val="0"/>
              </a:spcBef>
              <a:spcAft>
                <a:spcPts val="0"/>
              </a:spcAft>
              <a:buSzPts val="1700"/>
              <a:buFont typeface="Cambria"/>
              <a:buAutoNum type="alphaLcPeriod"/>
            </a:pPr>
            <a:r>
              <a:rPr b="1" lang="en" sz="1700">
                <a:latin typeface="Cambria"/>
                <a:ea typeface="Cambria"/>
                <a:cs typeface="Cambria"/>
                <a:sym typeface="Cambria"/>
              </a:rPr>
              <a:t>Test </a:t>
            </a:r>
            <a:r>
              <a:rPr b="1" lang="en" sz="1700">
                <a:latin typeface="Cambria"/>
                <a:ea typeface="Cambria"/>
                <a:cs typeface="Cambria"/>
                <a:sym typeface="Cambria"/>
              </a:rPr>
              <a:t>Significance</a:t>
            </a:r>
            <a:r>
              <a:rPr b="1" lang="en" sz="1700">
                <a:latin typeface="Cambria"/>
                <a:ea typeface="Cambria"/>
                <a:cs typeface="Cambria"/>
                <a:sym typeface="Cambria"/>
              </a:rPr>
              <a:t> </a:t>
            </a:r>
            <a:endParaRPr b="1" sz="1700">
              <a:latin typeface="Cambria"/>
              <a:ea typeface="Cambria"/>
              <a:cs typeface="Cambria"/>
              <a:sym typeface="Cambria"/>
            </a:endParaRPr>
          </a:p>
          <a:p>
            <a:pPr indent="0" lvl="0" marL="0" rtl="0" algn="l">
              <a:spcBef>
                <a:spcPts val="0"/>
              </a:spcBef>
              <a:spcAft>
                <a:spcPts val="0"/>
              </a:spcAft>
              <a:buNone/>
            </a:pPr>
            <a:r>
              <a:rPr b="1" lang="en" sz="1700">
                <a:latin typeface="Cambria"/>
                <a:ea typeface="Cambria"/>
                <a:cs typeface="Cambria"/>
                <a:sym typeface="Cambria"/>
              </a:rPr>
              <a:t> </a:t>
            </a:r>
            <a:endParaRPr b="1" sz="1700">
              <a:solidFill>
                <a:srgbClr val="CC0000"/>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2066700" y="259275"/>
            <a:ext cx="50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Chicago: Mediation Analysis </a:t>
            </a:r>
            <a:endParaRPr/>
          </a:p>
        </p:txBody>
      </p:sp>
      <p:graphicFrame>
        <p:nvGraphicFramePr>
          <p:cNvPr id="155" name="Google Shape;155;p25"/>
          <p:cNvGraphicFramePr/>
          <p:nvPr/>
        </p:nvGraphicFramePr>
        <p:xfrm>
          <a:off x="952500" y="2726100"/>
          <a:ext cx="3000000" cy="3000000"/>
        </p:xfrm>
        <a:graphic>
          <a:graphicData uri="http://schemas.openxmlformats.org/drawingml/2006/table">
            <a:tbl>
              <a:tblPr>
                <a:noFill/>
                <a:tableStyleId>{95280777-3655-4A51-8F7B-F76DCC3CA2E6}</a:tableStyleId>
              </a:tblPr>
              <a:tblGrid>
                <a:gridCol w="2438800"/>
                <a:gridCol w="2438800"/>
                <a:gridCol w="2438800"/>
              </a:tblGrid>
              <a:tr h="370050">
                <a:tc>
                  <a:txBody>
                    <a:bodyPr/>
                    <a:lstStyle/>
                    <a:p>
                      <a:pPr indent="0" lvl="0" marL="0" rtl="0" algn="l">
                        <a:spcBef>
                          <a:spcPts val="0"/>
                        </a:spcBef>
                        <a:spcAft>
                          <a:spcPts val="0"/>
                        </a:spcAft>
                        <a:buNone/>
                      </a:pPr>
                      <a:r>
                        <a:rPr lang="en"/>
                        <a:t>X: Poverty Rate</a:t>
                      </a:r>
                      <a:endParaRPr/>
                    </a:p>
                  </a:txBody>
                  <a:tcPr marT="91425" marB="91425" marR="91425" marL="91425"/>
                </a:tc>
                <a:tc>
                  <a:txBody>
                    <a:bodyPr/>
                    <a:lstStyle/>
                    <a:p>
                      <a:pPr indent="0" lvl="0" marL="0" rtl="0" algn="l">
                        <a:spcBef>
                          <a:spcPts val="0"/>
                        </a:spcBef>
                        <a:spcAft>
                          <a:spcPts val="0"/>
                        </a:spcAft>
                        <a:buNone/>
                      </a:pPr>
                      <a:r>
                        <a:rPr lang="en"/>
                        <a:t>Y: Diabetes Rate</a:t>
                      </a:r>
                      <a:endParaRPr/>
                    </a:p>
                  </a:txBody>
                  <a:tcPr marT="91425" marB="91425" marR="91425" marL="91425"/>
                </a:tc>
                <a:tc>
                  <a:txBody>
                    <a:bodyPr/>
                    <a:lstStyle/>
                    <a:p>
                      <a:pPr indent="0" lvl="0" marL="0" rtl="0" algn="l">
                        <a:spcBef>
                          <a:spcPts val="0"/>
                        </a:spcBef>
                        <a:spcAft>
                          <a:spcPts val="0"/>
                        </a:spcAft>
                        <a:buNone/>
                      </a:pPr>
                      <a:r>
                        <a:rPr lang="en"/>
                        <a:t>P = 0.0322</a:t>
                      </a:r>
                      <a:endParaRPr/>
                    </a:p>
                  </a:txBody>
                  <a:tcPr marT="91425" marB="91425" marR="91425" marL="91425">
                    <a:solidFill>
                      <a:srgbClr val="FFF2CC"/>
                    </a:solidFill>
                  </a:tcPr>
                </a:tc>
              </a:tr>
              <a:tr h="370050">
                <a:tc>
                  <a:txBody>
                    <a:bodyPr/>
                    <a:lstStyle/>
                    <a:p>
                      <a:pPr indent="0" lvl="0" marL="0" rtl="0" algn="l">
                        <a:spcBef>
                          <a:spcPts val="0"/>
                        </a:spcBef>
                        <a:spcAft>
                          <a:spcPts val="0"/>
                        </a:spcAft>
                        <a:buNone/>
                      </a:pPr>
                      <a:r>
                        <a:rPr lang="en"/>
                        <a:t>X: Poverty Rate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M: Easy Access to Food</a:t>
                      </a:r>
                      <a:endParaRPr/>
                    </a:p>
                  </a:txBody>
                  <a:tcPr marT="91425" marB="91425" marR="91425" marL="91425"/>
                </a:tc>
                <a:tc>
                  <a:txBody>
                    <a:bodyPr/>
                    <a:lstStyle/>
                    <a:p>
                      <a:pPr indent="0" lvl="0" marL="0" rtl="0" algn="l">
                        <a:spcBef>
                          <a:spcPts val="0"/>
                        </a:spcBef>
                        <a:spcAft>
                          <a:spcPts val="0"/>
                        </a:spcAft>
                        <a:buNone/>
                      </a:pPr>
                      <a:r>
                        <a:rPr lang="en"/>
                        <a:t>P = 2.39e-09</a:t>
                      </a:r>
                      <a:endParaRPr/>
                    </a:p>
                  </a:txBody>
                  <a:tcPr marT="91425" marB="91425" marR="91425" marL="91425">
                    <a:solidFill>
                      <a:srgbClr val="D9EAD3"/>
                    </a:solidFill>
                  </a:tcPr>
                </a:tc>
              </a:tr>
              <a:tr h="765275">
                <a:tc>
                  <a:txBody>
                    <a:bodyPr/>
                    <a:lstStyle/>
                    <a:p>
                      <a:pPr indent="0" lvl="0" marL="0" rtl="0" algn="l">
                        <a:spcBef>
                          <a:spcPts val="0"/>
                        </a:spcBef>
                        <a:spcAft>
                          <a:spcPts val="0"/>
                        </a:spcAft>
                        <a:buNone/>
                      </a:pPr>
                      <a:r>
                        <a:rPr lang="en"/>
                        <a:t>X+M: Poverty + % Easy Access to Food</a:t>
                      </a:r>
                      <a:endParaRPr/>
                    </a:p>
                  </a:txBody>
                  <a:tcPr marT="91425" marB="91425" marR="91425" marL="91425"/>
                </a:tc>
                <a:tc>
                  <a:txBody>
                    <a:bodyPr/>
                    <a:lstStyle/>
                    <a:p>
                      <a:pPr indent="0" lvl="0" marL="0" rtl="0" algn="l">
                        <a:spcBef>
                          <a:spcPts val="0"/>
                        </a:spcBef>
                        <a:spcAft>
                          <a:spcPts val="0"/>
                        </a:spcAft>
                        <a:buNone/>
                      </a:pPr>
                      <a:r>
                        <a:rPr lang="en"/>
                        <a:t>Y: Diabetes Rate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X → Y    p = 0.822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 → Y    p = .0516</a:t>
                      </a:r>
                      <a:endParaRPr>
                        <a:solidFill>
                          <a:schemeClr val="dk1"/>
                        </a:solidFill>
                      </a:endParaRPr>
                    </a:p>
                    <a:p>
                      <a:pPr indent="0" lvl="0" marL="0" rtl="0" algn="l">
                        <a:spcBef>
                          <a:spcPts val="0"/>
                        </a:spcBef>
                        <a:spcAft>
                          <a:spcPts val="0"/>
                        </a:spcAft>
                        <a:buNone/>
                      </a:pPr>
                      <a:r>
                        <a:t/>
                      </a:r>
                      <a:endParaRPr/>
                    </a:p>
                  </a:txBody>
                  <a:tcPr marT="91425" marB="91425" marR="91425" marL="91425">
                    <a:solidFill>
                      <a:srgbClr val="F4CCCC"/>
                    </a:solidFill>
                  </a:tcPr>
                </a:tc>
              </a:tr>
              <a:tr h="396200">
                <a:tc>
                  <a:txBody>
                    <a:bodyPr/>
                    <a:lstStyle/>
                    <a:p>
                      <a:pPr indent="0" lvl="0" marL="0" rtl="0" algn="l">
                        <a:spcBef>
                          <a:spcPts val="0"/>
                        </a:spcBef>
                        <a:spcAft>
                          <a:spcPts val="0"/>
                        </a:spcAft>
                        <a:buNone/>
                      </a:pPr>
                      <a:r>
                        <a:rPr lang="en"/>
                        <a:t>Significance Test </a:t>
                      </a:r>
                      <a:endParaRPr/>
                    </a:p>
                  </a:txBody>
                  <a:tcPr marT="91425" marB="91425" marR="91425" marL="91425">
                    <a:lnR cap="flat" cmpd="sng" w="9525">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tcPr>
                </a:tc>
                <a:tc>
                  <a:txBody>
                    <a:bodyPr/>
                    <a:lstStyle/>
                    <a:p>
                      <a:pPr indent="0" lvl="0" marL="0" rtl="0" algn="l">
                        <a:spcBef>
                          <a:spcPts val="0"/>
                        </a:spcBef>
                        <a:spcAft>
                          <a:spcPts val="0"/>
                        </a:spcAft>
                        <a:buNone/>
                      </a:pPr>
                      <a:r>
                        <a:rPr lang="en"/>
                        <a:t>Significant </a:t>
                      </a:r>
                      <a:endParaRPr/>
                    </a:p>
                  </a:txBody>
                  <a:tcPr marT="91425" marB="91425" marR="91425" marL="91425">
                    <a:solidFill>
                      <a:srgbClr val="D9EAD3"/>
                    </a:solidFill>
                  </a:tcPr>
                </a:tc>
              </a:tr>
            </a:tbl>
          </a:graphicData>
        </a:graphic>
      </p:graphicFrame>
      <p:graphicFrame>
        <p:nvGraphicFramePr>
          <p:cNvPr id="156" name="Google Shape;156;p25"/>
          <p:cNvGraphicFramePr/>
          <p:nvPr/>
        </p:nvGraphicFramePr>
        <p:xfrm>
          <a:off x="952500" y="831975"/>
          <a:ext cx="3000000" cy="3000000"/>
        </p:xfrm>
        <a:graphic>
          <a:graphicData uri="http://schemas.openxmlformats.org/drawingml/2006/table">
            <a:tbl>
              <a:tblPr>
                <a:noFill/>
                <a:tableStyleId>{95280777-3655-4A51-8F7B-F76DCC3CA2E6}</a:tableStyleId>
              </a:tblPr>
              <a:tblGrid>
                <a:gridCol w="2438800"/>
                <a:gridCol w="2438800"/>
                <a:gridCol w="2438800"/>
              </a:tblGrid>
              <a:tr h="381000">
                <a:tc>
                  <a:txBody>
                    <a:bodyPr/>
                    <a:lstStyle/>
                    <a:p>
                      <a:pPr indent="0" lvl="0" marL="0" rtl="0" algn="l">
                        <a:spcBef>
                          <a:spcPts val="0"/>
                        </a:spcBef>
                        <a:spcAft>
                          <a:spcPts val="0"/>
                        </a:spcAft>
                        <a:buNone/>
                      </a:pPr>
                      <a:r>
                        <a:rPr lang="en"/>
                        <a:t>X: Median Income</a:t>
                      </a:r>
                      <a:endParaRPr/>
                    </a:p>
                  </a:txBody>
                  <a:tcPr marT="91425" marB="91425" marR="91425" marL="91425"/>
                </a:tc>
                <a:tc>
                  <a:txBody>
                    <a:bodyPr/>
                    <a:lstStyle/>
                    <a:p>
                      <a:pPr indent="0" lvl="0" marL="0" rtl="0" algn="l">
                        <a:spcBef>
                          <a:spcPts val="0"/>
                        </a:spcBef>
                        <a:spcAft>
                          <a:spcPts val="0"/>
                        </a:spcAft>
                        <a:buNone/>
                      </a:pPr>
                      <a:r>
                        <a:rPr lang="en"/>
                        <a:t>Y: Obesity  Rate</a:t>
                      </a:r>
                      <a:endParaRPr/>
                    </a:p>
                  </a:txBody>
                  <a:tcPr marT="91425" marB="91425" marR="91425" marL="91425"/>
                </a:tc>
                <a:tc>
                  <a:txBody>
                    <a:bodyPr/>
                    <a:lstStyle/>
                    <a:p>
                      <a:pPr indent="0" lvl="0" marL="0" rtl="0" algn="l">
                        <a:spcBef>
                          <a:spcPts val="0"/>
                        </a:spcBef>
                        <a:spcAft>
                          <a:spcPts val="0"/>
                        </a:spcAft>
                        <a:buNone/>
                      </a:pPr>
                      <a:r>
                        <a:rPr lang="en"/>
                        <a:t>p</a:t>
                      </a:r>
                      <a:r>
                        <a:rPr lang="en"/>
                        <a:t> = 1.03e-06</a:t>
                      </a:r>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en"/>
                        <a:t>X: Median Income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M: Easy Access to Food</a:t>
                      </a:r>
                      <a:endParaRPr/>
                    </a:p>
                  </a:txBody>
                  <a:tcPr marT="91425" marB="91425" marR="91425" marL="91425"/>
                </a:tc>
                <a:tc>
                  <a:txBody>
                    <a:bodyPr/>
                    <a:lstStyle/>
                    <a:p>
                      <a:pPr indent="0" lvl="0" marL="0" rtl="0" algn="l">
                        <a:spcBef>
                          <a:spcPts val="0"/>
                        </a:spcBef>
                        <a:spcAft>
                          <a:spcPts val="0"/>
                        </a:spcAft>
                        <a:buNone/>
                      </a:pPr>
                      <a:r>
                        <a:rPr lang="en"/>
                        <a:t>P = 4.57e-09</a:t>
                      </a:r>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lang="en"/>
                        <a:t>X+M: Median Income + % Easy Access to Food</a:t>
                      </a:r>
                      <a:endParaRPr/>
                    </a:p>
                  </a:txBody>
                  <a:tcPr marT="91425" marB="91425" marR="91425" marL="91425"/>
                </a:tc>
                <a:tc>
                  <a:txBody>
                    <a:bodyPr/>
                    <a:lstStyle/>
                    <a:p>
                      <a:pPr indent="0" lvl="0" marL="0" rtl="0" algn="l">
                        <a:spcBef>
                          <a:spcPts val="0"/>
                        </a:spcBef>
                        <a:spcAft>
                          <a:spcPts val="0"/>
                        </a:spcAft>
                        <a:buNone/>
                      </a:pPr>
                      <a:r>
                        <a:rPr lang="en"/>
                        <a:t>Y: Obesity Rate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X → Y    p = 0.114</a:t>
                      </a:r>
                      <a:endParaRPr>
                        <a:solidFill>
                          <a:schemeClr val="dk1"/>
                        </a:solidFill>
                      </a:endParaRPr>
                    </a:p>
                    <a:p>
                      <a:pPr indent="0" lvl="0" marL="0" rtl="0" algn="l">
                        <a:spcBef>
                          <a:spcPts val="0"/>
                        </a:spcBef>
                        <a:spcAft>
                          <a:spcPts val="0"/>
                        </a:spcAft>
                        <a:buNone/>
                      </a:pPr>
                      <a:r>
                        <a:rPr lang="en">
                          <a:solidFill>
                            <a:schemeClr val="dk1"/>
                          </a:solidFill>
                        </a:rPr>
                        <a:t>M → Y    p = 5.41e-0.5</a:t>
                      </a:r>
                      <a:endParaRPr/>
                    </a:p>
                  </a:txBody>
                  <a:tcPr marT="91425" marB="91425" marR="91425" marL="91425">
                    <a:solidFill>
                      <a:srgbClr val="F4CCCC"/>
                    </a:solidFill>
                  </a:tcPr>
                </a:tc>
              </a:tr>
              <a:tr h="396200">
                <a:tc>
                  <a:txBody>
                    <a:bodyPr/>
                    <a:lstStyle/>
                    <a:p>
                      <a:pPr indent="0" lvl="0" marL="0" rtl="0" algn="l">
                        <a:spcBef>
                          <a:spcPts val="0"/>
                        </a:spcBef>
                        <a:spcAft>
                          <a:spcPts val="0"/>
                        </a:spcAft>
                        <a:buNone/>
                      </a:pPr>
                      <a:r>
                        <a:rPr lang="en"/>
                        <a:t>Significance Test </a:t>
                      </a:r>
                      <a:endParaRPr/>
                    </a:p>
                  </a:txBody>
                  <a:tcPr marT="91425" marB="91425" marR="91425" marL="91425">
                    <a:lnR cap="flat" cmpd="sng" w="9525">
                      <a:solidFill>
                        <a:srgbClr val="FFFFFF"/>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tcPr>
                </a:tc>
                <a:tc>
                  <a:txBody>
                    <a:bodyPr/>
                    <a:lstStyle/>
                    <a:p>
                      <a:pPr indent="0" lvl="0" marL="0" rtl="0" algn="l">
                        <a:spcBef>
                          <a:spcPts val="0"/>
                        </a:spcBef>
                        <a:spcAft>
                          <a:spcPts val="0"/>
                        </a:spcAft>
                        <a:buNone/>
                      </a:pPr>
                      <a:r>
                        <a:rPr lang="en"/>
                        <a:t>Significant </a:t>
                      </a:r>
                      <a:endParaRPr/>
                    </a:p>
                  </a:txBody>
                  <a:tcPr marT="91425" marB="91425" marR="91425" marL="91425">
                    <a:solidFill>
                      <a:srgbClr val="D9EAD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2173200" y="455825"/>
            <a:ext cx="479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Portland: Selected variables</a:t>
            </a:r>
            <a:endParaRPr/>
          </a:p>
        </p:txBody>
      </p:sp>
      <p:sp>
        <p:nvSpPr>
          <p:cNvPr id="162" name="Google Shape;162;p26"/>
          <p:cNvSpPr txBox="1"/>
          <p:nvPr>
            <p:ph idx="1" type="body"/>
          </p:nvPr>
        </p:nvSpPr>
        <p:spPr>
          <a:xfrm>
            <a:off x="589350" y="1152475"/>
            <a:ext cx="4176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Originally planned to look at how environmental factors and access affect diabetes rates in counties (grocery stores, food services, hospitals)</a:t>
            </a:r>
            <a:endParaRPr/>
          </a:p>
          <a:p>
            <a:pPr indent="-342900" lvl="0" marL="457200" rtl="0" algn="l">
              <a:spcBef>
                <a:spcPts val="0"/>
              </a:spcBef>
              <a:spcAft>
                <a:spcPts val="0"/>
              </a:spcAft>
              <a:buSzPts val="1800"/>
              <a:buChar char="➔"/>
            </a:pPr>
            <a:r>
              <a:rPr lang="en"/>
              <a:t>Expanded data collection to other factors:</a:t>
            </a:r>
            <a:endParaRPr/>
          </a:p>
          <a:p>
            <a:pPr indent="-333375" lvl="1" marL="914400" rtl="0" algn="l">
              <a:spcBef>
                <a:spcPts val="0"/>
              </a:spcBef>
              <a:spcAft>
                <a:spcPts val="0"/>
              </a:spcAft>
              <a:buSzPts val="1650"/>
              <a:buFont typeface="Cambria"/>
              <a:buChar char="◆"/>
            </a:pPr>
            <a:r>
              <a:rPr lang="en" sz="1650">
                <a:latin typeface="Cambria"/>
                <a:ea typeface="Cambria"/>
                <a:cs typeface="Cambria"/>
                <a:sym typeface="Cambria"/>
              </a:rPr>
              <a:t>HS graduation rate, poverty, percent obesity, unemployment, physical activity, income, food insecurity</a:t>
            </a:r>
            <a:endParaRPr sz="1650">
              <a:latin typeface="Cambria"/>
              <a:ea typeface="Cambria"/>
              <a:cs typeface="Cambria"/>
              <a:sym typeface="Cambria"/>
            </a:endParaRPr>
          </a:p>
        </p:txBody>
      </p:sp>
      <p:pic>
        <p:nvPicPr>
          <p:cNvPr id="163" name="Google Shape;163;p26"/>
          <p:cNvPicPr preferRelativeResize="0"/>
          <p:nvPr/>
        </p:nvPicPr>
        <p:blipFill rotWithShape="1">
          <a:blip r:embed="rId3">
            <a:alphaModFix/>
          </a:blip>
          <a:srcRect b="5490" l="6071" r="6447" t="5951"/>
          <a:stretch/>
        </p:blipFill>
        <p:spPr>
          <a:xfrm>
            <a:off x="4862550" y="1231850"/>
            <a:ext cx="3755974" cy="2808323"/>
          </a:xfrm>
          <a:prstGeom prst="rect">
            <a:avLst/>
          </a:prstGeom>
          <a:noFill/>
          <a:ln>
            <a:noFill/>
          </a:ln>
        </p:spPr>
      </p:pic>
      <p:sp>
        <p:nvSpPr>
          <p:cNvPr id="164" name="Google Shape;164;p26"/>
          <p:cNvSpPr txBox="1"/>
          <p:nvPr/>
        </p:nvSpPr>
        <p:spPr>
          <a:xfrm>
            <a:off x="4862525" y="3963975"/>
            <a:ext cx="3756000" cy="7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Food environment index: measures limited access to healthy foods and food insecurity</a:t>
            </a:r>
            <a:endParaRPr>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857350" y="434225"/>
            <a:ext cx="345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Portland: Findings</a:t>
            </a:r>
            <a:endParaRPr/>
          </a:p>
        </p:txBody>
      </p:sp>
      <p:sp>
        <p:nvSpPr>
          <p:cNvPr id="170" name="Google Shape;170;p27"/>
          <p:cNvSpPr txBox="1"/>
          <p:nvPr>
            <p:ph idx="1" type="body"/>
          </p:nvPr>
        </p:nvSpPr>
        <p:spPr>
          <a:xfrm>
            <a:off x="589350" y="1152475"/>
            <a:ext cx="3808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Original variables:</a:t>
            </a:r>
            <a:endParaRPr/>
          </a:p>
          <a:p>
            <a:pPr indent="-333375" lvl="1" marL="914400" rtl="0" algn="l">
              <a:spcBef>
                <a:spcPts val="0"/>
              </a:spcBef>
              <a:spcAft>
                <a:spcPts val="0"/>
              </a:spcAft>
              <a:buSzPts val="1650"/>
              <a:buFont typeface="Cambria"/>
              <a:buChar char="◆"/>
            </a:pPr>
            <a:r>
              <a:rPr lang="en" sz="1650">
                <a:latin typeface="Cambria"/>
                <a:ea typeface="Cambria"/>
                <a:cs typeface="Cambria"/>
                <a:sym typeface="Cambria"/>
              </a:rPr>
              <a:t>Percent with limited access to healthy foods (R = 0.20) and grocery stores per person       (R = -0.16) not statistically significant (p&gt;&gt;0.05)</a:t>
            </a:r>
            <a:endParaRPr sz="1650">
              <a:latin typeface="Cambria"/>
              <a:ea typeface="Cambria"/>
              <a:cs typeface="Cambria"/>
              <a:sym typeface="Cambria"/>
            </a:endParaRPr>
          </a:p>
          <a:p>
            <a:pPr indent="-333375" lvl="1" marL="914400" rtl="0" algn="l">
              <a:spcBef>
                <a:spcPts val="0"/>
              </a:spcBef>
              <a:spcAft>
                <a:spcPts val="0"/>
              </a:spcAft>
              <a:buSzPts val="1650"/>
              <a:buFont typeface="Cambria"/>
              <a:buChar char="◆"/>
            </a:pPr>
            <a:r>
              <a:rPr lang="en" sz="1650">
                <a:latin typeface="Cambria"/>
                <a:ea typeface="Cambria"/>
                <a:cs typeface="Cambria"/>
                <a:sym typeface="Cambria"/>
              </a:rPr>
              <a:t>Food services per person         (R = -0.45) and primary care providers (PCP) per person     (R = -0.51) were more significant relationships</a:t>
            </a:r>
            <a:endParaRPr sz="1650">
              <a:latin typeface="Cambria"/>
              <a:ea typeface="Cambria"/>
              <a:cs typeface="Cambria"/>
              <a:sym typeface="Cambria"/>
            </a:endParaRPr>
          </a:p>
          <a:p>
            <a:pPr indent="0" lvl="0" marL="0" rtl="0" algn="l">
              <a:spcBef>
                <a:spcPts val="1600"/>
              </a:spcBef>
              <a:spcAft>
                <a:spcPts val="1600"/>
              </a:spcAft>
              <a:buNone/>
            </a:pPr>
            <a:r>
              <a:t/>
            </a:r>
            <a:endParaRPr/>
          </a:p>
        </p:txBody>
      </p:sp>
      <p:pic>
        <p:nvPicPr>
          <p:cNvPr id="171" name="Google Shape;171;p27"/>
          <p:cNvPicPr preferRelativeResize="0"/>
          <p:nvPr/>
        </p:nvPicPr>
        <p:blipFill>
          <a:blip r:embed="rId3">
            <a:alphaModFix/>
          </a:blip>
          <a:stretch>
            <a:fillRect/>
          </a:stretch>
        </p:blipFill>
        <p:spPr>
          <a:xfrm>
            <a:off x="4456950" y="1079700"/>
            <a:ext cx="4211701" cy="3561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2878800" y="445025"/>
            <a:ext cx="338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Portland: Findings</a:t>
            </a:r>
            <a:endParaRPr/>
          </a:p>
        </p:txBody>
      </p:sp>
      <p:sp>
        <p:nvSpPr>
          <p:cNvPr id="177" name="Google Shape;177;p28"/>
          <p:cNvSpPr txBox="1"/>
          <p:nvPr>
            <p:ph idx="1" type="body"/>
          </p:nvPr>
        </p:nvSpPr>
        <p:spPr>
          <a:xfrm>
            <a:off x="589350" y="1152475"/>
            <a:ext cx="799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Differences between rural and urban counties</a:t>
            </a:r>
            <a:endParaRPr/>
          </a:p>
        </p:txBody>
      </p:sp>
      <p:pic>
        <p:nvPicPr>
          <p:cNvPr id="178" name="Google Shape;178;p28"/>
          <p:cNvPicPr preferRelativeResize="0"/>
          <p:nvPr/>
        </p:nvPicPr>
        <p:blipFill rotWithShape="1">
          <a:blip r:embed="rId3">
            <a:alphaModFix/>
          </a:blip>
          <a:srcRect b="0" l="0" r="0" t="5749"/>
          <a:stretch/>
        </p:blipFill>
        <p:spPr>
          <a:xfrm>
            <a:off x="896300" y="1569350"/>
            <a:ext cx="3762850" cy="2999525"/>
          </a:xfrm>
          <a:prstGeom prst="rect">
            <a:avLst/>
          </a:prstGeom>
          <a:noFill/>
          <a:ln>
            <a:noFill/>
          </a:ln>
        </p:spPr>
      </p:pic>
      <p:sp>
        <p:nvSpPr>
          <p:cNvPr id="179" name="Google Shape;179;p28"/>
          <p:cNvSpPr txBox="1"/>
          <p:nvPr/>
        </p:nvSpPr>
        <p:spPr>
          <a:xfrm>
            <a:off x="896300" y="3985400"/>
            <a:ext cx="1539300" cy="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ambria"/>
                <a:ea typeface="Cambria"/>
                <a:cs typeface="Cambria"/>
                <a:sym typeface="Cambria"/>
              </a:rPr>
              <a:t>p </a:t>
            </a:r>
            <a:r>
              <a:rPr lang="en" sz="1300">
                <a:latin typeface="Cambria"/>
                <a:ea typeface="Cambria"/>
                <a:cs typeface="Cambria"/>
                <a:sym typeface="Cambria"/>
              </a:rPr>
              <a:t>= 3.483e-05 (Welch 2-sample t-test)</a:t>
            </a:r>
            <a:endParaRPr sz="1300">
              <a:latin typeface="Cambria"/>
              <a:ea typeface="Cambria"/>
              <a:cs typeface="Cambria"/>
              <a:sym typeface="Cambria"/>
            </a:endParaRPr>
          </a:p>
        </p:txBody>
      </p:sp>
      <p:pic>
        <p:nvPicPr>
          <p:cNvPr id="180" name="Google Shape;180;p28"/>
          <p:cNvPicPr preferRelativeResize="0"/>
          <p:nvPr/>
        </p:nvPicPr>
        <p:blipFill rotWithShape="1">
          <a:blip r:embed="rId4">
            <a:alphaModFix/>
          </a:blip>
          <a:srcRect b="0" l="0" r="0" t="5096"/>
          <a:stretch/>
        </p:blipFill>
        <p:spPr>
          <a:xfrm>
            <a:off x="4659825" y="1569350"/>
            <a:ext cx="3847125" cy="3087900"/>
          </a:xfrm>
          <a:prstGeom prst="rect">
            <a:avLst/>
          </a:prstGeom>
          <a:noFill/>
          <a:ln>
            <a:noFill/>
          </a:ln>
        </p:spPr>
      </p:pic>
      <p:sp>
        <p:nvSpPr>
          <p:cNvPr id="181" name="Google Shape;181;p28"/>
          <p:cNvSpPr txBox="1"/>
          <p:nvPr/>
        </p:nvSpPr>
        <p:spPr>
          <a:xfrm>
            <a:off x="4659825" y="3985400"/>
            <a:ext cx="1539300" cy="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ambria"/>
                <a:ea typeface="Cambria"/>
                <a:cs typeface="Cambria"/>
                <a:sym typeface="Cambria"/>
              </a:rPr>
              <a:t>p = 0.000163 (Welch 2-sample t-test)</a:t>
            </a:r>
            <a:endParaRPr sz="1300">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2081250" y="445025"/>
            <a:ext cx="510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Portland: Interesting Findings</a:t>
            </a:r>
            <a:endParaRPr/>
          </a:p>
        </p:txBody>
      </p:sp>
      <p:sp>
        <p:nvSpPr>
          <p:cNvPr id="187" name="Google Shape;187;p29"/>
          <p:cNvSpPr txBox="1"/>
          <p:nvPr>
            <p:ph idx="1" type="body"/>
          </p:nvPr>
        </p:nvSpPr>
        <p:spPr>
          <a:xfrm>
            <a:off x="589350" y="1152475"/>
            <a:ext cx="799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Lack of relationship between food insecurity and diabetes prevalence</a:t>
            </a:r>
            <a:endParaRPr/>
          </a:p>
          <a:p>
            <a:pPr indent="-342900" lvl="0" marL="457200" rtl="0" algn="l">
              <a:spcBef>
                <a:spcPts val="0"/>
              </a:spcBef>
              <a:spcAft>
                <a:spcPts val="0"/>
              </a:spcAft>
              <a:buSzPts val="1800"/>
              <a:buChar char="➔"/>
            </a:pPr>
            <a:r>
              <a:rPr lang="en"/>
              <a:t>Positive relationship between number of grocery stores and food services and percent rurality of a county</a:t>
            </a:r>
            <a:endParaRPr/>
          </a:p>
        </p:txBody>
      </p:sp>
      <p:pic>
        <p:nvPicPr>
          <p:cNvPr id="188" name="Google Shape;188;p29"/>
          <p:cNvPicPr preferRelativeResize="0"/>
          <p:nvPr/>
        </p:nvPicPr>
        <p:blipFill rotWithShape="1">
          <a:blip r:embed="rId3">
            <a:alphaModFix/>
          </a:blip>
          <a:srcRect b="0" l="0" r="0" t="4315"/>
          <a:stretch/>
        </p:blipFill>
        <p:spPr>
          <a:xfrm>
            <a:off x="4658125" y="2177263"/>
            <a:ext cx="3218955" cy="2604850"/>
          </a:xfrm>
          <a:prstGeom prst="rect">
            <a:avLst/>
          </a:prstGeom>
          <a:noFill/>
          <a:ln>
            <a:noFill/>
          </a:ln>
        </p:spPr>
      </p:pic>
      <p:pic>
        <p:nvPicPr>
          <p:cNvPr id="189" name="Google Shape;189;p29"/>
          <p:cNvPicPr preferRelativeResize="0"/>
          <p:nvPr/>
        </p:nvPicPr>
        <p:blipFill rotWithShape="1">
          <a:blip r:embed="rId4">
            <a:alphaModFix/>
          </a:blip>
          <a:srcRect b="0" l="0" r="0" t="4625"/>
          <a:stretch/>
        </p:blipFill>
        <p:spPr>
          <a:xfrm>
            <a:off x="1145425" y="2201750"/>
            <a:ext cx="3168550" cy="255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2630400" y="445025"/>
            <a:ext cx="391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Portland: Mediation</a:t>
            </a:r>
            <a:endParaRPr/>
          </a:p>
        </p:txBody>
      </p:sp>
      <p:sp>
        <p:nvSpPr>
          <p:cNvPr id="195" name="Google Shape;195;p30"/>
          <p:cNvSpPr txBox="1"/>
          <p:nvPr>
            <p:ph idx="1" type="body"/>
          </p:nvPr>
        </p:nvSpPr>
        <p:spPr>
          <a:xfrm>
            <a:off x="589350" y="1152475"/>
            <a:ext cx="799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Physical Inactivity (X) → </a:t>
            </a:r>
            <a:r>
              <a:rPr lang="en">
                <a:solidFill>
                  <a:srgbClr val="FF0000"/>
                </a:solidFill>
              </a:rPr>
              <a:t>Percent Obesity (M)</a:t>
            </a:r>
            <a:r>
              <a:rPr lang="en">
                <a:solidFill>
                  <a:srgbClr val="0000FF"/>
                </a:solidFill>
              </a:rPr>
              <a:t> </a:t>
            </a:r>
            <a:r>
              <a:rPr lang="en"/>
              <a:t>→ </a:t>
            </a:r>
            <a:r>
              <a:rPr lang="en">
                <a:solidFill>
                  <a:srgbClr val="0000FF"/>
                </a:solidFill>
              </a:rPr>
              <a:t>Diabetes Rate (Y)</a:t>
            </a:r>
            <a:endParaRPr>
              <a:solidFill>
                <a:srgbClr val="0000FF"/>
              </a:solidFill>
            </a:endParaRPr>
          </a:p>
          <a:p>
            <a:pPr indent="-317500" lvl="1" marL="914400" rtl="0" algn="l">
              <a:spcBef>
                <a:spcPts val="0"/>
              </a:spcBef>
              <a:spcAft>
                <a:spcPts val="0"/>
              </a:spcAft>
              <a:buSzPts val="1400"/>
              <a:buChar char="◆"/>
            </a:pPr>
            <a:r>
              <a:rPr lang="en"/>
              <a:t>X on </a:t>
            </a:r>
            <a:r>
              <a:rPr lang="en">
                <a:solidFill>
                  <a:srgbClr val="0000FF"/>
                </a:solidFill>
              </a:rPr>
              <a:t>Y</a:t>
            </a:r>
            <a:r>
              <a:rPr lang="en"/>
              <a:t>: Physically inactive percent + </a:t>
            </a:r>
            <a:r>
              <a:rPr lang="en">
                <a:solidFill>
                  <a:srgbClr val="0000FF"/>
                </a:solidFill>
              </a:rPr>
              <a:t>D</a:t>
            </a:r>
            <a:r>
              <a:rPr lang="en">
                <a:solidFill>
                  <a:srgbClr val="0000FF"/>
                </a:solidFill>
              </a:rPr>
              <a:t>iabetes rate</a:t>
            </a:r>
            <a:r>
              <a:rPr lang="en"/>
              <a:t> (p=0.0465)</a:t>
            </a:r>
            <a:endParaRPr/>
          </a:p>
          <a:p>
            <a:pPr indent="-317500" lvl="1" marL="914400" rtl="0" algn="l">
              <a:spcBef>
                <a:spcPts val="0"/>
              </a:spcBef>
              <a:spcAft>
                <a:spcPts val="0"/>
              </a:spcAft>
              <a:buSzPts val="1400"/>
              <a:buChar char="◆"/>
            </a:pPr>
            <a:r>
              <a:rPr lang="en"/>
              <a:t>X on </a:t>
            </a:r>
            <a:r>
              <a:rPr lang="en">
                <a:solidFill>
                  <a:srgbClr val="FF0000"/>
                </a:solidFill>
              </a:rPr>
              <a:t>M</a:t>
            </a:r>
            <a:r>
              <a:rPr lang="en"/>
              <a:t>: Physically inactive percent + </a:t>
            </a:r>
            <a:r>
              <a:rPr lang="en">
                <a:solidFill>
                  <a:srgbClr val="FF0000"/>
                </a:solidFill>
              </a:rPr>
              <a:t>Percent obesity </a:t>
            </a:r>
            <a:r>
              <a:rPr lang="en"/>
              <a:t>(p=0.00455)</a:t>
            </a:r>
            <a:endParaRPr/>
          </a:p>
          <a:p>
            <a:pPr indent="-317500" lvl="1" marL="914400" rtl="0" algn="l">
              <a:spcBef>
                <a:spcPts val="0"/>
              </a:spcBef>
              <a:spcAft>
                <a:spcPts val="0"/>
              </a:spcAft>
              <a:buClr>
                <a:srgbClr val="000000"/>
              </a:buClr>
              <a:buSzPts val="1400"/>
              <a:buChar char="◆"/>
            </a:pPr>
            <a:r>
              <a:rPr lang="en"/>
              <a:t>ACME (Average Causal Mediation Effect): 0.1525 with p = 0.004 found to be significant</a:t>
            </a:r>
            <a:endParaRPr/>
          </a:p>
          <a:p>
            <a:pPr indent="-317500" lvl="1" marL="914400" rtl="0" algn="l">
              <a:spcBef>
                <a:spcPts val="0"/>
              </a:spcBef>
              <a:spcAft>
                <a:spcPts val="0"/>
              </a:spcAft>
              <a:buSzPts val="1400"/>
              <a:buChar char="◆"/>
            </a:pPr>
            <a:r>
              <a:rPr lang="en"/>
              <a:t>Proportion mediated: 0.652</a:t>
            </a:r>
            <a:endParaRPr/>
          </a:p>
          <a:p>
            <a:pPr indent="-342900" lvl="0" marL="457200" rtl="0" algn="l">
              <a:spcBef>
                <a:spcPts val="0"/>
              </a:spcBef>
              <a:spcAft>
                <a:spcPts val="0"/>
              </a:spcAft>
              <a:buSzPts val="1800"/>
              <a:buChar char="➔"/>
            </a:pPr>
            <a:r>
              <a:rPr lang="en"/>
              <a:t>Causal Mediation Analysis:</a:t>
            </a:r>
            <a:endParaRPr/>
          </a:p>
          <a:p>
            <a:pPr indent="0" lvl="0" marL="457200" rtl="0" algn="l">
              <a:spcBef>
                <a:spcPts val="0"/>
              </a:spcBef>
              <a:spcAft>
                <a:spcPts val="0"/>
              </a:spcAft>
              <a:buNone/>
            </a:pPr>
            <a:r>
              <a:rPr lang="en" sz="1300"/>
              <a:t>               		Estimate 95%	CI Lower 95%	CI Upper	p-value   </a:t>
            </a:r>
            <a:endParaRPr sz="1300"/>
          </a:p>
          <a:p>
            <a:pPr indent="0" lvl="0" marL="457200" rtl="0" algn="l">
              <a:spcBef>
                <a:spcPts val="0"/>
              </a:spcBef>
              <a:spcAft>
                <a:spcPts val="0"/>
              </a:spcAft>
              <a:buNone/>
            </a:pPr>
            <a:r>
              <a:rPr lang="en" sz="1300"/>
              <a:t>ACME			0.1525		0.0303		0.32		0.004 **</a:t>
            </a:r>
            <a:endParaRPr sz="1300"/>
          </a:p>
          <a:p>
            <a:pPr indent="0" lvl="0" marL="457200" rtl="0" algn="l">
              <a:spcBef>
                <a:spcPts val="0"/>
              </a:spcBef>
              <a:spcAft>
                <a:spcPts val="0"/>
              </a:spcAft>
              <a:buNone/>
            </a:pPr>
            <a:r>
              <a:rPr lang="en" sz="1300"/>
              <a:t>ADE			0.0778		-0.1378		0.29		0.460   </a:t>
            </a:r>
            <a:endParaRPr sz="1300"/>
          </a:p>
          <a:p>
            <a:pPr indent="0" lvl="0" marL="457200" rtl="0" algn="l">
              <a:spcBef>
                <a:spcPts val="0"/>
              </a:spcBef>
              <a:spcAft>
                <a:spcPts val="0"/>
              </a:spcAft>
              <a:buNone/>
            </a:pPr>
            <a:r>
              <a:rPr lang="en" sz="1300"/>
              <a:t>Total Effect		0.2303		0.0360		0.45		0.028 * </a:t>
            </a:r>
            <a:endParaRPr sz="1300"/>
          </a:p>
          <a:p>
            <a:pPr indent="0" lvl="0" marL="457200" rtl="0" algn="l">
              <a:spcBef>
                <a:spcPts val="0"/>
              </a:spcBef>
              <a:spcAft>
                <a:spcPts val="0"/>
              </a:spcAft>
              <a:buNone/>
            </a:pPr>
            <a:r>
              <a:rPr lang="en" sz="1300"/>
              <a:t>Prop. Mediated	0.6519		0.0876		2.62		0.032 * </a:t>
            </a:r>
            <a:endParaRPr sz="1300"/>
          </a:p>
          <a:p>
            <a:pPr indent="0" lvl="0" marL="457200" rtl="0" algn="l">
              <a:spcBef>
                <a:spcPts val="0"/>
              </a:spcBef>
              <a:spcAft>
                <a:spcPts val="1600"/>
              </a:spcAft>
              <a:buNone/>
            </a:pPr>
            <a:r>
              <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83450" y="445025"/>
            <a:ext cx="277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Portland: Notes</a:t>
            </a:r>
            <a:endParaRPr/>
          </a:p>
        </p:txBody>
      </p:sp>
      <p:sp>
        <p:nvSpPr>
          <p:cNvPr id="201" name="Google Shape;201;p31"/>
          <p:cNvSpPr txBox="1"/>
          <p:nvPr>
            <p:ph idx="1" type="body"/>
          </p:nvPr>
        </p:nvSpPr>
        <p:spPr>
          <a:xfrm>
            <a:off x="589350" y="1152475"/>
            <a:ext cx="7993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Due to small sample size (n=36), lack of relationships between certain variables could be due to low power of statistical tests</a:t>
            </a:r>
            <a:endParaRPr/>
          </a:p>
          <a:p>
            <a:pPr indent="-342900" lvl="0" marL="457200" rtl="0" algn="l">
              <a:spcBef>
                <a:spcPts val="0"/>
              </a:spcBef>
              <a:spcAft>
                <a:spcPts val="0"/>
              </a:spcAft>
              <a:buSzPts val="1800"/>
              <a:buChar char="➔"/>
            </a:pPr>
            <a:r>
              <a:rPr lang="en"/>
              <a:t>Some counties have very low populations (ex: Wheeler with 1344 people), and so their data might not be very accurate and/or could be skewed easily when using percents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When using ML models, because of small sample size, data is prone to overfitting and not making accurate predictions for test sets versus training sets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661950" y="353175"/>
            <a:ext cx="189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66" name="Google Shape;66;p14"/>
          <p:cNvSpPr txBox="1"/>
          <p:nvPr>
            <p:ph idx="1" type="body"/>
          </p:nvPr>
        </p:nvSpPr>
        <p:spPr>
          <a:xfrm>
            <a:off x="611850" y="2424800"/>
            <a:ext cx="7993800" cy="21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0000"/>
                </a:solidFill>
              </a:rPr>
              <a:t>Paulina</a:t>
            </a:r>
            <a:r>
              <a:rPr lang="en">
                <a:solidFill>
                  <a:srgbClr val="000000"/>
                </a:solidFill>
              </a:rPr>
              <a:t>:</a:t>
            </a:r>
            <a:r>
              <a:rPr lang="en">
                <a:solidFill>
                  <a:srgbClr val="000000"/>
                </a:solidFill>
              </a:rPr>
              <a:t> </a:t>
            </a:r>
            <a:endParaRPr>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Showcase </a:t>
            </a:r>
            <a:r>
              <a:rPr lang="en" sz="1700">
                <a:solidFill>
                  <a:srgbClr val="000000"/>
                </a:solidFill>
              </a:rPr>
              <a:t>the relationship between food deserts and health outcomes in Chicago</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Explore the specific variables that dictate food deserts (grocery stores, income, food stamps, etc)  and their impact on health outcomes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Understand </a:t>
            </a:r>
            <a:r>
              <a:rPr lang="en" sz="1700">
                <a:solidFill>
                  <a:srgbClr val="000000"/>
                </a:solidFill>
              </a:rPr>
              <a:t>significance</a:t>
            </a:r>
            <a:r>
              <a:rPr lang="en" sz="1700">
                <a:solidFill>
                  <a:srgbClr val="000000"/>
                </a:solidFill>
              </a:rPr>
              <a:t> of these variables + use them to evaluate potential solutions </a:t>
            </a:r>
            <a:endParaRPr sz="1700">
              <a:solidFill>
                <a:srgbClr val="000000"/>
              </a:solidFill>
            </a:endParaRPr>
          </a:p>
          <a:p>
            <a:pPr indent="0" lvl="0" marL="0" rtl="0" algn="l">
              <a:spcBef>
                <a:spcPts val="1600"/>
              </a:spcBef>
              <a:spcAft>
                <a:spcPts val="1600"/>
              </a:spcAft>
              <a:buNone/>
            </a:pPr>
            <a:r>
              <a:t/>
            </a:r>
            <a:endParaRPr sz="2000">
              <a:solidFill>
                <a:srgbClr val="000000"/>
              </a:solidFill>
            </a:endParaRPr>
          </a:p>
        </p:txBody>
      </p:sp>
      <p:sp>
        <p:nvSpPr>
          <p:cNvPr id="67" name="Google Shape;67;p14"/>
          <p:cNvSpPr txBox="1"/>
          <p:nvPr>
            <p:ph idx="1" type="body"/>
          </p:nvPr>
        </p:nvSpPr>
        <p:spPr>
          <a:xfrm>
            <a:off x="611850" y="871575"/>
            <a:ext cx="7993800" cy="163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CC0000"/>
                </a:solidFill>
              </a:rPr>
              <a:t>Sundari</a:t>
            </a:r>
            <a:r>
              <a:rPr lang="en">
                <a:solidFill>
                  <a:srgbClr val="000000"/>
                </a:solidFill>
              </a:rPr>
              <a:t>: </a:t>
            </a:r>
            <a:endParaRPr>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Explore the relationship between access to grocery stores and food services on diabetes, as well as healthcare providers</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Attempt to identify differences between urban and rural counties in Oregon that influence health outcomes (diabetes prevalence)</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idx="1" type="body"/>
          </p:nvPr>
        </p:nvSpPr>
        <p:spPr>
          <a:xfrm>
            <a:off x="454275" y="3095575"/>
            <a:ext cx="7993800" cy="167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Trends/Results from Mediation Analysis to guide ML model </a:t>
            </a:r>
            <a:endParaRPr>
              <a:solidFill>
                <a:srgbClr val="000000"/>
              </a:solidFill>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Which variables to use </a:t>
            </a:r>
            <a:endParaRPr>
              <a:solidFill>
                <a:srgbClr val="000000"/>
              </a:solidFill>
              <a:latin typeface="Cambria"/>
              <a:ea typeface="Cambria"/>
              <a:cs typeface="Cambria"/>
              <a:sym typeface="Cambria"/>
            </a:endParaRPr>
          </a:p>
          <a:p>
            <a:pPr indent="-342900" lvl="0" marL="457200" rtl="0" algn="l">
              <a:spcBef>
                <a:spcPts val="0"/>
              </a:spcBef>
              <a:spcAft>
                <a:spcPts val="0"/>
              </a:spcAft>
              <a:buClr>
                <a:srgbClr val="000000"/>
              </a:buClr>
              <a:buSzPts val="1800"/>
              <a:buChar char="➔"/>
            </a:pPr>
            <a:r>
              <a:rPr lang="en">
                <a:solidFill>
                  <a:srgbClr val="000000"/>
                </a:solidFill>
              </a:rPr>
              <a:t>Exploring several different regression techniques within ML to create a model that accurately predicts a community area’s diabetes rate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Make some conclusions about potential solutions based upon these results</a:t>
            </a:r>
            <a:endParaRPr>
              <a:solidFill>
                <a:srgbClr val="000000"/>
              </a:solidFill>
            </a:endParaRPr>
          </a:p>
        </p:txBody>
      </p:sp>
      <p:sp>
        <p:nvSpPr>
          <p:cNvPr id="207" name="Google Shape;207;p32"/>
          <p:cNvSpPr txBox="1"/>
          <p:nvPr>
            <p:ph type="title"/>
          </p:nvPr>
        </p:nvSpPr>
        <p:spPr>
          <a:xfrm>
            <a:off x="3117300" y="412550"/>
            <a:ext cx="290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  </a:t>
            </a:r>
            <a:endParaRPr/>
          </a:p>
        </p:txBody>
      </p:sp>
      <p:sp>
        <p:nvSpPr>
          <p:cNvPr id="208" name="Google Shape;208;p32"/>
          <p:cNvSpPr txBox="1"/>
          <p:nvPr/>
        </p:nvSpPr>
        <p:spPr>
          <a:xfrm>
            <a:off x="4111025" y="2654875"/>
            <a:ext cx="12054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CC0000"/>
                </a:solidFill>
                <a:latin typeface="Cambria"/>
                <a:ea typeface="Cambria"/>
                <a:cs typeface="Cambria"/>
                <a:sym typeface="Cambria"/>
              </a:rPr>
              <a:t>Paulina</a:t>
            </a:r>
            <a:endParaRPr b="1" sz="2200">
              <a:solidFill>
                <a:srgbClr val="CC0000"/>
              </a:solidFill>
              <a:latin typeface="Cambria"/>
              <a:ea typeface="Cambria"/>
              <a:cs typeface="Cambria"/>
              <a:sym typeface="Cambria"/>
            </a:endParaRPr>
          </a:p>
        </p:txBody>
      </p:sp>
      <p:sp>
        <p:nvSpPr>
          <p:cNvPr id="209" name="Google Shape;209;p32"/>
          <p:cNvSpPr txBox="1"/>
          <p:nvPr>
            <p:ph idx="1" type="body"/>
          </p:nvPr>
        </p:nvSpPr>
        <p:spPr>
          <a:xfrm>
            <a:off x="454275" y="1377872"/>
            <a:ext cx="7993800" cy="132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Looking at different ML models and comparing accuracy between them</a:t>
            </a:r>
            <a:endParaRPr>
              <a:solidFill>
                <a:srgbClr val="000000"/>
              </a:solidFill>
            </a:endParaRPr>
          </a:p>
          <a:p>
            <a:pPr indent="-317500" lvl="1" marL="914400" rtl="0" algn="l">
              <a:spcBef>
                <a:spcPts val="0"/>
              </a:spcBef>
              <a:spcAft>
                <a:spcPts val="0"/>
              </a:spcAft>
              <a:buClr>
                <a:srgbClr val="000000"/>
              </a:buClr>
              <a:buSzPts val="1400"/>
              <a:buFont typeface="Cambria"/>
              <a:buChar char="◆"/>
            </a:pPr>
            <a:r>
              <a:rPr lang="en">
                <a:solidFill>
                  <a:srgbClr val="000000"/>
                </a:solidFill>
                <a:latin typeface="Cambria"/>
                <a:ea typeface="Cambria"/>
                <a:cs typeface="Cambria"/>
                <a:sym typeface="Cambria"/>
              </a:rPr>
              <a:t>Using the most important/significant variables VS all collected variables</a:t>
            </a:r>
            <a:endParaRPr>
              <a:solidFill>
                <a:srgbClr val="000000"/>
              </a:solidFill>
              <a:latin typeface="Cambria"/>
              <a:ea typeface="Cambria"/>
              <a:cs typeface="Cambria"/>
              <a:sym typeface="Cambria"/>
            </a:endParaRPr>
          </a:p>
          <a:p>
            <a:pPr indent="-342900" lvl="0" marL="457200" rtl="0" algn="l">
              <a:spcBef>
                <a:spcPts val="0"/>
              </a:spcBef>
              <a:spcAft>
                <a:spcPts val="0"/>
              </a:spcAft>
              <a:buClr>
                <a:srgbClr val="000000"/>
              </a:buClr>
              <a:buSzPts val="1800"/>
              <a:buFont typeface="Cambria"/>
              <a:buChar char="➔"/>
            </a:pPr>
            <a:r>
              <a:rPr lang="en">
                <a:solidFill>
                  <a:srgbClr val="000000"/>
                </a:solidFill>
              </a:rPr>
              <a:t>Attempting to make final conclusions about diabetes prevalence in Oregon counties from data analysis and ML models</a:t>
            </a:r>
            <a:endParaRPr>
              <a:solidFill>
                <a:srgbClr val="000000"/>
              </a:solidFill>
              <a:latin typeface="Cambria"/>
              <a:ea typeface="Cambria"/>
              <a:cs typeface="Cambria"/>
              <a:sym typeface="Cambria"/>
            </a:endParaRPr>
          </a:p>
        </p:txBody>
      </p:sp>
      <p:sp>
        <p:nvSpPr>
          <p:cNvPr id="210" name="Google Shape;210;p32"/>
          <p:cNvSpPr txBox="1"/>
          <p:nvPr/>
        </p:nvSpPr>
        <p:spPr>
          <a:xfrm>
            <a:off x="4111025" y="985250"/>
            <a:ext cx="12054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CC0000"/>
                </a:solidFill>
                <a:latin typeface="Cambria"/>
                <a:ea typeface="Cambria"/>
                <a:cs typeface="Cambria"/>
                <a:sym typeface="Cambria"/>
              </a:rPr>
              <a:t>Sundari</a:t>
            </a:r>
            <a:endParaRPr b="1" sz="2200">
              <a:solidFill>
                <a:srgbClr val="CC000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450425" y="445025"/>
            <a:ext cx="246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Deserts </a:t>
            </a:r>
            <a:r>
              <a:rPr lang="en"/>
              <a:t> </a:t>
            </a:r>
            <a:endParaRPr/>
          </a:p>
        </p:txBody>
      </p:sp>
      <p:sp>
        <p:nvSpPr>
          <p:cNvPr id="73" name="Google Shape;73;p15"/>
          <p:cNvSpPr txBox="1"/>
          <p:nvPr/>
        </p:nvSpPr>
        <p:spPr>
          <a:xfrm>
            <a:off x="575100" y="1017725"/>
            <a:ext cx="7993800" cy="13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50">
                <a:solidFill>
                  <a:srgbClr val="CC0000"/>
                </a:solidFill>
                <a:highlight>
                  <a:srgbClr val="FFFFFF"/>
                </a:highlight>
                <a:latin typeface="Georgia"/>
                <a:ea typeface="Georgia"/>
                <a:cs typeface="Georgia"/>
                <a:sym typeface="Georgia"/>
              </a:rPr>
              <a:t>“Food desert</a:t>
            </a:r>
            <a:r>
              <a:rPr i="1" lang="en" sz="1850">
                <a:solidFill>
                  <a:srgbClr val="CC0000"/>
                </a:solidFill>
                <a:highlight>
                  <a:srgbClr val="FFFFFF"/>
                </a:highlight>
                <a:latin typeface="Georgia"/>
                <a:ea typeface="Georgia"/>
                <a:cs typeface="Georgia"/>
                <a:sym typeface="Georgia"/>
              </a:rPr>
              <a:t>, an impoverished area where residents lack access to healthy foods. Food deserts may exist in rural or urban areas and are associated with complex geographic and socioeconomic factors, as well as with poor diet and health disorders such as </a:t>
            </a:r>
            <a:r>
              <a:rPr i="1" lang="en" sz="1850">
                <a:solidFill>
                  <a:srgbClr val="CC0000"/>
                </a:solidFill>
                <a:highlight>
                  <a:srgbClr val="FFFFFF"/>
                </a:highlight>
                <a:uFill>
                  <a:noFill/>
                </a:uFill>
                <a:latin typeface="Georgia"/>
                <a:ea typeface="Georgia"/>
                <a:cs typeface="Georgia"/>
                <a:sym typeface="Georgia"/>
                <a:hlinkClick r:id="rId3"/>
              </a:rPr>
              <a:t>obesity</a:t>
            </a:r>
            <a:r>
              <a:rPr i="1" lang="en" sz="1850">
                <a:solidFill>
                  <a:srgbClr val="CC0000"/>
                </a:solidFill>
                <a:highlight>
                  <a:srgbClr val="FFFFFF"/>
                </a:highlight>
                <a:latin typeface="Georgia"/>
                <a:ea typeface="Georgia"/>
                <a:cs typeface="Georgia"/>
                <a:sym typeface="Georgia"/>
              </a:rPr>
              <a:t>.”</a:t>
            </a:r>
            <a:endParaRPr i="1" sz="1900">
              <a:solidFill>
                <a:srgbClr val="CC0000"/>
              </a:solidFill>
            </a:endParaRPr>
          </a:p>
        </p:txBody>
      </p:sp>
      <p:sp>
        <p:nvSpPr>
          <p:cNvPr id="74" name="Google Shape;74;p15"/>
          <p:cNvSpPr txBox="1"/>
          <p:nvPr/>
        </p:nvSpPr>
        <p:spPr>
          <a:xfrm>
            <a:off x="790325" y="2571738"/>
            <a:ext cx="7784700" cy="208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latin typeface="Cambria"/>
                <a:ea typeface="Cambria"/>
                <a:cs typeface="Cambria"/>
                <a:sym typeface="Cambria"/>
              </a:rPr>
              <a:t>No standard definition </a:t>
            </a:r>
            <a:endParaRPr sz="1800">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sz="1800">
                <a:latin typeface="Cambria"/>
                <a:ea typeface="Cambria"/>
                <a:cs typeface="Cambria"/>
                <a:sym typeface="Cambria"/>
              </a:rPr>
              <a:t>Grocery store </a:t>
            </a:r>
            <a:r>
              <a:rPr lang="en" sz="1800">
                <a:latin typeface="Cambria"/>
                <a:ea typeface="Cambria"/>
                <a:cs typeface="Cambria"/>
                <a:sym typeface="Cambria"/>
              </a:rPr>
              <a:t>prevalence</a:t>
            </a:r>
            <a:r>
              <a:rPr lang="en" sz="1800">
                <a:latin typeface="Cambria"/>
                <a:ea typeface="Cambria"/>
                <a:cs typeface="Cambria"/>
                <a:sym typeface="Cambria"/>
              </a:rPr>
              <a:t> isn’t the only variable</a:t>
            </a:r>
            <a:endParaRPr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Pu</a:t>
            </a:r>
            <a:r>
              <a:rPr lang="en" sz="1800">
                <a:latin typeface="Cambria"/>
                <a:ea typeface="Cambria"/>
                <a:cs typeface="Cambria"/>
                <a:sym typeface="Cambria"/>
              </a:rPr>
              <a:t>blic transport</a:t>
            </a:r>
            <a:r>
              <a:rPr lang="en" sz="1800">
                <a:latin typeface="Cambria"/>
                <a:ea typeface="Cambria"/>
                <a:cs typeface="Cambria"/>
                <a:sym typeface="Cambria"/>
              </a:rPr>
              <a:t>      </a:t>
            </a:r>
            <a:endParaRPr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Income</a:t>
            </a:r>
            <a:endParaRPr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Culture </a:t>
            </a:r>
            <a:endParaRPr sz="1800">
              <a:latin typeface="Cambria"/>
              <a:ea typeface="Cambria"/>
              <a:cs typeface="Cambria"/>
              <a:sym typeface="Cambria"/>
            </a:endParaRPr>
          </a:p>
        </p:txBody>
      </p:sp>
      <p:pic>
        <p:nvPicPr>
          <p:cNvPr id="75" name="Google Shape;75;p15"/>
          <p:cNvPicPr preferRelativeResize="0"/>
          <p:nvPr/>
        </p:nvPicPr>
        <p:blipFill>
          <a:blip r:embed="rId4">
            <a:alphaModFix/>
          </a:blip>
          <a:stretch>
            <a:fillRect/>
          </a:stretch>
        </p:blipFill>
        <p:spPr>
          <a:xfrm>
            <a:off x="4458525" y="3201888"/>
            <a:ext cx="2884579" cy="94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2727900" y="424375"/>
            <a:ext cx="415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Diet’s Impact on Health </a:t>
            </a:r>
            <a:endParaRPr/>
          </a:p>
        </p:txBody>
      </p:sp>
      <p:sp>
        <p:nvSpPr>
          <p:cNvPr id="81" name="Google Shape;81;p16"/>
          <p:cNvSpPr txBox="1"/>
          <p:nvPr>
            <p:ph idx="1" type="body"/>
          </p:nvPr>
        </p:nvSpPr>
        <p:spPr>
          <a:xfrm>
            <a:off x="589350" y="1152475"/>
            <a:ext cx="8059200" cy="30396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Clr>
                <a:srgbClr val="000000"/>
              </a:buClr>
              <a:buSzPts val="1850"/>
              <a:buChar char="➔"/>
            </a:pPr>
            <a:r>
              <a:rPr lang="en" sz="1850">
                <a:solidFill>
                  <a:schemeClr val="dk1"/>
                </a:solidFill>
              </a:rPr>
              <a:t>Food balance is significant contributor to increased rates of obesity </a:t>
            </a:r>
            <a:endParaRPr sz="1850">
              <a:solidFill>
                <a:srgbClr val="000000"/>
              </a:solidFill>
            </a:endParaRPr>
          </a:p>
          <a:p>
            <a:pPr indent="-346075" lvl="0" marL="457200" rtl="0" algn="l">
              <a:spcBef>
                <a:spcPts val="0"/>
              </a:spcBef>
              <a:spcAft>
                <a:spcPts val="0"/>
              </a:spcAft>
              <a:buClr>
                <a:srgbClr val="000000"/>
              </a:buClr>
              <a:buSzPts val="1850"/>
              <a:buChar char="➔"/>
            </a:pPr>
            <a:r>
              <a:rPr lang="en" sz="1850">
                <a:solidFill>
                  <a:srgbClr val="000000"/>
                </a:solidFill>
              </a:rPr>
              <a:t>Diet-related health outcomes: </a:t>
            </a:r>
            <a:endParaRPr sz="1850">
              <a:solidFill>
                <a:srgbClr val="000000"/>
              </a:solidFill>
            </a:endParaRPr>
          </a:p>
          <a:p>
            <a:pPr indent="-333375" lvl="1" marL="914400" rtl="0" algn="l">
              <a:spcBef>
                <a:spcPts val="0"/>
              </a:spcBef>
              <a:spcAft>
                <a:spcPts val="0"/>
              </a:spcAft>
              <a:buClr>
                <a:srgbClr val="000000"/>
              </a:buClr>
              <a:buSzPts val="1650"/>
              <a:buFont typeface="Cambria"/>
              <a:buChar char="◆"/>
            </a:pPr>
            <a:r>
              <a:rPr lang="en" sz="1650">
                <a:solidFill>
                  <a:srgbClr val="000000"/>
                </a:solidFill>
                <a:latin typeface="Cambria"/>
                <a:ea typeface="Cambria"/>
                <a:cs typeface="Cambria"/>
                <a:sym typeface="Cambria"/>
              </a:rPr>
              <a:t>Heart disease</a:t>
            </a:r>
            <a:endParaRPr sz="1650">
              <a:solidFill>
                <a:srgbClr val="000000"/>
              </a:solidFill>
              <a:latin typeface="Cambria"/>
              <a:ea typeface="Cambria"/>
              <a:cs typeface="Cambria"/>
              <a:sym typeface="Cambria"/>
            </a:endParaRPr>
          </a:p>
          <a:p>
            <a:pPr indent="-333375" lvl="1" marL="914400" rtl="0" algn="l">
              <a:spcBef>
                <a:spcPts val="0"/>
              </a:spcBef>
              <a:spcAft>
                <a:spcPts val="0"/>
              </a:spcAft>
              <a:buClr>
                <a:srgbClr val="000000"/>
              </a:buClr>
              <a:buSzPts val="1650"/>
              <a:buFont typeface="Cambria"/>
              <a:buChar char="◆"/>
            </a:pPr>
            <a:r>
              <a:rPr lang="en" sz="1650">
                <a:solidFill>
                  <a:srgbClr val="000000"/>
                </a:solidFill>
                <a:latin typeface="Cambria"/>
                <a:ea typeface="Cambria"/>
                <a:cs typeface="Cambria"/>
                <a:sym typeface="Cambria"/>
              </a:rPr>
              <a:t>Diabetes</a:t>
            </a:r>
            <a:endParaRPr sz="1650">
              <a:solidFill>
                <a:srgbClr val="000000"/>
              </a:solidFill>
              <a:latin typeface="Cambria"/>
              <a:ea typeface="Cambria"/>
              <a:cs typeface="Cambria"/>
              <a:sym typeface="Cambria"/>
            </a:endParaRPr>
          </a:p>
          <a:p>
            <a:pPr indent="-333375" lvl="1" marL="914400" rtl="0" algn="l">
              <a:spcBef>
                <a:spcPts val="0"/>
              </a:spcBef>
              <a:spcAft>
                <a:spcPts val="0"/>
              </a:spcAft>
              <a:buClr>
                <a:srgbClr val="000000"/>
              </a:buClr>
              <a:buSzPts val="1650"/>
              <a:buFont typeface="Cambria"/>
              <a:buChar char="◆"/>
            </a:pPr>
            <a:r>
              <a:rPr lang="en" sz="1650">
                <a:solidFill>
                  <a:srgbClr val="000000"/>
                </a:solidFill>
                <a:latin typeface="Cambria"/>
                <a:ea typeface="Cambria"/>
                <a:cs typeface="Cambria"/>
                <a:sym typeface="Cambria"/>
              </a:rPr>
              <a:t>High blood pressure</a:t>
            </a:r>
            <a:endParaRPr sz="1650">
              <a:solidFill>
                <a:srgbClr val="000000"/>
              </a:solidFill>
              <a:latin typeface="Cambria"/>
              <a:ea typeface="Cambria"/>
              <a:cs typeface="Cambria"/>
              <a:sym typeface="Cambria"/>
            </a:endParaRPr>
          </a:p>
          <a:p>
            <a:pPr indent="-346075" lvl="0" marL="457200" rtl="0" algn="l">
              <a:spcBef>
                <a:spcPts val="0"/>
              </a:spcBef>
              <a:spcAft>
                <a:spcPts val="0"/>
              </a:spcAft>
              <a:buClr>
                <a:srgbClr val="000000"/>
              </a:buClr>
              <a:buSzPts val="1850"/>
              <a:buChar char="➔"/>
            </a:pPr>
            <a:r>
              <a:rPr lang="en" sz="1850">
                <a:solidFill>
                  <a:srgbClr val="000000"/>
                </a:solidFill>
              </a:rPr>
              <a:t>Higher-calorie, energy- dense foods  are cheaper than low-energy, nutritious foods </a:t>
            </a:r>
            <a:endParaRPr sz="1850">
              <a:solidFill>
                <a:srgbClr val="000000"/>
              </a:solidFill>
            </a:endParaRPr>
          </a:p>
          <a:p>
            <a:pPr indent="-346075" lvl="0" marL="457200" rtl="0" algn="l">
              <a:spcBef>
                <a:spcPts val="0"/>
              </a:spcBef>
              <a:spcAft>
                <a:spcPts val="0"/>
              </a:spcAft>
              <a:buClr>
                <a:srgbClr val="000000"/>
              </a:buClr>
              <a:buSzPts val="1850"/>
              <a:buChar char="➔"/>
            </a:pPr>
            <a:r>
              <a:rPr lang="en" sz="1850">
                <a:solidFill>
                  <a:srgbClr val="000000"/>
                </a:solidFill>
              </a:rPr>
              <a:t>Lower access to healthy food → increased premature death, chronic health conditions, etc</a:t>
            </a:r>
            <a:endParaRPr sz="1850">
              <a:solidFill>
                <a:srgbClr val="000000"/>
              </a:solidFill>
            </a:endParaRPr>
          </a:p>
          <a:p>
            <a:pPr indent="0" lvl="0" marL="0" rtl="0" algn="ctr">
              <a:spcBef>
                <a:spcPts val="1600"/>
              </a:spcBef>
              <a:spcAft>
                <a:spcPts val="1600"/>
              </a:spcAft>
              <a:buNone/>
            </a:pPr>
            <a:r>
              <a:t/>
            </a:r>
            <a:endParaRPr sz="1850">
              <a:solidFill>
                <a:srgbClr val="000000"/>
              </a:solidFill>
              <a:highlight>
                <a:srgbClr val="FFF2CC"/>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2749200" y="445050"/>
            <a:ext cx="367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Chicago Food Deserts </a:t>
            </a:r>
            <a:endParaRPr/>
          </a:p>
        </p:txBody>
      </p:sp>
      <p:pic>
        <p:nvPicPr>
          <p:cNvPr id="87" name="Google Shape;87;p17"/>
          <p:cNvPicPr preferRelativeResize="0"/>
          <p:nvPr/>
        </p:nvPicPr>
        <p:blipFill rotWithShape="1">
          <a:blip r:embed="rId3">
            <a:alphaModFix/>
          </a:blip>
          <a:srcRect b="14290" l="7488" r="6733" t="3863"/>
          <a:stretch/>
        </p:blipFill>
        <p:spPr>
          <a:xfrm>
            <a:off x="4957325" y="1462172"/>
            <a:ext cx="3674100" cy="2533853"/>
          </a:xfrm>
          <a:prstGeom prst="rect">
            <a:avLst/>
          </a:prstGeom>
          <a:noFill/>
          <a:ln>
            <a:noFill/>
          </a:ln>
        </p:spPr>
      </p:pic>
      <p:sp>
        <p:nvSpPr>
          <p:cNvPr id="88" name="Google Shape;88;p17"/>
          <p:cNvSpPr txBox="1"/>
          <p:nvPr/>
        </p:nvSpPr>
        <p:spPr>
          <a:xfrm>
            <a:off x="431975" y="1017750"/>
            <a:ext cx="4581000" cy="357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sz="1800">
                <a:latin typeface="Cambria"/>
                <a:ea typeface="Cambria"/>
                <a:cs typeface="Cambria"/>
                <a:sym typeface="Cambria"/>
              </a:rPr>
              <a:t>Chicago demographics </a:t>
            </a:r>
            <a:endParaRPr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Split 30/30/30</a:t>
            </a:r>
            <a:endParaRPr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De facto segregation </a:t>
            </a:r>
            <a:endParaRPr sz="1800">
              <a:latin typeface="Cambria"/>
              <a:ea typeface="Cambria"/>
              <a:cs typeface="Cambria"/>
              <a:sym typeface="Cambria"/>
            </a:endParaRPr>
          </a:p>
          <a:p>
            <a:pPr indent="-342900" lvl="2" marL="1371600" rtl="0" algn="l">
              <a:spcBef>
                <a:spcPts val="0"/>
              </a:spcBef>
              <a:spcAft>
                <a:spcPts val="0"/>
              </a:spcAft>
              <a:buSzPts val="1800"/>
              <a:buFont typeface="Cambria"/>
              <a:buChar char="●"/>
            </a:pPr>
            <a:r>
              <a:rPr lang="en" sz="1800">
                <a:latin typeface="Cambria"/>
                <a:ea typeface="Cambria"/>
                <a:cs typeface="Cambria"/>
                <a:sym typeface="Cambria"/>
              </a:rPr>
              <a:t>Housing policy in 1930s/40s</a:t>
            </a:r>
            <a:endParaRPr sz="1800">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sz="1800">
                <a:latin typeface="Cambria"/>
                <a:ea typeface="Cambria"/>
                <a:cs typeface="Cambria"/>
                <a:sym typeface="Cambria"/>
              </a:rPr>
              <a:t>Communities of color impacted most by food deserts</a:t>
            </a:r>
            <a:endParaRPr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Lower SES </a:t>
            </a:r>
            <a:endParaRPr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More corner stores, less supermarkets</a:t>
            </a:r>
            <a:endParaRPr sz="1800">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sz="1800">
                <a:latin typeface="Cambria"/>
                <a:ea typeface="Cambria"/>
                <a:cs typeface="Cambria"/>
                <a:sym typeface="Cambria"/>
              </a:rPr>
              <a:t>Higher rates of obesity + diabetes in southern/western neighborhoods</a:t>
            </a:r>
            <a:endParaRPr sz="1800">
              <a:latin typeface="Cambria"/>
              <a:ea typeface="Cambria"/>
              <a:cs typeface="Cambria"/>
              <a:sym typeface="Cambria"/>
            </a:endParaRPr>
          </a:p>
          <a:p>
            <a:pPr indent="0" lvl="0" marL="0" rtl="0" algn="l">
              <a:spcBef>
                <a:spcPts val="0"/>
              </a:spcBef>
              <a:spcAft>
                <a:spcPts val="0"/>
              </a:spcAft>
              <a:buNone/>
            </a:pPr>
            <a:r>
              <a:rPr lang="en" sz="1800">
                <a:latin typeface="Cambria"/>
                <a:ea typeface="Cambria"/>
                <a:cs typeface="Cambria"/>
                <a:sym typeface="Cambria"/>
              </a:rPr>
              <a:t> </a:t>
            </a:r>
            <a:endParaRPr sz="1800">
              <a:latin typeface="Cambria"/>
              <a:ea typeface="Cambria"/>
              <a:cs typeface="Cambria"/>
              <a:sym typeface="Cambria"/>
            </a:endParaRPr>
          </a:p>
          <a:p>
            <a:pPr indent="0" lvl="0" marL="457200" rtl="0" algn="l">
              <a:spcBef>
                <a:spcPts val="0"/>
              </a:spcBef>
              <a:spcAft>
                <a:spcPts val="0"/>
              </a:spcAft>
              <a:buNone/>
            </a:pPr>
            <a:r>
              <a:t/>
            </a:r>
            <a:endParaRPr sz="18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3">
            <a:alphaModFix/>
          </a:blip>
          <a:srcRect b="1619" l="2693" r="1776" t="1377"/>
          <a:stretch/>
        </p:blipFill>
        <p:spPr>
          <a:xfrm>
            <a:off x="1094975" y="401000"/>
            <a:ext cx="3304250" cy="4341499"/>
          </a:xfrm>
          <a:prstGeom prst="rect">
            <a:avLst/>
          </a:prstGeom>
          <a:noFill/>
          <a:ln>
            <a:noFill/>
          </a:ln>
        </p:spPr>
      </p:pic>
      <p:pic>
        <p:nvPicPr>
          <p:cNvPr id="94" name="Google Shape;94;p18"/>
          <p:cNvPicPr preferRelativeResize="0"/>
          <p:nvPr/>
        </p:nvPicPr>
        <p:blipFill rotWithShape="1">
          <a:blip r:embed="rId4">
            <a:alphaModFix/>
          </a:blip>
          <a:srcRect b="0" l="40001" r="0" t="0"/>
          <a:stretch/>
        </p:blipFill>
        <p:spPr>
          <a:xfrm>
            <a:off x="4675200" y="422788"/>
            <a:ext cx="3429054" cy="429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2498600" y="445025"/>
            <a:ext cx="461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Chicago: Data Collection </a:t>
            </a:r>
            <a:endParaRPr/>
          </a:p>
        </p:txBody>
      </p:sp>
      <p:sp>
        <p:nvSpPr>
          <p:cNvPr id="100" name="Google Shape;100;p19"/>
          <p:cNvSpPr txBox="1"/>
          <p:nvPr>
            <p:ph idx="1" type="body"/>
          </p:nvPr>
        </p:nvSpPr>
        <p:spPr>
          <a:xfrm>
            <a:off x="589350" y="1152475"/>
            <a:ext cx="3982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mbria"/>
              <a:buChar char="➔"/>
            </a:pPr>
            <a:r>
              <a:rPr lang="en">
                <a:solidFill>
                  <a:srgbClr val="000000"/>
                </a:solidFill>
              </a:rPr>
              <a:t>Data by Chicago Neighborhood</a:t>
            </a:r>
            <a:endParaRPr>
              <a:solidFill>
                <a:srgbClr val="000000"/>
              </a:solidFill>
            </a:endParaRPr>
          </a:p>
          <a:p>
            <a:pPr indent="-342900" lvl="0" marL="457200" rtl="0" algn="l">
              <a:spcBef>
                <a:spcPts val="0"/>
              </a:spcBef>
              <a:spcAft>
                <a:spcPts val="0"/>
              </a:spcAft>
              <a:buClr>
                <a:srgbClr val="000000"/>
              </a:buClr>
              <a:buSzPts val="1800"/>
              <a:buFont typeface="Cambria"/>
              <a:buChar char="➔"/>
            </a:pPr>
            <a:r>
              <a:rPr lang="en">
                <a:solidFill>
                  <a:srgbClr val="000000"/>
                </a:solidFill>
              </a:rPr>
              <a:t>U.S Census</a:t>
            </a:r>
            <a:endParaRPr>
              <a:solidFill>
                <a:srgbClr val="000000"/>
              </a:solidFill>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D9D2E9"/>
                </a:highlight>
                <a:latin typeface="Cambria"/>
                <a:ea typeface="Cambria"/>
                <a:cs typeface="Cambria"/>
                <a:sym typeface="Cambria"/>
              </a:rPr>
              <a:t>Population </a:t>
            </a:r>
            <a:endParaRPr sz="1600">
              <a:solidFill>
                <a:srgbClr val="000000"/>
              </a:solidFill>
              <a:highlight>
                <a:srgbClr val="D9D2E9"/>
              </a:highlight>
              <a:latin typeface="Cambria"/>
              <a:ea typeface="Cambria"/>
              <a:cs typeface="Cambria"/>
              <a:sym typeface="Cambria"/>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D9D2E9"/>
                </a:highlight>
                <a:latin typeface="Cambria"/>
                <a:ea typeface="Cambria"/>
                <a:cs typeface="Cambria"/>
                <a:sym typeface="Cambria"/>
              </a:rPr>
              <a:t>Racial Distribution</a:t>
            </a:r>
            <a:endParaRPr sz="1600">
              <a:solidFill>
                <a:srgbClr val="000000"/>
              </a:solidFill>
              <a:highlight>
                <a:srgbClr val="D9D2E9"/>
              </a:highlight>
              <a:latin typeface="Cambria"/>
              <a:ea typeface="Cambria"/>
              <a:cs typeface="Cambria"/>
              <a:sym typeface="Cambria"/>
            </a:endParaRPr>
          </a:p>
          <a:p>
            <a:pPr indent="-342900" lvl="0" marL="457200" rtl="0" algn="l">
              <a:spcBef>
                <a:spcPts val="0"/>
              </a:spcBef>
              <a:spcAft>
                <a:spcPts val="0"/>
              </a:spcAft>
              <a:buClr>
                <a:schemeClr val="dk1"/>
              </a:buClr>
              <a:buSzPts val="1800"/>
              <a:buFont typeface="Cambria"/>
              <a:buChar char="➔"/>
            </a:pPr>
            <a:r>
              <a:rPr lang="en">
                <a:solidFill>
                  <a:schemeClr val="dk1"/>
                </a:solidFill>
              </a:rPr>
              <a:t>City of Chicago Data </a:t>
            </a:r>
            <a:endParaRPr>
              <a:solidFill>
                <a:schemeClr val="dk1"/>
              </a:solidFill>
            </a:endParaRPr>
          </a:p>
          <a:p>
            <a:pPr indent="-330200" lvl="1" marL="914400" rtl="0" algn="l">
              <a:spcBef>
                <a:spcPts val="0"/>
              </a:spcBef>
              <a:spcAft>
                <a:spcPts val="0"/>
              </a:spcAft>
              <a:buClr>
                <a:schemeClr val="dk1"/>
              </a:buClr>
              <a:buSzPts val="1600"/>
              <a:buFont typeface="Cambria"/>
              <a:buChar char="◆"/>
            </a:pPr>
            <a:r>
              <a:rPr lang="en" sz="1600">
                <a:solidFill>
                  <a:schemeClr val="dk1"/>
                </a:solidFill>
                <a:highlight>
                  <a:srgbClr val="F9CB9C"/>
                </a:highlight>
                <a:latin typeface="Cambria"/>
                <a:ea typeface="Cambria"/>
                <a:cs typeface="Cambria"/>
                <a:sym typeface="Cambria"/>
              </a:rPr>
              <a:t>Median Income</a:t>
            </a:r>
            <a:endParaRPr sz="1600">
              <a:solidFill>
                <a:schemeClr val="dk1"/>
              </a:solidFill>
              <a:highlight>
                <a:srgbClr val="F9CB9C"/>
              </a:highlight>
              <a:latin typeface="Cambria"/>
              <a:ea typeface="Cambria"/>
              <a:cs typeface="Cambria"/>
              <a:sym typeface="Cambria"/>
            </a:endParaRPr>
          </a:p>
          <a:p>
            <a:pPr indent="-330200" lvl="1" marL="914400" rtl="0" algn="l">
              <a:spcBef>
                <a:spcPts val="0"/>
              </a:spcBef>
              <a:spcAft>
                <a:spcPts val="0"/>
              </a:spcAft>
              <a:buClr>
                <a:schemeClr val="dk1"/>
              </a:buClr>
              <a:buSzPts val="1600"/>
              <a:buFont typeface="Cambria"/>
              <a:buChar char="◆"/>
            </a:pPr>
            <a:r>
              <a:rPr lang="en" sz="1600">
                <a:solidFill>
                  <a:schemeClr val="dk1"/>
                </a:solidFill>
                <a:highlight>
                  <a:srgbClr val="F9CB9C"/>
                </a:highlight>
                <a:latin typeface="Cambria"/>
                <a:ea typeface="Cambria"/>
                <a:cs typeface="Cambria"/>
                <a:sym typeface="Cambria"/>
              </a:rPr>
              <a:t>Unemployment Rate</a:t>
            </a:r>
            <a:endParaRPr sz="1600">
              <a:solidFill>
                <a:schemeClr val="dk1"/>
              </a:solidFill>
              <a:highlight>
                <a:srgbClr val="F9CB9C"/>
              </a:highlight>
              <a:latin typeface="Cambria"/>
              <a:ea typeface="Cambria"/>
              <a:cs typeface="Cambria"/>
              <a:sym typeface="Cambria"/>
            </a:endParaRPr>
          </a:p>
          <a:p>
            <a:pPr indent="-330200" lvl="1" marL="914400" rtl="0" algn="l">
              <a:spcBef>
                <a:spcPts val="0"/>
              </a:spcBef>
              <a:spcAft>
                <a:spcPts val="0"/>
              </a:spcAft>
              <a:buClr>
                <a:schemeClr val="dk1"/>
              </a:buClr>
              <a:buSzPts val="1600"/>
              <a:buFont typeface="Cambria"/>
              <a:buChar char="◆"/>
            </a:pPr>
            <a:r>
              <a:rPr lang="en" sz="1600">
                <a:solidFill>
                  <a:schemeClr val="dk1"/>
                </a:solidFill>
                <a:highlight>
                  <a:srgbClr val="EAD1DC"/>
                </a:highlight>
                <a:latin typeface="Cambria"/>
                <a:ea typeface="Cambria"/>
                <a:cs typeface="Cambria"/>
                <a:sym typeface="Cambria"/>
              </a:rPr>
              <a:t>Number of Grocery Stores </a:t>
            </a:r>
            <a:endParaRPr sz="1600">
              <a:solidFill>
                <a:schemeClr val="dk1"/>
              </a:solidFill>
              <a:highlight>
                <a:srgbClr val="EAD1DC"/>
              </a:highlight>
              <a:latin typeface="Cambria"/>
              <a:ea typeface="Cambria"/>
              <a:cs typeface="Cambria"/>
              <a:sym typeface="Cambria"/>
            </a:endParaRPr>
          </a:p>
          <a:p>
            <a:pPr indent="-330200" lvl="1" marL="914400" rtl="0" algn="l">
              <a:spcBef>
                <a:spcPts val="0"/>
              </a:spcBef>
              <a:spcAft>
                <a:spcPts val="0"/>
              </a:spcAft>
              <a:buClr>
                <a:schemeClr val="dk1"/>
              </a:buClr>
              <a:buSzPts val="1600"/>
              <a:buFont typeface="Cambria"/>
              <a:buChar char="◆"/>
            </a:pPr>
            <a:r>
              <a:rPr lang="en" sz="1600">
                <a:solidFill>
                  <a:schemeClr val="dk1"/>
                </a:solidFill>
                <a:highlight>
                  <a:srgbClr val="EAD1DC"/>
                </a:highlight>
                <a:latin typeface="Cambria"/>
                <a:ea typeface="Cambria"/>
                <a:cs typeface="Cambria"/>
                <a:sym typeface="Cambria"/>
              </a:rPr>
              <a:t>Urban Farms </a:t>
            </a:r>
            <a:endParaRPr sz="1600">
              <a:solidFill>
                <a:schemeClr val="dk1"/>
              </a:solidFill>
              <a:highlight>
                <a:srgbClr val="EAD1DC"/>
              </a:highlight>
              <a:latin typeface="Cambria"/>
              <a:ea typeface="Cambria"/>
              <a:cs typeface="Cambria"/>
              <a:sym typeface="Cambria"/>
            </a:endParaRPr>
          </a:p>
          <a:p>
            <a:pPr indent="-330200" lvl="1" marL="914400" rtl="0" algn="l">
              <a:spcBef>
                <a:spcPts val="0"/>
              </a:spcBef>
              <a:spcAft>
                <a:spcPts val="0"/>
              </a:spcAft>
              <a:buClr>
                <a:schemeClr val="dk1"/>
              </a:buClr>
              <a:buSzPts val="1600"/>
              <a:buFont typeface="Cambria"/>
              <a:buChar char="◆"/>
            </a:pPr>
            <a:r>
              <a:rPr lang="en" sz="1600">
                <a:solidFill>
                  <a:schemeClr val="dk1"/>
                </a:solidFill>
                <a:highlight>
                  <a:srgbClr val="EAD1DC"/>
                </a:highlight>
                <a:latin typeface="Cambria"/>
                <a:ea typeface="Cambria"/>
                <a:cs typeface="Cambria"/>
                <a:sym typeface="Cambria"/>
              </a:rPr>
              <a:t>Food Carts </a:t>
            </a:r>
            <a:endParaRPr sz="1600">
              <a:solidFill>
                <a:schemeClr val="dk1"/>
              </a:solidFill>
              <a:highlight>
                <a:srgbClr val="EAD1DC"/>
              </a:highlight>
              <a:latin typeface="Cambria"/>
              <a:ea typeface="Cambria"/>
              <a:cs typeface="Cambria"/>
              <a:sym typeface="Cambria"/>
            </a:endParaRPr>
          </a:p>
        </p:txBody>
      </p:sp>
      <p:sp>
        <p:nvSpPr>
          <p:cNvPr id="101" name="Google Shape;101;p19"/>
          <p:cNvSpPr txBox="1"/>
          <p:nvPr>
            <p:ph idx="1" type="body"/>
          </p:nvPr>
        </p:nvSpPr>
        <p:spPr>
          <a:xfrm>
            <a:off x="4572150" y="1535875"/>
            <a:ext cx="3982800" cy="303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ambria"/>
              <a:buChar char="➔"/>
            </a:pPr>
            <a:r>
              <a:rPr lang="en">
                <a:solidFill>
                  <a:srgbClr val="000000"/>
                </a:solidFill>
              </a:rPr>
              <a:t>Chicago Health Atlas</a:t>
            </a:r>
            <a:endParaRPr>
              <a:solidFill>
                <a:srgbClr val="000000"/>
              </a:solidFill>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F9CB9C"/>
                </a:highlight>
                <a:latin typeface="Cambria"/>
                <a:ea typeface="Cambria"/>
                <a:cs typeface="Cambria"/>
                <a:sym typeface="Cambria"/>
              </a:rPr>
              <a:t>Food Stamps</a:t>
            </a:r>
            <a:endParaRPr sz="1600">
              <a:solidFill>
                <a:srgbClr val="000000"/>
              </a:solidFill>
              <a:highlight>
                <a:srgbClr val="F9CB9C"/>
              </a:highlight>
              <a:latin typeface="Cambria"/>
              <a:ea typeface="Cambria"/>
              <a:cs typeface="Cambria"/>
              <a:sym typeface="Cambria"/>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EAD1DC"/>
                </a:highlight>
                <a:latin typeface="Cambria"/>
                <a:ea typeface="Cambria"/>
                <a:cs typeface="Cambria"/>
                <a:sym typeface="Cambria"/>
              </a:rPr>
              <a:t>Limited Food Access</a:t>
            </a:r>
            <a:endParaRPr sz="1600">
              <a:solidFill>
                <a:srgbClr val="000000"/>
              </a:solidFill>
              <a:highlight>
                <a:srgbClr val="EAD1DC"/>
              </a:highlight>
              <a:latin typeface="Cambria"/>
              <a:ea typeface="Cambria"/>
              <a:cs typeface="Cambria"/>
              <a:sym typeface="Cambria"/>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EAD1DC"/>
                </a:highlight>
                <a:latin typeface="Cambria"/>
                <a:ea typeface="Cambria"/>
                <a:cs typeface="Cambria"/>
                <a:sym typeface="Cambria"/>
              </a:rPr>
              <a:t>Food Insecurity </a:t>
            </a:r>
            <a:endParaRPr sz="1600">
              <a:solidFill>
                <a:srgbClr val="000000"/>
              </a:solidFill>
              <a:highlight>
                <a:srgbClr val="EAD1DC"/>
              </a:highlight>
              <a:latin typeface="Cambria"/>
              <a:ea typeface="Cambria"/>
              <a:cs typeface="Cambria"/>
              <a:sym typeface="Cambria"/>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EAD1DC"/>
                </a:highlight>
                <a:latin typeface="Cambria"/>
                <a:ea typeface="Cambria"/>
                <a:cs typeface="Cambria"/>
                <a:sym typeface="Cambria"/>
              </a:rPr>
              <a:t>Household </a:t>
            </a:r>
            <a:r>
              <a:rPr lang="en" sz="1600">
                <a:solidFill>
                  <a:srgbClr val="000000"/>
                </a:solidFill>
                <a:highlight>
                  <a:srgbClr val="EAD1DC"/>
                </a:highlight>
                <a:latin typeface="Cambria"/>
                <a:ea typeface="Cambria"/>
                <a:cs typeface="Cambria"/>
                <a:sym typeface="Cambria"/>
              </a:rPr>
              <a:t>Emergency</a:t>
            </a:r>
            <a:r>
              <a:rPr lang="en" sz="1600">
                <a:solidFill>
                  <a:srgbClr val="000000"/>
                </a:solidFill>
                <a:highlight>
                  <a:srgbClr val="EAD1DC"/>
                </a:highlight>
                <a:latin typeface="Cambria"/>
                <a:ea typeface="Cambria"/>
                <a:cs typeface="Cambria"/>
                <a:sym typeface="Cambria"/>
              </a:rPr>
              <a:t> Food Use</a:t>
            </a:r>
            <a:endParaRPr sz="1600">
              <a:solidFill>
                <a:srgbClr val="000000"/>
              </a:solidFill>
              <a:highlight>
                <a:srgbClr val="EAD1DC"/>
              </a:highlight>
              <a:latin typeface="Cambria"/>
              <a:ea typeface="Cambria"/>
              <a:cs typeface="Cambria"/>
              <a:sym typeface="Cambria"/>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B6D7A8"/>
                </a:highlight>
                <a:latin typeface="Cambria"/>
                <a:ea typeface="Cambria"/>
                <a:cs typeface="Cambria"/>
                <a:sym typeface="Cambria"/>
              </a:rPr>
              <a:t>Diabetes Rate</a:t>
            </a:r>
            <a:endParaRPr sz="1600">
              <a:solidFill>
                <a:srgbClr val="000000"/>
              </a:solidFill>
              <a:highlight>
                <a:srgbClr val="B6D7A8"/>
              </a:highlight>
              <a:latin typeface="Cambria"/>
              <a:ea typeface="Cambria"/>
              <a:cs typeface="Cambria"/>
              <a:sym typeface="Cambria"/>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B6D7A8"/>
                </a:highlight>
                <a:latin typeface="Cambria"/>
                <a:ea typeface="Cambria"/>
                <a:cs typeface="Cambria"/>
                <a:sym typeface="Cambria"/>
              </a:rPr>
              <a:t>Diabetes Related Deaths</a:t>
            </a:r>
            <a:endParaRPr sz="1600">
              <a:solidFill>
                <a:srgbClr val="000000"/>
              </a:solidFill>
              <a:highlight>
                <a:srgbClr val="B6D7A8"/>
              </a:highlight>
              <a:latin typeface="Cambria"/>
              <a:ea typeface="Cambria"/>
              <a:cs typeface="Cambria"/>
              <a:sym typeface="Cambria"/>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B6D7A8"/>
                </a:highlight>
                <a:latin typeface="Cambria"/>
                <a:ea typeface="Cambria"/>
                <a:cs typeface="Cambria"/>
                <a:sym typeface="Cambria"/>
              </a:rPr>
              <a:t>Obesity Rate</a:t>
            </a:r>
            <a:endParaRPr sz="1600">
              <a:solidFill>
                <a:srgbClr val="000000"/>
              </a:solidFill>
              <a:highlight>
                <a:srgbClr val="B6D7A8"/>
              </a:highlight>
              <a:latin typeface="Cambria"/>
              <a:ea typeface="Cambria"/>
              <a:cs typeface="Cambria"/>
              <a:sym typeface="Cambria"/>
            </a:endParaRPr>
          </a:p>
          <a:p>
            <a:pPr indent="-330200" lvl="1" marL="914400" rtl="0" algn="l">
              <a:spcBef>
                <a:spcPts val="0"/>
              </a:spcBef>
              <a:spcAft>
                <a:spcPts val="0"/>
              </a:spcAft>
              <a:buClr>
                <a:srgbClr val="000000"/>
              </a:buClr>
              <a:buSzPts val="1600"/>
              <a:buFont typeface="Cambria"/>
              <a:buChar char="◆"/>
            </a:pPr>
            <a:r>
              <a:rPr lang="en" sz="1600">
                <a:solidFill>
                  <a:srgbClr val="000000"/>
                </a:solidFill>
                <a:highlight>
                  <a:srgbClr val="B6D7A8"/>
                </a:highlight>
                <a:latin typeface="Cambria"/>
                <a:ea typeface="Cambria"/>
                <a:cs typeface="Cambria"/>
                <a:sym typeface="Cambria"/>
              </a:rPr>
              <a:t>Diet-Related Deaths</a:t>
            </a:r>
            <a:endParaRPr sz="1600">
              <a:solidFill>
                <a:srgbClr val="000000"/>
              </a:solidFill>
              <a:highlight>
                <a:srgbClr val="B6D7A8"/>
              </a:highlight>
              <a:latin typeface="Cambria"/>
              <a:ea typeface="Cambria"/>
              <a:cs typeface="Cambria"/>
              <a:sym typeface="Cambria"/>
            </a:endParaRPr>
          </a:p>
          <a:p>
            <a:pPr indent="0" lvl="0" marL="914400" rtl="0" algn="l">
              <a:spcBef>
                <a:spcPts val="1600"/>
              </a:spcBef>
              <a:spcAft>
                <a:spcPts val="0"/>
              </a:spcAft>
              <a:buNone/>
            </a:pPr>
            <a:r>
              <a:t/>
            </a:r>
            <a:endParaRPr>
              <a:solidFill>
                <a:srgbClr val="000000"/>
              </a:solidFill>
              <a:latin typeface="Cambria"/>
              <a:ea typeface="Cambria"/>
              <a:cs typeface="Cambria"/>
              <a:sym typeface="Cambria"/>
            </a:endParaRPr>
          </a:p>
          <a:p>
            <a:pPr indent="0" lvl="0" marL="457200" rtl="0" algn="l">
              <a:spcBef>
                <a:spcPts val="1600"/>
              </a:spcBef>
              <a:spcAft>
                <a:spcPts val="1600"/>
              </a:spcAft>
              <a:buNone/>
            </a:pPr>
            <a:r>
              <a:t/>
            </a:r>
            <a:endParaRPr>
              <a:solidFill>
                <a:srgbClr val="000000"/>
              </a:solidFill>
            </a:endParaRPr>
          </a:p>
        </p:txBody>
      </p:sp>
      <p:sp>
        <p:nvSpPr>
          <p:cNvPr id="102" name="Google Shape;102;p19"/>
          <p:cNvSpPr txBox="1"/>
          <p:nvPr/>
        </p:nvSpPr>
        <p:spPr>
          <a:xfrm>
            <a:off x="966000" y="4290900"/>
            <a:ext cx="72120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highlight>
                  <a:srgbClr val="D9D2E9"/>
                </a:highlight>
                <a:latin typeface="Cambria"/>
                <a:ea typeface="Cambria"/>
                <a:cs typeface="Cambria"/>
                <a:sym typeface="Cambria"/>
              </a:rPr>
              <a:t>General </a:t>
            </a:r>
            <a:r>
              <a:rPr lang="en" sz="1700">
                <a:latin typeface="Cambria"/>
                <a:ea typeface="Cambria"/>
                <a:cs typeface="Cambria"/>
                <a:sym typeface="Cambria"/>
              </a:rPr>
              <a:t>		</a:t>
            </a:r>
            <a:r>
              <a:rPr lang="en" sz="1700">
                <a:highlight>
                  <a:srgbClr val="F9CB9C"/>
                </a:highlight>
                <a:latin typeface="Cambria"/>
                <a:ea typeface="Cambria"/>
                <a:cs typeface="Cambria"/>
                <a:sym typeface="Cambria"/>
              </a:rPr>
              <a:t>Socioeconomic Status	</a:t>
            </a:r>
            <a:r>
              <a:rPr lang="en" sz="1700">
                <a:latin typeface="Cambria"/>
                <a:ea typeface="Cambria"/>
                <a:cs typeface="Cambria"/>
                <a:sym typeface="Cambria"/>
              </a:rPr>
              <a:t>	</a:t>
            </a:r>
            <a:r>
              <a:rPr lang="en" sz="1700">
                <a:highlight>
                  <a:srgbClr val="EAD1DC"/>
                </a:highlight>
                <a:latin typeface="Cambria"/>
                <a:ea typeface="Cambria"/>
                <a:cs typeface="Cambria"/>
                <a:sym typeface="Cambria"/>
              </a:rPr>
              <a:t>Food	</a:t>
            </a:r>
            <a:r>
              <a:rPr lang="en" sz="1700">
                <a:latin typeface="Cambria"/>
                <a:ea typeface="Cambria"/>
                <a:cs typeface="Cambria"/>
                <a:sym typeface="Cambria"/>
              </a:rPr>
              <a:t>		</a:t>
            </a:r>
            <a:r>
              <a:rPr lang="en" sz="1700">
                <a:highlight>
                  <a:srgbClr val="B6D7A8"/>
                </a:highlight>
                <a:latin typeface="Cambria"/>
                <a:ea typeface="Cambria"/>
                <a:cs typeface="Cambria"/>
                <a:sym typeface="Cambria"/>
              </a:rPr>
              <a:t>Health </a:t>
            </a:r>
            <a:endParaRPr sz="1700">
              <a:highlight>
                <a:srgbClr val="B6D7A8"/>
              </a:highlight>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567750" y="486950"/>
            <a:ext cx="654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Chicago: Visualizations and Trends </a:t>
            </a:r>
            <a:endParaRPr/>
          </a:p>
        </p:txBody>
      </p:sp>
      <p:sp>
        <p:nvSpPr>
          <p:cNvPr id="108" name="Google Shape;108;p20"/>
          <p:cNvSpPr txBox="1"/>
          <p:nvPr>
            <p:ph idx="1" type="body"/>
          </p:nvPr>
        </p:nvSpPr>
        <p:spPr>
          <a:xfrm rot="-5400000">
            <a:off x="-333500" y="2334875"/>
            <a:ext cx="1772700" cy="19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CC0000"/>
                </a:solidFill>
              </a:rPr>
              <a:t>Diabetes Rate</a:t>
            </a:r>
            <a:endParaRPr sz="1700">
              <a:solidFill>
                <a:srgbClr val="CC0000"/>
              </a:solidFill>
            </a:endParaRPr>
          </a:p>
        </p:txBody>
      </p:sp>
      <p:pic>
        <p:nvPicPr>
          <p:cNvPr id="109" name="Google Shape;109;p20"/>
          <p:cNvPicPr preferRelativeResize="0"/>
          <p:nvPr/>
        </p:nvPicPr>
        <p:blipFill>
          <a:blip r:embed="rId3">
            <a:alphaModFix/>
          </a:blip>
          <a:stretch>
            <a:fillRect/>
          </a:stretch>
        </p:blipFill>
        <p:spPr>
          <a:xfrm>
            <a:off x="816350" y="1505110"/>
            <a:ext cx="3630925" cy="2382177"/>
          </a:xfrm>
          <a:prstGeom prst="rect">
            <a:avLst/>
          </a:prstGeom>
          <a:noFill/>
          <a:ln>
            <a:noFill/>
          </a:ln>
        </p:spPr>
      </p:pic>
      <p:sp>
        <p:nvSpPr>
          <p:cNvPr id="110" name="Google Shape;110;p20"/>
          <p:cNvSpPr txBox="1"/>
          <p:nvPr>
            <p:ph idx="1" type="body"/>
          </p:nvPr>
        </p:nvSpPr>
        <p:spPr>
          <a:xfrm>
            <a:off x="2076125" y="3743050"/>
            <a:ext cx="1772700" cy="28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CC0000"/>
                </a:solidFill>
              </a:rPr>
              <a:t>Median Income </a:t>
            </a:r>
            <a:endParaRPr sz="1700">
              <a:solidFill>
                <a:srgbClr val="CC0000"/>
              </a:solidFill>
            </a:endParaRPr>
          </a:p>
        </p:txBody>
      </p:sp>
      <p:pic>
        <p:nvPicPr>
          <p:cNvPr id="111" name="Google Shape;111;p20"/>
          <p:cNvPicPr preferRelativeResize="0"/>
          <p:nvPr/>
        </p:nvPicPr>
        <p:blipFill>
          <a:blip r:embed="rId4">
            <a:alphaModFix/>
          </a:blip>
          <a:stretch>
            <a:fillRect/>
          </a:stretch>
        </p:blipFill>
        <p:spPr>
          <a:xfrm>
            <a:off x="4902400" y="1505100"/>
            <a:ext cx="3594190" cy="2343525"/>
          </a:xfrm>
          <a:prstGeom prst="rect">
            <a:avLst/>
          </a:prstGeom>
          <a:noFill/>
          <a:ln>
            <a:noFill/>
          </a:ln>
        </p:spPr>
      </p:pic>
      <p:sp>
        <p:nvSpPr>
          <p:cNvPr id="112" name="Google Shape;112;p20"/>
          <p:cNvSpPr txBox="1"/>
          <p:nvPr>
            <p:ph idx="1" type="body"/>
          </p:nvPr>
        </p:nvSpPr>
        <p:spPr>
          <a:xfrm>
            <a:off x="6045950" y="3743050"/>
            <a:ext cx="1772700" cy="28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CC0000"/>
                </a:solidFill>
              </a:rPr>
              <a:t>Median Income </a:t>
            </a:r>
            <a:endParaRPr sz="1700">
              <a:solidFill>
                <a:srgbClr val="CC0000"/>
              </a:solidFill>
            </a:endParaRPr>
          </a:p>
        </p:txBody>
      </p:sp>
      <p:sp>
        <p:nvSpPr>
          <p:cNvPr id="113" name="Google Shape;113;p20"/>
          <p:cNvSpPr txBox="1"/>
          <p:nvPr>
            <p:ph idx="1" type="body"/>
          </p:nvPr>
        </p:nvSpPr>
        <p:spPr>
          <a:xfrm rot="-5400000">
            <a:off x="3788488" y="2334875"/>
            <a:ext cx="1772700" cy="19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CC0000"/>
                </a:solidFill>
              </a:rPr>
              <a:t>Obesity  </a:t>
            </a:r>
            <a:r>
              <a:rPr lang="en" sz="1700">
                <a:solidFill>
                  <a:srgbClr val="CC0000"/>
                </a:solidFill>
              </a:rPr>
              <a:t>Rate</a:t>
            </a:r>
            <a:endParaRPr sz="1700">
              <a:solidFill>
                <a:srgbClr val="CC0000"/>
              </a:solidFill>
            </a:endParaRPr>
          </a:p>
        </p:txBody>
      </p:sp>
      <p:sp>
        <p:nvSpPr>
          <p:cNvPr id="114" name="Google Shape;114;p20"/>
          <p:cNvSpPr txBox="1"/>
          <p:nvPr/>
        </p:nvSpPr>
        <p:spPr>
          <a:xfrm>
            <a:off x="827500" y="4218700"/>
            <a:ext cx="75543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Cambria"/>
                <a:ea typeface="Cambria"/>
                <a:cs typeface="Cambria"/>
                <a:sym typeface="Cambria"/>
              </a:rPr>
              <a:t>                R</a:t>
            </a:r>
            <a:r>
              <a:rPr b="1" baseline="30000" lang="en">
                <a:solidFill>
                  <a:srgbClr val="CC0000"/>
                </a:solidFill>
                <a:latin typeface="Cambria"/>
                <a:ea typeface="Cambria"/>
                <a:cs typeface="Cambria"/>
                <a:sym typeface="Cambria"/>
              </a:rPr>
              <a:t>2</a:t>
            </a:r>
            <a:r>
              <a:rPr b="1" lang="en">
                <a:solidFill>
                  <a:srgbClr val="CC0000"/>
                </a:solidFill>
                <a:latin typeface="Cambria"/>
                <a:ea typeface="Cambria"/>
                <a:cs typeface="Cambria"/>
                <a:sym typeface="Cambria"/>
              </a:rPr>
              <a:t> = 0.09948359220222736                                               </a:t>
            </a:r>
            <a:r>
              <a:rPr b="1" lang="en">
                <a:solidFill>
                  <a:srgbClr val="CC0000"/>
                </a:solidFill>
                <a:latin typeface="Cambria"/>
                <a:ea typeface="Cambria"/>
                <a:cs typeface="Cambria"/>
                <a:sym typeface="Cambria"/>
              </a:rPr>
              <a:t>R</a:t>
            </a:r>
            <a:r>
              <a:rPr b="1" baseline="30000" lang="en">
                <a:solidFill>
                  <a:srgbClr val="CC0000"/>
                </a:solidFill>
                <a:latin typeface="Cambria"/>
                <a:ea typeface="Cambria"/>
                <a:cs typeface="Cambria"/>
                <a:sym typeface="Cambria"/>
              </a:rPr>
              <a:t>2</a:t>
            </a:r>
            <a:r>
              <a:rPr b="1" lang="en">
                <a:solidFill>
                  <a:srgbClr val="CC0000"/>
                </a:solidFill>
                <a:latin typeface="Cambria"/>
                <a:ea typeface="Cambria"/>
                <a:cs typeface="Cambria"/>
                <a:sym typeface="Cambria"/>
              </a:rPr>
              <a:t> = 0.285551651010049</a:t>
            </a:r>
            <a:endParaRPr b="1">
              <a:solidFill>
                <a:srgbClr val="CC0000"/>
              </a:solidFill>
              <a:latin typeface="Cambria"/>
              <a:ea typeface="Cambria"/>
              <a:cs typeface="Cambria"/>
              <a:sym typeface="Cambria"/>
            </a:endParaRPr>
          </a:p>
          <a:p>
            <a:pPr indent="0" lvl="0" marL="0" rtl="0" algn="l">
              <a:spcBef>
                <a:spcPts val="0"/>
              </a:spcBef>
              <a:spcAft>
                <a:spcPts val="0"/>
              </a:spcAft>
              <a:buNone/>
            </a:pPr>
            <a:r>
              <a:t/>
            </a:r>
            <a:endParaRPr b="1">
              <a:solidFill>
                <a:srgbClr val="CC0000"/>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b="1">
              <a:solidFill>
                <a:srgbClr val="CC0000"/>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1567750" y="486950"/>
            <a:ext cx="654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Chicago: Visualizations and Trends </a:t>
            </a:r>
            <a:endParaRPr/>
          </a:p>
        </p:txBody>
      </p:sp>
      <p:sp>
        <p:nvSpPr>
          <p:cNvPr id="120" name="Google Shape;120;p21"/>
          <p:cNvSpPr txBox="1"/>
          <p:nvPr>
            <p:ph idx="1" type="body"/>
          </p:nvPr>
        </p:nvSpPr>
        <p:spPr>
          <a:xfrm rot="-5400000">
            <a:off x="-333500" y="2334875"/>
            <a:ext cx="1772700" cy="19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CC0000"/>
                </a:solidFill>
              </a:rPr>
              <a:t>Diabetes Rate</a:t>
            </a:r>
            <a:endParaRPr sz="1700">
              <a:solidFill>
                <a:srgbClr val="CC0000"/>
              </a:solidFill>
            </a:endParaRPr>
          </a:p>
        </p:txBody>
      </p:sp>
      <p:sp>
        <p:nvSpPr>
          <p:cNvPr id="121" name="Google Shape;121;p21"/>
          <p:cNvSpPr txBox="1"/>
          <p:nvPr>
            <p:ph idx="1" type="body"/>
          </p:nvPr>
        </p:nvSpPr>
        <p:spPr>
          <a:xfrm>
            <a:off x="1506875" y="3743050"/>
            <a:ext cx="2652000" cy="28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CC0000"/>
                </a:solidFill>
              </a:rPr>
              <a:t>Percentage Non-Hispanic White</a:t>
            </a:r>
            <a:endParaRPr sz="1500">
              <a:solidFill>
                <a:srgbClr val="CC0000"/>
              </a:solidFill>
            </a:endParaRPr>
          </a:p>
        </p:txBody>
      </p:sp>
      <p:sp>
        <p:nvSpPr>
          <p:cNvPr id="122" name="Google Shape;122;p21"/>
          <p:cNvSpPr txBox="1"/>
          <p:nvPr>
            <p:ph idx="1" type="body"/>
          </p:nvPr>
        </p:nvSpPr>
        <p:spPr>
          <a:xfrm rot="-5400000">
            <a:off x="3824425" y="2334875"/>
            <a:ext cx="1772700" cy="19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rgbClr val="CC0000"/>
                </a:solidFill>
              </a:rPr>
              <a:t>Obesity  Rate</a:t>
            </a:r>
            <a:endParaRPr sz="1700">
              <a:solidFill>
                <a:srgbClr val="CC0000"/>
              </a:solidFill>
            </a:endParaRPr>
          </a:p>
        </p:txBody>
      </p:sp>
      <p:sp>
        <p:nvSpPr>
          <p:cNvPr id="123" name="Google Shape;123;p21"/>
          <p:cNvSpPr txBox="1"/>
          <p:nvPr>
            <p:ph idx="1" type="body"/>
          </p:nvPr>
        </p:nvSpPr>
        <p:spPr>
          <a:xfrm>
            <a:off x="5516900" y="3788325"/>
            <a:ext cx="2652000" cy="28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CC0000"/>
                </a:solidFill>
              </a:rPr>
              <a:t>Percentage Non-Hispanic White</a:t>
            </a:r>
            <a:endParaRPr sz="1500">
              <a:solidFill>
                <a:srgbClr val="CC0000"/>
              </a:solidFill>
            </a:endParaRPr>
          </a:p>
        </p:txBody>
      </p:sp>
      <p:pic>
        <p:nvPicPr>
          <p:cNvPr id="124" name="Google Shape;124;p21"/>
          <p:cNvPicPr preferRelativeResize="0"/>
          <p:nvPr/>
        </p:nvPicPr>
        <p:blipFill>
          <a:blip r:embed="rId3">
            <a:alphaModFix/>
          </a:blip>
          <a:stretch>
            <a:fillRect/>
          </a:stretch>
        </p:blipFill>
        <p:spPr>
          <a:xfrm>
            <a:off x="5062163" y="1534701"/>
            <a:ext cx="3561467" cy="2400100"/>
          </a:xfrm>
          <a:prstGeom prst="rect">
            <a:avLst/>
          </a:prstGeom>
          <a:noFill/>
          <a:ln>
            <a:noFill/>
          </a:ln>
        </p:spPr>
      </p:pic>
      <p:pic>
        <p:nvPicPr>
          <p:cNvPr id="125" name="Google Shape;125;p21"/>
          <p:cNvPicPr preferRelativeResize="0"/>
          <p:nvPr/>
        </p:nvPicPr>
        <p:blipFill>
          <a:blip r:embed="rId4">
            <a:alphaModFix/>
          </a:blip>
          <a:stretch>
            <a:fillRect/>
          </a:stretch>
        </p:blipFill>
        <p:spPr>
          <a:xfrm>
            <a:off x="957281" y="1534701"/>
            <a:ext cx="3658243" cy="2400100"/>
          </a:xfrm>
          <a:prstGeom prst="rect">
            <a:avLst/>
          </a:prstGeom>
          <a:noFill/>
          <a:ln>
            <a:noFill/>
          </a:ln>
        </p:spPr>
      </p:pic>
      <p:sp>
        <p:nvSpPr>
          <p:cNvPr id="126" name="Google Shape;126;p21"/>
          <p:cNvSpPr txBox="1"/>
          <p:nvPr/>
        </p:nvSpPr>
        <p:spPr>
          <a:xfrm>
            <a:off x="933625" y="4409850"/>
            <a:ext cx="75543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latin typeface="Cambria"/>
                <a:ea typeface="Cambria"/>
                <a:cs typeface="Cambria"/>
                <a:sym typeface="Cambria"/>
              </a:rPr>
              <a:t>                R</a:t>
            </a:r>
            <a:r>
              <a:rPr b="1" baseline="30000" lang="en">
                <a:solidFill>
                  <a:srgbClr val="CC0000"/>
                </a:solidFill>
                <a:latin typeface="Cambria"/>
                <a:ea typeface="Cambria"/>
                <a:cs typeface="Cambria"/>
                <a:sym typeface="Cambria"/>
              </a:rPr>
              <a:t>2</a:t>
            </a:r>
            <a:r>
              <a:rPr b="1" lang="en">
                <a:solidFill>
                  <a:srgbClr val="CC0000"/>
                </a:solidFill>
                <a:latin typeface="Cambria"/>
                <a:ea typeface="Cambria"/>
                <a:cs typeface="Cambria"/>
                <a:sym typeface="Cambria"/>
              </a:rPr>
              <a:t> = 0.05152733436080459                                               R</a:t>
            </a:r>
            <a:r>
              <a:rPr b="1" baseline="30000" lang="en">
                <a:solidFill>
                  <a:srgbClr val="CC0000"/>
                </a:solidFill>
                <a:latin typeface="Cambria"/>
                <a:ea typeface="Cambria"/>
                <a:cs typeface="Cambria"/>
                <a:sym typeface="Cambria"/>
              </a:rPr>
              <a:t>2</a:t>
            </a:r>
            <a:r>
              <a:rPr b="1" lang="en">
                <a:solidFill>
                  <a:srgbClr val="CC0000"/>
                </a:solidFill>
                <a:latin typeface="Cambria"/>
                <a:ea typeface="Cambria"/>
                <a:cs typeface="Cambria"/>
                <a:sym typeface="Cambria"/>
              </a:rPr>
              <a:t> = 0.4786339243941223</a:t>
            </a:r>
            <a:endParaRPr b="1">
              <a:solidFill>
                <a:srgbClr val="CC0000"/>
              </a:solidFill>
              <a:latin typeface="Cambria"/>
              <a:ea typeface="Cambria"/>
              <a:cs typeface="Cambria"/>
              <a:sym typeface="Cambria"/>
            </a:endParaRPr>
          </a:p>
          <a:p>
            <a:pPr indent="0" lvl="0" marL="0" rtl="0" algn="l">
              <a:spcBef>
                <a:spcPts val="0"/>
              </a:spcBef>
              <a:spcAft>
                <a:spcPts val="0"/>
              </a:spcAft>
              <a:buNone/>
            </a:pPr>
            <a:r>
              <a:t/>
            </a:r>
            <a:endParaRPr b="1">
              <a:solidFill>
                <a:srgbClr val="CC0000"/>
              </a:solidFill>
              <a:latin typeface="Cambria"/>
              <a:ea typeface="Cambria"/>
              <a:cs typeface="Cambria"/>
              <a:sym typeface="Cambria"/>
            </a:endParaRPr>
          </a:p>
          <a:p>
            <a:pPr indent="0" lvl="0" marL="0" rtl="0" algn="l">
              <a:spcBef>
                <a:spcPts val="0"/>
              </a:spcBef>
              <a:spcAft>
                <a:spcPts val="0"/>
              </a:spcAft>
              <a:buNone/>
            </a:pPr>
            <a:r>
              <a:t/>
            </a:r>
            <a:endParaRPr b="1">
              <a:solidFill>
                <a:srgbClr val="CC0000"/>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