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28"/>
    <p:restoredTop sz="94685"/>
  </p:normalViewPr>
  <p:slideViewPr>
    <p:cSldViewPr snapToGrid="0">
      <p:cViewPr varScale="1">
        <p:scale>
          <a:sx n="243" d="100"/>
          <a:sy n="243" d="100"/>
        </p:scale>
        <p:origin x="6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1CEB-46D6-18A0-731B-4099F7D2C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5AEC0A-6EB4-2ACC-31F3-BC983A02E2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2A132D-BF4B-6B8D-638B-D3149E6C9A29}"/>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5" name="Footer Placeholder 4">
            <a:extLst>
              <a:ext uri="{FF2B5EF4-FFF2-40B4-BE49-F238E27FC236}">
                <a16:creationId xmlns:a16="http://schemas.microsoft.com/office/drawing/2014/main" id="{23CF6E2D-39AE-25AF-B19F-A59265F52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A0DE9-F1D5-C964-5D40-09B660048AE5}"/>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95223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3AFA-563A-35AF-6C05-6D7658AAEC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955B0B-F95F-BD1E-28A7-A45B97FF0C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6D0EC-4736-40B7-0B5A-0CF12883F730}"/>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5" name="Footer Placeholder 4">
            <a:extLst>
              <a:ext uri="{FF2B5EF4-FFF2-40B4-BE49-F238E27FC236}">
                <a16:creationId xmlns:a16="http://schemas.microsoft.com/office/drawing/2014/main" id="{521E87EB-59C4-250B-0BAA-760D5A661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1B9DC-2E31-6E12-E33D-C32F7F10185F}"/>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280062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360001-BAF9-6D5B-65F5-F11F9A1282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605F33-0E0E-EA3A-35D3-ABD08FB825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423DB-F356-2A43-7F8B-E88379E5A7D9}"/>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5" name="Footer Placeholder 4">
            <a:extLst>
              <a:ext uri="{FF2B5EF4-FFF2-40B4-BE49-F238E27FC236}">
                <a16:creationId xmlns:a16="http://schemas.microsoft.com/office/drawing/2014/main" id="{E0928BF4-FF30-D631-7E0E-819EAC888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89895-F867-8C9E-9A32-5A214E4C239E}"/>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305967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AD9C-2526-EEAE-CF76-20EFCE9B0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4D7D8-C8F1-4DD2-168A-E95A7D5BA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663C8-3C4E-7BF3-6EFC-81C0B488A6C5}"/>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5" name="Footer Placeholder 4">
            <a:extLst>
              <a:ext uri="{FF2B5EF4-FFF2-40B4-BE49-F238E27FC236}">
                <a16:creationId xmlns:a16="http://schemas.microsoft.com/office/drawing/2014/main" id="{0652A254-B963-033B-0E1F-3D7B7F8E7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7F65E-D65B-8814-4CB0-F68108714654}"/>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279610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D13-C20C-C50C-FE43-189D3EE06F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0E4D95-5B6A-9EB2-6714-D827537EF3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57BFD2-579A-1BC9-C257-D11F219FFBDB}"/>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5" name="Footer Placeholder 4">
            <a:extLst>
              <a:ext uri="{FF2B5EF4-FFF2-40B4-BE49-F238E27FC236}">
                <a16:creationId xmlns:a16="http://schemas.microsoft.com/office/drawing/2014/main" id="{44A00A08-1760-C238-63DD-07378E188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E9431-57AE-84FD-4FA0-1D13242354EC}"/>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227024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F292-DF1C-FA58-C9B6-0FD87FC6C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C69D8-E1AA-B976-5EC9-8EEB0CF66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1E27F4-579B-E05F-6111-AFFDA946F7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307357-2ECB-8C75-C006-92ECD8F4BFD0}"/>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6" name="Footer Placeholder 5">
            <a:extLst>
              <a:ext uri="{FF2B5EF4-FFF2-40B4-BE49-F238E27FC236}">
                <a16:creationId xmlns:a16="http://schemas.microsoft.com/office/drawing/2014/main" id="{D3C28ED0-06A8-8C99-4AA6-5B304E048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A15D2-2773-0619-2E95-747A3EBDADCE}"/>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76117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4B06-A7E9-A2AF-BB80-A0987FAA55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0FDE2E-E68E-84FC-B93E-659903370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CD25A-7F6F-0150-4D88-23E57F1B57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FBC87-3A66-EA5C-8289-25E40B0F58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7226B-EC32-00BF-FCB1-3A9F5214F0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C32255-6259-9A0C-D03D-7251B24259EF}"/>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8" name="Footer Placeholder 7">
            <a:extLst>
              <a:ext uri="{FF2B5EF4-FFF2-40B4-BE49-F238E27FC236}">
                <a16:creationId xmlns:a16="http://schemas.microsoft.com/office/drawing/2014/main" id="{E1DCD995-77E6-6C0C-D390-8D60BC778F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782C94-0324-7E7F-7185-53D0DD4A819B}"/>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219425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C9D2-A111-E662-714D-71564FA108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DCF269-0D87-5338-A66A-8789A7E7D793}"/>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4" name="Footer Placeholder 3">
            <a:extLst>
              <a:ext uri="{FF2B5EF4-FFF2-40B4-BE49-F238E27FC236}">
                <a16:creationId xmlns:a16="http://schemas.microsoft.com/office/drawing/2014/main" id="{3E72BB95-102D-242B-54CC-6C3F5F07C3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BFB8B1-7450-6AAD-21CE-D46F141BE73F}"/>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38466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AF88E-D8BA-212C-57D8-55531B61FA60}"/>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3" name="Footer Placeholder 2">
            <a:extLst>
              <a:ext uri="{FF2B5EF4-FFF2-40B4-BE49-F238E27FC236}">
                <a16:creationId xmlns:a16="http://schemas.microsoft.com/office/drawing/2014/main" id="{8AAAC557-99A7-B1B5-9F01-8C38CAFE3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A144B2-9944-34A5-7EFD-C22274868B66}"/>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424124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C5CD-5000-56F4-8463-F5D5F571B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4F98A-1094-486A-22D3-972375162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52BFC4-7D3D-C3F7-B3EC-30DBD9969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7C354-09FE-0A1A-CC3D-B13813E79DE7}"/>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6" name="Footer Placeholder 5">
            <a:extLst>
              <a:ext uri="{FF2B5EF4-FFF2-40B4-BE49-F238E27FC236}">
                <a16:creationId xmlns:a16="http://schemas.microsoft.com/office/drawing/2014/main" id="{10A7109A-22FD-B13C-8320-872E80A156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A957A-C0AF-AE51-BE3F-34EB7DA07A8D}"/>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418472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A772-E8CA-DF36-60E6-ADB42E60E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A7376F-CA50-3986-9B31-3C38A7461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36B6F6-9CB2-B24C-D091-7D8E39C99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5C802-8768-0E19-FBE9-D05CDF77EFC9}"/>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6" name="Footer Placeholder 5">
            <a:extLst>
              <a:ext uri="{FF2B5EF4-FFF2-40B4-BE49-F238E27FC236}">
                <a16:creationId xmlns:a16="http://schemas.microsoft.com/office/drawing/2014/main" id="{48019E5F-D5F0-5D7B-DA8A-48CC3382E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49C05-DD88-81CF-1D60-DB2E07D422F8}"/>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147564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BE910-1E5E-A4E3-0C33-EC8E6D961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4E7800-63F6-F4D6-DDD6-F37446D5B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4FCC8-998C-97F4-FA75-AA493F4348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0658B-FB7D-D14A-8936-01DF6A5E9E6B}" type="datetimeFigureOut">
              <a:rPr lang="en-US" smtClean="0"/>
              <a:t>11/29/23</a:t>
            </a:fld>
            <a:endParaRPr lang="en-US"/>
          </a:p>
        </p:txBody>
      </p:sp>
      <p:sp>
        <p:nvSpPr>
          <p:cNvPr id="5" name="Footer Placeholder 4">
            <a:extLst>
              <a:ext uri="{FF2B5EF4-FFF2-40B4-BE49-F238E27FC236}">
                <a16:creationId xmlns:a16="http://schemas.microsoft.com/office/drawing/2014/main" id="{CCF4CE0A-C54D-EA33-4479-BFC636DF40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383E0E-F114-5434-BA70-AB9E8AAE4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B133E-C60D-654B-9AFF-C8CDBB2A0652}" type="slidenum">
              <a:rPr lang="en-US" smtClean="0"/>
              <a:t>‹#›</a:t>
            </a:fld>
            <a:endParaRPr lang="en-US"/>
          </a:p>
        </p:txBody>
      </p:sp>
    </p:spTree>
    <p:extLst>
      <p:ext uri="{BB962C8B-B14F-4D97-AF65-F5344CB8AC3E}">
        <p14:creationId xmlns:p14="http://schemas.microsoft.com/office/powerpoint/2010/main" val="329918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0FC5E0F-B2C2-A2DE-398B-D2E60057E8B3}"/>
              </a:ext>
            </a:extLst>
          </p:cNvPr>
          <p:cNvCxnSpPr>
            <a:cxnSpLocks/>
          </p:cNvCxnSpPr>
          <p:nvPr/>
        </p:nvCxnSpPr>
        <p:spPr>
          <a:xfrm>
            <a:off x="3935760" y="1268760"/>
            <a:ext cx="5760640"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F05FBAA-D2C3-438C-6597-C3C84FF19E2E}"/>
              </a:ext>
            </a:extLst>
          </p:cNvPr>
          <p:cNvCxnSpPr>
            <a:cxnSpLocks/>
          </p:cNvCxnSpPr>
          <p:nvPr/>
        </p:nvCxnSpPr>
        <p:spPr>
          <a:xfrm>
            <a:off x="3935760" y="1984601"/>
            <a:ext cx="4320480"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74307C9-CD96-680E-7A15-14D0DDE0FA24}"/>
              </a:ext>
            </a:extLst>
          </p:cNvPr>
          <p:cNvCxnSpPr>
            <a:cxnSpLocks/>
          </p:cNvCxnSpPr>
          <p:nvPr/>
        </p:nvCxnSpPr>
        <p:spPr>
          <a:xfrm>
            <a:off x="3935760" y="4869160"/>
            <a:ext cx="5760640"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9631147-8BBD-6A96-F20F-F0601238DB5B}"/>
              </a:ext>
            </a:extLst>
          </p:cNvPr>
          <p:cNvCxnSpPr>
            <a:cxnSpLocks/>
          </p:cNvCxnSpPr>
          <p:nvPr/>
        </p:nvCxnSpPr>
        <p:spPr>
          <a:xfrm>
            <a:off x="3935760" y="5589240"/>
            <a:ext cx="4320480" cy="0"/>
          </a:xfrm>
          <a:prstGeom prst="line">
            <a:avLst/>
          </a:prstGeom>
          <a:ln w="15875"/>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123F78C-4428-69D0-D1B2-AE36242F2AB4}"/>
              </a:ext>
            </a:extLst>
          </p:cNvPr>
          <p:cNvSpPr txBox="1"/>
          <p:nvPr/>
        </p:nvSpPr>
        <p:spPr>
          <a:xfrm>
            <a:off x="2495600" y="1052736"/>
            <a:ext cx="881973" cy="369332"/>
          </a:xfrm>
          <a:prstGeom prst="rect">
            <a:avLst/>
          </a:prstGeom>
          <a:noFill/>
        </p:spPr>
        <p:txBody>
          <a:bodyPr wrap="none" rtlCol="0">
            <a:spAutoFit/>
          </a:bodyPr>
          <a:lstStyle/>
          <a:p>
            <a:r>
              <a:rPr lang="en-US" dirty="0"/>
              <a:t>Winner</a:t>
            </a:r>
          </a:p>
        </p:txBody>
      </p:sp>
      <p:sp>
        <p:nvSpPr>
          <p:cNvPr id="14" name="TextBox 13">
            <a:extLst>
              <a:ext uri="{FF2B5EF4-FFF2-40B4-BE49-F238E27FC236}">
                <a16:creationId xmlns:a16="http://schemas.microsoft.com/office/drawing/2014/main" id="{B0F16066-91C3-85B0-FF5D-FD9346E0A701}"/>
              </a:ext>
            </a:extLst>
          </p:cNvPr>
          <p:cNvSpPr txBox="1"/>
          <p:nvPr/>
        </p:nvSpPr>
        <p:spPr>
          <a:xfrm>
            <a:off x="2072408" y="1799935"/>
            <a:ext cx="1305165" cy="369332"/>
          </a:xfrm>
          <a:prstGeom prst="rect">
            <a:avLst/>
          </a:prstGeom>
          <a:noFill/>
        </p:spPr>
        <p:txBody>
          <a:bodyPr wrap="none" rtlCol="0">
            <a:spAutoFit/>
          </a:bodyPr>
          <a:lstStyle/>
          <a:p>
            <a:r>
              <a:rPr lang="en-US" dirty="0"/>
              <a:t>Non-winner</a:t>
            </a:r>
          </a:p>
        </p:txBody>
      </p:sp>
      <p:sp>
        <p:nvSpPr>
          <p:cNvPr id="15" name="TextBox 14">
            <a:extLst>
              <a:ext uri="{FF2B5EF4-FFF2-40B4-BE49-F238E27FC236}">
                <a16:creationId xmlns:a16="http://schemas.microsoft.com/office/drawing/2014/main" id="{A3F0BCF1-3834-D898-D45C-F0ECD202F33E}"/>
              </a:ext>
            </a:extLst>
          </p:cNvPr>
          <p:cNvSpPr txBox="1"/>
          <p:nvPr/>
        </p:nvSpPr>
        <p:spPr>
          <a:xfrm>
            <a:off x="2495600" y="4653136"/>
            <a:ext cx="881973" cy="369332"/>
          </a:xfrm>
          <a:prstGeom prst="rect">
            <a:avLst/>
          </a:prstGeom>
          <a:noFill/>
        </p:spPr>
        <p:txBody>
          <a:bodyPr wrap="none" rtlCol="0">
            <a:spAutoFit/>
          </a:bodyPr>
          <a:lstStyle/>
          <a:p>
            <a:r>
              <a:rPr lang="en-US" dirty="0"/>
              <a:t>Winner</a:t>
            </a:r>
          </a:p>
        </p:txBody>
      </p:sp>
      <p:sp>
        <p:nvSpPr>
          <p:cNvPr id="16" name="TextBox 15">
            <a:extLst>
              <a:ext uri="{FF2B5EF4-FFF2-40B4-BE49-F238E27FC236}">
                <a16:creationId xmlns:a16="http://schemas.microsoft.com/office/drawing/2014/main" id="{B80C5F9D-56E9-9994-EA10-728FB8114F9B}"/>
              </a:ext>
            </a:extLst>
          </p:cNvPr>
          <p:cNvSpPr txBox="1"/>
          <p:nvPr/>
        </p:nvSpPr>
        <p:spPr>
          <a:xfrm>
            <a:off x="2072408" y="5404574"/>
            <a:ext cx="1305165" cy="369332"/>
          </a:xfrm>
          <a:prstGeom prst="rect">
            <a:avLst/>
          </a:prstGeom>
          <a:noFill/>
        </p:spPr>
        <p:txBody>
          <a:bodyPr wrap="none" rtlCol="0">
            <a:spAutoFit/>
          </a:bodyPr>
          <a:lstStyle/>
          <a:p>
            <a:r>
              <a:rPr lang="en-US" dirty="0"/>
              <a:t>Non-winner</a:t>
            </a:r>
          </a:p>
        </p:txBody>
      </p:sp>
      <p:pic>
        <p:nvPicPr>
          <p:cNvPr id="1026" name="Picture 2" descr="Oscar Academy Award transparent PNG - StickPNG">
            <a:extLst>
              <a:ext uri="{FF2B5EF4-FFF2-40B4-BE49-F238E27FC236}">
                <a16:creationId xmlns:a16="http://schemas.microsoft.com/office/drawing/2014/main" id="{98E47508-1A63-6129-9F85-0BBCC779B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136" y="715842"/>
            <a:ext cx="407451" cy="90871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Oscar Academy Award transparent PNG - StickPNG">
            <a:extLst>
              <a:ext uri="{FF2B5EF4-FFF2-40B4-BE49-F238E27FC236}">
                <a16:creationId xmlns:a16="http://schemas.microsoft.com/office/drawing/2014/main" id="{B21C57D2-53DA-C7D3-854B-B501307F8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5333" y="4320481"/>
            <a:ext cx="407451" cy="908719"/>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6" descr="Smiling baby swaddle clipart. Simple cute smile baby swaddle in blue wrap  flat vector illustration. Happy infant baby swaddling cartoon style. Kids,  baby shower, newborn and nursery decoration concept 13740512 Vector Art">
            <a:extLst>
              <a:ext uri="{FF2B5EF4-FFF2-40B4-BE49-F238E27FC236}">
                <a16:creationId xmlns:a16="http://schemas.microsoft.com/office/drawing/2014/main" id="{52983598-13FE-31D5-D00A-E553E804BC0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8" descr="Smiling baby swaddle clipart. Simple cute smile baby swaddle in blue wrap  flat vector illustration. Happy infant baby swaddling cartoon style. Kids,  baby shower, newborn and nursery decoration concept 13740512 Vector Art">
            <a:extLst>
              <a:ext uri="{FF2B5EF4-FFF2-40B4-BE49-F238E27FC236}">
                <a16:creationId xmlns:a16="http://schemas.microsoft.com/office/drawing/2014/main" id="{8517424D-55EC-E07B-9F59-30E51BA6EF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descr="A cartoon of a baby wrapped in a blanket&#10;&#10;Description automatically generated">
            <a:extLst>
              <a:ext uri="{FF2B5EF4-FFF2-40B4-BE49-F238E27FC236}">
                <a16:creationId xmlns:a16="http://schemas.microsoft.com/office/drawing/2014/main" id="{82ACDB31-E5B9-CF59-BEFE-EF6812D8C298}"/>
              </a:ext>
            </a:extLst>
          </p:cNvPr>
          <p:cNvPicPr>
            <a:picLocks noChangeAspect="1"/>
          </p:cNvPicPr>
          <p:nvPr/>
        </p:nvPicPr>
        <p:blipFill>
          <a:blip r:embed="rId3"/>
          <a:stretch>
            <a:fillRect/>
          </a:stretch>
        </p:blipFill>
        <p:spPr>
          <a:xfrm>
            <a:off x="3503712" y="990752"/>
            <a:ext cx="453634" cy="532208"/>
          </a:xfrm>
          <a:prstGeom prst="rect">
            <a:avLst/>
          </a:prstGeom>
        </p:spPr>
      </p:pic>
      <p:pic>
        <p:nvPicPr>
          <p:cNvPr id="23" name="Picture 22" descr="A cartoon of a baby wrapped in a blanket&#10;&#10;Description automatically generated">
            <a:extLst>
              <a:ext uri="{FF2B5EF4-FFF2-40B4-BE49-F238E27FC236}">
                <a16:creationId xmlns:a16="http://schemas.microsoft.com/office/drawing/2014/main" id="{480B1465-FAAB-813F-6C1A-C10DE213A3E5}"/>
              </a:ext>
            </a:extLst>
          </p:cNvPr>
          <p:cNvPicPr>
            <a:picLocks noChangeAspect="1"/>
          </p:cNvPicPr>
          <p:nvPr/>
        </p:nvPicPr>
        <p:blipFill>
          <a:blip r:embed="rId3"/>
          <a:stretch>
            <a:fillRect/>
          </a:stretch>
        </p:blipFill>
        <p:spPr>
          <a:xfrm>
            <a:off x="3503712" y="1676097"/>
            <a:ext cx="453634" cy="532208"/>
          </a:xfrm>
          <a:prstGeom prst="rect">
            <a:avLst/>
          </a:prstGeom>
        </p:spPr>
      </p:pic>
      <p:pic>
        <p:nvPicPr>
          <p:cNvPr id="24" name="Picture 23" descr="A cartoon of a baby wrapped in a blanket&#10;&#10;Description automatically generated">
            <a:extLst>
              <a:ext uri="{FF2B5EF4-FFF2-40B4-BE49-F238E27FC236}">
                <a16:creationId xmlns:a16="http://schemas.microsoft.com/office/drawing/2014/main" id="{FA7A38D0-BEFD-ADB9-BA0E-D04E04ACCF17}"/>
              </a:ext>
            </a:extLst>
          </p:cNvPr>
          <p:cNvPicPr>
            <a:picLocks noChangeAspect="1"/>
          </p:cNvPicPr>
          <p:nvPr/>
        </p:nvPicPr>
        <p:blipFill>
          <a:blip r:embed="rId3"/>
          <a:stretch>
            <a:fillRect/>
          </a:stretch>
        </p:blipFill>
        <p:spPr>
          <a:xfrm>
            <a:off x="3503712" y="4571698"/>
            <a:ext cx="453634" cy="532208"/>
          </a:xfrm>
          <a:prstGeom prst="rect">
            <a:avLst/>
          </a:prstGeom>
        </p:spPr>
      </p:pic>
      <p:pic>
        <p:nvPicPr>
          <p:cNvPr id="25" name="Picture 24" descr="A cartoon of a baby wrapped in a blanket&#10;&#10;Description automatically generated">
            <a:extLst>
              <a:ext uri="{FF2B5EF4-FFF2-40B4-BE49-F238E27FC236}">
                <a16:creationId xmlns:a16="http://schemas.microsoft.com/office/drawing/2014/main" id="{30B32A42-D180-57D0-E551-EE28EB948ABF}"/>
              </a:ext>
            </a:extLst>
          </p:cNvPr>
          <p:cNvPicPr>
            <a:picLocks noChangeAspect="1"/>
          </p:cNvPicPr>
          <p:nvPr/>
        </p:nvPicPr>
        <p:blipFill>
          <a:blip r:embed="rId3"/>
          <a:stretch>
            <a:fillRect/>
          </a:stretch>
        </p:blipFill>
        <p:spPr>
          <a:xfrm>
            <a:off x="3482126" y="5277280"/>
            <a:ext cx="453634" cy="532208"/>
          </a:xfrm>
          <a:prstGeom prst="rect">
            <a:avLst/>
          </a:prstGeom>
        </p:spPr>
      </p:pic>
      <p:pic>
        <p:nvPicPr>
          <p:cNvPr id="1034" name="Picture 10" descr="Cartoon Grave Vector Images (over 15,000)">
            <a:extLst>
              <a:ext uri="{FF2B5EF4-FFF2-40B4-BE49-F238E27FC236}">
                <a16:creationId xmlns:a16="http://schemas.microsoft.com/office/drawing/2014/main" id="{0998CBBF-1BB6-96A3-6548-BD63702B06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6400" y="955301"/>
            <a:ext cx="608847" cy="532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Cartoon Grave Vector Images (over 15,000)">
            <a:extLst>
              <a:ext uri="{FF2B5EF4-FFF2-40B4-BE49-F238E27FC236}">
                <a16:creationId xmlns:a16="http://schemas.microsoft.com/office/drawing/2014/main" id="{EAEA7D79-B416-7FCC-3A64-5642BAD7A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4853" y="1718496"/>
            <a:ext cx="608847" cy="5322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Cartoon Grave Vector Images (over 15,000)">
            <a:extLst>
              <a:ext uri="{FF2B5EF4-FFF2-40B4-BE49-F238E27FC236}">
                <a16:creationId xmlns:a16="http://schemas.microsoft.com/office/drawing/2014/main" id="{3F9CEAE6-0530-C359-4DF8-F852E73FC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9402" y="4586586"/>
            <a:ext cx="608847" cy="5322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Cartoon Grave Vector Images (over 15,000)">
            <a:extLst>
              <a:ext uri="{FF2B5EF4-FFF2-40B4-BE49-F238E27FC236}">
                <a16:creationId xmlns:a16="http://schemas.microsoft.com/office/drawing/2014/main" id="{BAA1D08A-CA3E-3E0D-CC53-550E0550D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0611" y="5296065"/>
            <a:ext cx="608847" cy="532209"/>
          </a:xfrm>
          <a:prstGeom prst="rect">
            <a:avLst/>
          </a:prstGeom>
          <a:noFill/>
          <a:extLst>
            <a:ext uri="{909E8E84-426E-40DD-AFC4-6F175D3DCCD1}">
              <a14:hiddenFill xmlns:a14="http://schemas.microsoft.com/office/drawing/2010/main">
                <a:solidFill>
                  <a:srgbClr val="FFFFFF"/>
                </a:solidFill>
              </a14:hiddenFill>
            </a:ext>
          </a:extLst>
        </p:spPr>
      </p:pic>
      <p:sp>
        <p:nvSpPr>
          <p:cNvPr id="29" name="Right Brace 28">
            <a:extLst>
              <a:ext uri="{FF2B5EF4-FFF2-40B4-BE49-F238E27FC236}">
                <a16:creationId xmlns:a16="http://schemas.microsoft.com/office/drawing/2014/main" id="{BF1C2B98-C2FE-7704-7DEA-D03C60621EDB}"/>
              </a:ext>
            </a:extLst>
          </p:cNvPr>
          <p:cNvSpPr/>
          <p:nvPr/>
        </p:nvSpPr>
        <p:spPr>
          <a:xfrm rot="16200000">
            <a:off x="6706137" y="-2216187"/>
            <a:ext cx="232334" cy="5760639"/>
          </a:xfrm>
          <a:prstGeom prst="rightBrace">
            <a:avLst>
              <a:gd name="adj1" fmla="val 8333"/>
              <a:gd name="adj2" fmla="val 49901"/>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Right Brace 29">
            <a:extLst>
              <a:ext uri="{FF2B5EF4-FFF2-40B4-BE49-F238E27FC236}">
                <a16:creationId xmlns:a16="http://schemas.microsoft.com/office/drawing/2014/main" id="{CF50B90C-A531-E4F6-D558-450B5D2F9E2B}"/>
              </a:ext>
            </a:extLst>
          </p:cNvPr>
          <p:cNvSpPr/>
          <p:nvPr/>
        </p:nvSpPr>
        <p:spPr>
          <a:xfrm rot="16200000">
            <a:off x="8514575" y="3039304"/>
            <a:ext cx="203416" cy="2160239"/>
          </a:xfrm>
          <a:prstGeom prst="rightBrace">
            <a:avLst>
              <a:gd name="adj1" fmla="val 8333"/>
              <a:gd name="adj2" fmla="val 49901"/>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Right Brace 31">
            <a:extLst>
              <a:ext uri="{FF2B5EF4-FFF2-40B4-BE49-F238E27FC236}">
                <a16:creationId xmlns:a16="http://schemas.microsoft.com/office/drawing/2014/main" id="{E1628D92-6026-58AC-36D0-1F08FDD3D6DF}"/>
              </a:ext>
            </a:extLst>
          </p:cNvPr>
          <p:cNvSpPr/>
          <p:nvPr/>
        </p:nvSpPr>
        <p:spPr>
          <a:xfrm rot="16200000">
            <a:off x="5631866" y="2327138"/>
            <a:ext cx="195891" cy="3588100"/>
          </a:xfrm>
          <a:prstGeom prst="rightBrace">
            <a:avLst>
              <a:gd name="adj1" fmla="val 8333"/>
              <a:gd name="adj2" fmla="val 49901"/>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Right Brace 32">
            <a:extLst>
              <a:ext uri="{FF2B5EF4-FFF2-40B4-BE49-F238E27FC236}">
                <a16:creationId xmlns:a16="http://schemas.microsoft.com/office/drawing/2014/main" id="{FA6F2F0C-4130-F830-4AAC-F619E9D64CFF}"/>
              </a:ext>
            </a:extLst>
          </p:cNvPr>
          <p:cNvSpPr/>
          <p:nvPr/>
        </p:nvSpPr>
        <p:spPr>
          <a:xfrm rot="16200000" flipH="1">
            <a:off x="5989584" y="4100636"/>
            <a:ext cx="225134" cy="4308177"/>
          </a:xfrm>
          <a:prstGeom prst="rightBrace">
            <a:avLst>
              <a:gd name="adj1" fmla="val 8333"/>
              <a:gd name="adj2" fmla="val 49901"/>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Right Brace 33">
            <a:extLst>
              <a:ext uri="{FF2B5EF4-FFF2-40B4-BE49-F238E27FC236}">
                <a16:creationId xmlns:a16="http://schemas.microsoft.com/office/drawing/2014/main" id="{B191C2FF-F549-AAD9-C8B1-393C525BDFF0}"/>
              </a:ext>
            </a:extLst>
          </p:cNvPr>
          <p:cNvSpPr/>
          <p:nvPr/>
        </p:nvSpPr>
        <p:spPr>
          <a:xfrm rot="16200000" flipH="1">
            <a:off x="5989583" y="515718"/>
            <a:ext cx="225134" cy="4308177"/>
          </a:xfrm>
          <a:prstGeom prst="rightBrace">
            <a:avLst>
              <a:gd name="adj1" fmla="val 8333"/>
              <a:gd name="adj2" fmla="val 49901"/>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0DDFA357-5E1D-166C-2738-3087D4258B36}"/>
              </a:ext>
            </a:extLst>
          </p:cNvPr>
          <p:cNvSpPr txBox="1"/>
          <p:nvPr/>
        </p:nvSpPr>
        <p:spPr>
          <a:xfrm>
            <a:off x="4548446" y="247971"/>
            <a:ext cx="5047287" cy="246221"/>
          </a:xfrm>
          <a:prstGeom prst="rect">
            <a:avLst/>
          </a:prstGeom>
          <a:noFill/>
        </p:spPr>
        <p:txBody>
          <a:bodyPr wrap="square" rtlCol="0">
            <a:spAutoFit/>
          </a:bodyPr>
          <a:lstStyle/>
          <a:p>
            <a:r>
              <a:rPr lang="en-US" sz="1000" dirty="0">
                <a:solidFill>
                  <a:srgbClr val="C00000"/>
                </a:solidFill>
              </a:rPr>
              <a:t>Entire observation period (including immortal time) incorrectly classified as ‘winning’</a:t>
            </a:r>
          </a:p>
        </p:txBody>
      </p:sp>
      <p:sp>
        <p:nvSpPr>
          <p:cNvPr id="36" name="TextBox 35">
            <a:extLst>
              <a:ext uri="{FF2B5EF4-FFF2-40B4-BE49-F238E27FC236}">
                <a16:creationId xmlns:a16="http://schemas.microsoft.com/office/drawing/2014/main" id="{F93635DF-2CED-0A68-2036-2104C2FF448F}"/>
              </a:ext>
            </a:extLst>
          </p:cNvPr>
          <p:cNvSpPr txBox="1"/>
          <p:nvPr/>
        </p:nvSpPr>
        <p:spPr>
          <a:xfrm>
            <a:off x="7143882" y="3665314"/>
            <a:ext cx="4371012" cy="246221"/>
          </a:xfrm>
          <a:prstGeom prst="rect">
            <a:avLst/>
          </a:prstGeom>
          <a:noFill/>
        </p:spPr>
        <p:txBody>
          <a:bodyPr wrap="square" rtlCol="0">
            <a:spAutoFit/>
          </a:bodyPr>
          <a:lstStyle/>
          <a:p>
            <a:r>
              <a:rPr lang="en-US" sz="1000" dirty="0">
                <a:solidFill>
                  <a:srgbClr val="C00000"/>
                </a:solidFill>
              </a:rPr>
              <a:t>Actual time as winner correctly classified as ‘winning’</a:t>
            </a:r>
          </a:p>
        </p:txBody>
      </p:sp>
      <p:sp>
        <p:nvSpPr>
          <p:cNvPr id="37" name="TextBox 36">
            <a:extLst>
              <a:ext uri="{FF2B5EF4-FFF2-40B4-BE49-F238E27FC236}">
                <a16:creationId xmlns:a16="http://schemas.microsoft.com/office/drawing/2014/main" id="{FCC3C550-0746-7ABE-9072-C09BE206C66B}"/>
              </a:ext>
            </a:extLst>
          </p:cNvPr>
          <p:cNvSpPr txBox="1"/>
          <p:nvPr/>
        </p:nvSpPr>
        <p:spPr>
          <a:xfrm>
            <a:off x="5221134" y="2833615"/>
            <a:ext cx="4371012" cy="246221"/>
          </a:xfrm>
          <a:prstGeom prst="rect">
            <a:avLst/>
          </a:prstGeom>
          <a:noFill/>
        </p:spPr>
        <p:txBody>
          <a:bodyPr wrap="square" rtlCol="0">
            <a:spAutoFit/>
          </a:bodyPr>
          <a:lstStyle/>
          <a:p>
            <a:r>
              <a:rPr lang="en-US" sz="1000" dirty="0">
                <a:solidFill>
                  <a:srgbClr val="00B0F0"/>
                </a:solidFill>
              </a:rPr>
              <a:t>Classified as ‘non-winning’</a:t>
            </a:r>
          </a:p>
        </p:txBody>
      </p:sp>
      <p:sp>
        <p:nvSpPr>
          <p:cNvPr id="38" name="TextBox 37">
            <a:extLst>
              <a:ext uri="{FF2B5EF4-FFF2-40B4-BE49-F238E27FC236}">
                <a16:creationId xmlns:a16="http://schemas.microsoft.com/office/drawing/2014/main" id="{2E0FF3B5-73F2-63E2-4A9D-547EA8A71474}"/>
              </a:ext>
            </a:extLst>
          </p:cNvPr>
          <p:cNvSpPr txBox="1"/>
          <p:nvPr/>
        </p:nvSpPr>
        <p:spPr>
          <a:xfrm>
            <a:off x="4548446" y="3664462"/>
            <a:ext cx="4371012" cy="246221"/>
          </a:xfrm>
          <a:prstGeom prst="rect">
            <a:avLst/>
          </a:prstGeom>
          <a:noFill/>
        </p:spPr>
        <p:txBody>
          <a:bodyPr wrap="square" rtlCol="0">
            <a:spAutoFit/>
          </a:bodyPr>
          <a:lstStyle/>
          <a:p>
            <a:r>
              <a:rPr lang="en-US" sz="1000" dirty="0">
                <a:solidFill>
                  <a:srgbClr val="00B0F0"/>
                </a:solidFill>
              </a:rPr>
              <a:t>Immortal time classified as ‘non-winning’</a:t>
            </a:r>
          </a:p>
        </p:txBody>
      </p:sp>
      <p:sp>
        <p:nvSpPr>
          <p:cNvPr id="39" name="TextBox 38">
            <a:extLst>
              <a:ext uri="{FF2B5EF4-FFF2-40B4-BE49-F238E27FC236}">
                <a16:creationId xmlns:a16="http://schemas.microsoft.com/office/drawing/2014/main" id="{B6222C2A-9282-6CE0-C6C3-FABAB1897A12}"/>
              </a:ext>
            </a:extLst>
          </p:cNvPr>
          <p:cNvSpPr txBox="1"/>
          <p:nvPr/>
        </p:nvSpPr>
        <p:spPr>
          <a:xfrm>
            <a:off x="5396865" y="6425242"/>
            <a:ext cx="4371012" cy="246221"/>
          </a:xfrm>
          <a:prstGeom prst="rect">
            <a:avLst/>
          </a:prstGeom>
          <a:noFill/>
        </p:spPr>
        <p:txBody>
          <a:bodyPr wrap="square" rtlCol="0">
            <a:spAutoFit/>
          </a:bodyPr>
          <a:lstStyle/>
          <a:p>
            <a:r>
              <a:rPr lang="en-US" sz="1000" dirty="0">
                <a:solidFill>
                  <a:srgbClr val="00B0F0"/>
                </a:solidFill>
              </a:rPr>
              <a:t>Classified as ‘non-winning’</a:t>
            </a:r>
          </a:p>
        </p:txBody>
      </p:sp>
      <p:sp>
        <p:nvSpPr>
          <p:cNvPr id="2" name="TextBox 1">
            <a:extLst>
              <a:ext uri="{FF2B5EF4-FFF2-40B4-BE49-F238E27FC236}">
                <a16:creationId xmlns:a16="http://schemas.microsoft.com/office/drawing/2014/main" id="{C10D8960-DB34-03DA-FEF1-07FDD3D563A8}"/>
              </a:ext>
            </a:extLst>
          </p:cNvPr>
          <p:cNvSpPr txBox="1"/>
          <p:nvPr/>
        </p:nvSpPr>
        <p:spPr>
          <a:xfrm>
            <a:off x="1870841" y="547965"/>
            <a:ext cx="388248" cy="369332"/>
          </a:xfrm>
          <a:prstGeom prst="rect">
            <a:avLst/>
          </a:prstGeom>
          <a:noFill/>
        </p:spPr>
        <p:txBody>
          <a:bodyPr wrap="none" rtlCol="0">
            <a:spAutoFit/>
          </a:bodyPr>
          <a:lstStyle/>
          <a:p>
            <a:r>
              <a:rPr lang="en-US" dirty="0"/>
              <a:t>A)</a:t>
            </a:r>
          </a:p>
        </p:txBody>
      </p:sp>
      <p:sp>
        <p:nvSpPr>
          <p:cNvPr id="3" name="TextBox 2">
            <a:extLst>
              <a:ext uri="{FF2B5EF4-FFF2-40B4-BE49-F238E27FC236}">
                <a16:creationId xmlns:a16="http://schemas.microsoft.com/office/drawing/2014/main" id="{B03728AE-B188-2D12-2621-280581AF0794}"/>
              </a:ext>
            </a:extLst>
          </p:cNvPr>
          <p:cNvSpPr txBox="1"/>
          <p:nvPr/>
        </p:nvSpPr>
        <p:spPr>
          <a:xfrm>
            <a:off x="1870841" y="4034468"/>
            <a:ext cx="380232"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2864230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49</Words>
  <Application>Microsoft Macintosh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Sanfilippo</dc:creator>
  <cp:lastModifiedBy>Paul Sanfilippo</cp:lastModifiedBy>
  <cp:revision>15</cp:revision>
  <dcterms:created xsi:type="dcterms:W3CDTF">2023-11-29T02:18:22Z</dcterms:created>
  <dcterms:modified xsi:type="dcterms:W3CDTF">2023-11-29T02:46:49Z</dcterms:modified>
</cp:coreProperties>
</file>