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56" r:id="rId3"/>
    <p:sldId id="257" r:id="rId4"/>
    <p:sldId id="258" r:id="rId5"/>
    <p:sldId id="259" r:id="rId6"/>
    <p:sldId id="269" r:id="rId7"/>
    <p:sldId id="261" r:id="rId8"/>
    <p:sldId id="262" r:id="rId9"/>
    <p:sldId id="267" r:id="rId10"/>
    <p:sldId id="266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37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86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20867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2086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6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7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7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7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20873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874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20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20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2087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2087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2087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6DBA9B-C809-48B5-BE6A-081580CA99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5" grpId="0"/>
      <p:bldP spid="4208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08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208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AA98F6-A17D-4DAD-89E8-3F316053FDD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8D8E6D-7BC4-490B-AA62-445B5BD7434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96C58-2265-430E-9D10-BD73B471A24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C62F77-54D1-424C-BA35-B246F5D9A8F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D8EA37-7461-4D33-842E-300BEDB874BC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0D27A6-CEE0-46AC-A578-8B21DAB99A8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E67117-5C87-4EA9-BEE9-A70A121C346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E7D87-889D-43DD-B7C5-0EA4211D142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68E8F-A506-4642-BF4D-78DCB64905D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F998D6-902C-415C-998D-9454D0185AF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063C522-BF30-4EC7-AC94-69E20E6ED82F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41984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9845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98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8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8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84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8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198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985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98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98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19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3" grpId="0"/>
      <p:bldP spid="41985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98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198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Особенности процесса стандартизации в сети Интернет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            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согласования стандартов </a:t>
            </a:r>
            <a:r>
              <a:rPr lang="en-US" dirty="0" smtClean="0"/>
              <a:t>W3C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Черновик спецификации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smtClean="0"/>
              <a:t>Draft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Рабочий проект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smtClean="0"/>
              <a:t>Working Draft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Последний созыв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smtClean="0"/>
              <a:t>Last Call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Возможная рекомендация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smtClean="0"/>
              <a:t>Candidate Recommendation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Предлагаемая рекомендация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smtClean="0"/>
              <a:t>Proposed Recommendation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только после этого стандарт официально становится </a:t>
            </a:r>
            <a:r>
              <a:rPr lang="ru-RU" i="1" dirty="0" smtClean="0"/>
              <a:t>рекомендацией W3C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Членские </a:t>
            </a:r>
            <a:r>
              <a:rPr lang="ru-RU" dirty="0" smtClean="0"/>
              <a:t>взносы за участие в </a:t>
            </a:r>
            <a:r>
              <a:rPr lang="en-US" dirty="0" smtClean="0"/>
              <a:t>W3C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Членом консорциума может стать юридическое или частное лицо, занимающееся </a:t>
            </a:r>
            <a:r>
              <a:rPr lang="ru-RU" sz="2400" dirty="0" err="1" smtClean="0"/>
              <a:t>веб-технологиями</a:t>
            </a:r>
            <a:r>
              <a:rPr lang="ru-RU" sz="2400" dirty="0" smtClean="0"/>
              <a:t> и заинтересованное в развитии Интернета. </a:t>
            </a:r>
          </a:p>
          <a:p>
            <a:r>
              <a:rPr lang="ru-RU" sz="2400" dirty="0" smtClean="0"/>
              <a:t>Основным источником финансирования консорциума являются членские взносы. Членами консорциума на сегодняшний день являются более 350 организаций.</a:t>
            </a:r>
          </a:p>
          <a:p>
            <a:r>
              <a:rPr lang="ru-RU" sz="2400" dirty="0" smtClean="0"/>
              <a:t>Коммерческая организация</a:t>
            </a:r>
            <a:r>
              <a:rPr lang="en-US" sz="2400" dirty="0" smtClean="0"/>
              <a:t> c </a:t>
            </a:r>
            <a:r>
              <a:rPr lang="ru-RU" sz="2400" dirty="0" smtClean="0"/>
              <a:t>доходом более 51,000,000 Евро - 68,000 Евро</a:t>
            </a:r>
          </a:p>
          <a:p>
            <a:r>
              <a:rPr lang="ru-RU" sz="2400" dirty="0" smtClean="0"/>
              <a:t>Коммерческая организация с доходом более 30,600,000 Евро - 7,800 Евро</a:t>
            </a:r>
          </a:p>
          <a:p>
            <a:r>
              <a:rPr lang="ru-RU" sz="2400" dirty="0" smtClean="0"/>
              <a:t>Все другие организации, в том числе некоммерческие,  и государственные учреждения - 3,900 Евро</a:t>
            </a:r>
            <a:endParaRPr lang="ru-RU" sz="24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стандартизации в Интернете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 smtClean="0"/>
              <a:t>Большое количество крупных неформальных организаций, выросших из групп энтузиастов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Даже ставшими крупными организациями с представительствами по всему миру, они включат в себя только заинтересованных участников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Бурное развитие технологий заставляет организации работать в ускоренном режиме и исходя из реальных потребностей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В Интернете всячески поощряются открытые стандарты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Прислать свою версию стандарта может любой желающий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Лоббирование собственных интересов стоит немалых денег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r>
              <a:rPr lang="ru-RU" sz="3200" b="0" dirty="0"/>
              <a:t>Структура международной системы стандартизации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25538"/>
            <a:ext cx="6400800" cy="48244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400" dirty="0"/>
              <a:t>   </a:t>
            </a:r>
            <a:r>
              <a:rPr lang="ru-RU" sz="2400" dirty="0"/>
              <a:t>К международной системе стандартизации относится большой ряд организаций, разных по назначению, принципам функционирования, сферам деятельности.</a:t>
            </a:r>
            <a:endParaRPr lang="en-US" sz="2400" dirty="0"/>
          </a:p>
          <a:p>
            <a:pPr algn="l">
              <a:lnSpc>
                <a:spcPct val="90000"/>
              </a:lnSpc>
            </a:pP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Для целей анализа этой системы введем следующую классификацию входящих в ее состав организаций: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400" dirty="0"/>
              <a:t>официальные международные организации стандартизации;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400" dirty="0"/>
              <a:t>региональные организации стандартизации;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400" dirty="0"/>
              <a:t>национальные организации стандартизации;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400" dirty="0"/>
              <a:t>промышленные консорциумы и профессиональные организации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 i="1" dirty="0"/>
              <a:t>Официальные международные организации стандартизации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ru-RU" sz="2000" dirty="0"/>
              <a:t>К официальным организациям в международной системе стандартизации относятся: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b="1" dirty="0"/>
              <a:t>ISO </a:t>
            </a:r>
            <a:r>
              <a:rPr lang="en-US" sz="2000" dirty="0"/>
              <a:t>(International Organization for Standardization - </a:t>
            </a:r>
            <a:r>
              <a:rPr lang="ru-RU" sz="2000" dirty="0"/>
              <a:t>Международная</a:t>
            </a:r>
            <a:r>
              <a:rPr lang="en-US" sz="2000" dirty="0"/>
              <a:t> </a:t>
            </a:r>
            <a:r>
              <a:rPr lang="ru-RU" sz="2000" dirty="0"/>
              <a:t>организация</a:t>
            </a:r>
            <a:r>
              <a:rPr lang="en-US" sz="2000" dirty="0"/>
              <a:t> </a:t>
            </a:r>
            <a:r>
              <a:rPr lang="ru-RU" sz="2000" dirty="0"/>
              <a:t>стандартизации</a:t>
            </a:r>
            <a:r>
              <a:rPr lang="en-US" sz="2000" dirty="0"/>
              <a:t>, http://www.iso.ch/).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b="1" dirty="0"/>
              <a:t>IEC </a:t>
            </a:r>
            <a:r>
              <a:rPr lang="en-US" sz="2000" dirty="0"/>
              <a:t>(International </a:t>
            </a:r>
            <a:r>
              <a:rPr lang="en-US" sz="2000" dirty="0" err="1"/>
              <a:t>Electrotechnical</a:t>
            </a:r>
            <a:r>
              <a:rPr lang="en-US" sz="2000" dirty="0"/>
              <a:t> </a:t>
            </a:r>
            <a:r>
              <a:rPr lang="en-US" sz="2000" dirty="0" err="1"/>
              <a:t>Commision</a:t>
            </a:r>
            <a:r>
              <a:rPr lang="en-US" sz="2000" dirty="0"/>
              <a:t> - </a:t>
            </a:r>
            <a:r>
              <a:rPr lang="ru-RU" sz="2000" dirty="0"/>
              <a:t>Международная</a:t>
            </a:r>
            <a:r>
              <a:rPr lang="en-US" sz="2000" dirty="0"/>
              <a:t> </a:t>
            </a:r>
            <a:r>
              <a:rPr lang="ru-RU" sz="2000" dirty="0"/>
              <a:t>электротехническая</a:t>
            </a:r>
            <a:r>
              <a:rPr lang="en-US" sz="2000" dirty="0"/>
              <a:t> </a:t>
            </a:r>
            <a:r>
              <a:rPr lang="ru-RU" sz="2000" dirty="0"/>
              <a:t>комиссия</a:t>
            </a:r>
            <a:r>
              <a:rPr lang="en-US" sz="2000" dirty="0"/>
              <a:t>, http://www.iec.ch/).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b="1" dirty="0"/>
              <a:t>ITU </a:t>
            </a:r>
            <a:r>
              <a:rPr lang="en-US" sz="2000" dirty="0"/>
              <a:t>(International Telecommunication Union - </a:t>
            </a:r>
            <a:r>
              <a:rPr lang="ru-RU" sz="2000" dirty="0"/>
              <a:t>Международный</a:t>
            </a:r>
            <a:r>
              <a:rPr lang="en-US" sz="2000" dirty="0"/>
              <a:t> </a:t>
            </a:r>
            <a:r>
              <a:rPr lang="ru-RU" sz="2000" dirty="0"/>
              <a:t>союз</a:t>
            </a:r>
            <a:r>
              <a:rPr lang="en-US" sz="2000" dirty="0"/>
              <a:t> </a:t>
            </a:r>
            <a:r>
              <a:rPr lang="ru-RU" sz="2000" dirty="0"/>
              <a:t>по</a:t>
            </a:r>
            <a:r>
              <a:rPr lang="en-US" sz="2000" dirty="0"/>
              <a:t> </a:t>
            </a:r>
            <a:r>
              <a:rPr lang="ru-RU" sz="2000" dirty="0"/>
              <a:t>телекоммуникации</a:t>
            </a:r>
            <a:r>
              <a:rPr lang="en-US" sz="2000" dirty="0"/>
              <a:t>, http://www.itu.int/).</a:t>
            </a:r>
            <a:endParaRPr lang="ru-RU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ru-RU" sz="2000" dirty="0"/>
              <a:t>Именно эти организации обладают признанными всеми странами полномочиями издавать международные стандарты, называемые также стандартами де-юре или формальными стандартами. Таким образом, формальными стандартами являются международные стандарты </a:t>
            </a:r>
            <a:r>
              <a:rPr lang="en-US" sz="2000" dirty="0"/>
              <a:t>ISO</a:t>
            </a:r>
            <a:r>
              <a:rPr lang="ru-RU" sz="2000" dirty="0"/>
              <a:t>, </a:t>
            </a:r>
            <a:r>
              <a:rPr lang="en-US" sz="2000" dirty="0"/>
              <a:t>IEC</a:t>
            </a:r>
            <a:r>
              <a:rPr lang="ru-RU" sz="2000" dirty="0"/>
              <a:t> и рекомендации </a:t>
            </a:r>
            <a:r>
              <a:rPr lang="en-US" sz="2000" dirty="0"/>
              <a:t>ITU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 i="1" dirty="0"/>
              <a:t>Региональные организации стандартизации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</a:rPr>
              <a:t>   </a:t>
            </a:r>
            <a:r>
              <a:rPr lang="ru-RU" sz="1600" dirty="0">
                <a:latin typeface="Times New Roman" pitchFamily="18" charset="0"/>
              </a:rPr>
              <a:t>К региональным относятся организации, представляющие в глобальном процессе стандартизации ИТ интересы крупных регионов или континентов.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</a:rPr>
              <a:t>   </a:t>
            </a:r>
            <a:r>
              <a:rPr lang="ru-RU" sz="1600" dirty="0">
                <a:latin typeface="Times New Roman" pitchFamily="18" charset="0"/>
              </a:rPr>
              <a:t>Например, по европейским законам в качестве официальных европейских организаций стандартизации ИТ признаются:</a:t>
            </a:r>
            <a:endParaRPr lang="en-US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600" b="1" dirty="0">
                <a:latin typeface="Times New Roman" pitchFamily="18" charset="0"/>
              </a:rPr>
              <a:t>CEN </a:t>
            </a:r>
            <a:r>
              <a:rPr lang="ru-RU" sz="1600" dirty="0">
                <a:latin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</a:rPr>
              <a:t>the European Committee for Standardization</a:t>
            </a:r>
            <a:r>
              <a:rPr lang="ru-RU" sz="1600" dirty="0">
                <a:latin typeface="Times New Roman" pitchFamily="18" charset="0"/>
              </a:rPr>
              <a:t> - </a:t>
            </a:r>
            <a:r>
              <a:rPr lang="en-US" sz="1600" dirty="0">
                <a:latin typeface="Times New Roman" pitchFamily="18" charset="0"/>
              </a:rPr>
              <a:t>www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</a:rPr>
              <a:t>cenorm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</a:rPr>
              <a:t>be</a:t>
            </a:r>
            <a:r>
              <a:rPr lang="ru-RU" sz="1600" dirty="0">
                <a:latin typeface="Times New Roman" pitchFamily="18" charset="0"/>
              </a:rPr>
              <a:t>)-европейский комитет стандартизации широкого спектра товаров, услуг и технологий, в том числе, связанных с </a:t>
            </a:r>
            <a:r>
              <a:rPr lang="ru-RU" sz="1600" dirty="0" smtClean="0">
                <a:latin typeface="Times New Roman" pitchFamily="18" charset="0"/>
              </a:rPr>
              <a:t>областью ИТ и телекоммуникаций.</a:t>
            </a:r>
            <a:endParaRPr lang="en-US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600" b="1" dirty="0">
                <a:latin typeface="Times New Roman" pitchFamily="18" charset="0"/>
              </a:rPr>
              <a:t>CENELEC </a:t>
            </a:r>
            <a:r>
              <a:rPr lang="ru-RU" sz="1600" dirty="0">
                <a:latin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</a:rPr>
              <a:t>the European Committee for </a:t>
            </a:r>
            <a:r>
              <a:rPr lang="en-US" sz="1600" dirty="0" err="1">
                <a:latin typeface="Times New Roman" pitchFamily="18" charset="0"/>
              </a:rPr>
              <a:t>Electrotechnical</a:t>
            </a:r>
            <a:r>
              <a:rPr lang="en-US" sz="1600" dirty="0">
                <a:latin typeface="Times New Roman" pitchFamily="18" charset="0"/>
              </a:rPr>
              <a:t> Standardization</a:t>
            </a:r>
            <a:r>
              <a:rPr lang="ru-RU" sz="1600" dirty="0">
                <a:latin typeface="Times New Roman" pitchFamily="18" charset="0"/>
              </a:rPr>
              <a:t> -</a:t>
            </a:r>
            <a:r>
              <a:rPr lang="en-US" sz="1600" dirty="0">
                <a:latin typeface="Times New Roman" pitchFamily="18" charset="0"/>
              </a:rPr>
              <a:t>www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</a:rPr>
              <a:t>cenelec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</a:rPr>
              <a:t>be</a:t>
            </a:r>
            <a:r>
              <a:rPr lang="ru-RU" sz="1600" dirty="0">
                <a:latin typeface="Times New Roman" pitchFamily="18" charset="0"/>
              </a:rPr>
              <a:t>) - европейский комитет стандартизации решений в электротехнике, в частности, стандартизации коммуникационных кабелей, волоконной оптики и электронных приборов.</a:t>
            </a:r>
            <a:endParaRPr lang="en-US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600" b="1" dirty="0">
                <a:latin typeface="Times New Roman" pitchFamily="18" charset="0"/>
              </a:rPr>
              <a:t>ETSI </a:t>
            </a:r>
            <a:r>
              <a:rPr lang="ru-RU" sz="1600" dirty="0">
                <a:latin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</a:rPr>
              <a:t>European Telecommunications Standards Institute</a:t>
            </a:r>
            <a:r>
              <a:rPr lang="ru-RU" sz="1600" dirty="0">
                <a:latin typeface="Times New Roman" pitchFamily="18" charset="0"/>
              </a:rPr>
              <a:t> - </a:t>
            </a:r>
            <a:r>
              <a:rPr lang="en-US" sz="1600" dirty="0">
                <a:latin typeface="Times New Roman" pitchFamily="18" charset="0"/>
              </a:rPr>
              <a:t>www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</a:rPr>
              <a:t>etsi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</a:rPr>
              <a:t>org</a:t>
            </a:r>
            <a:r>
              <a:rPr lang="ru-RU" sz="1600" dirty="0">
                <a:latin typeface="Times New Roman" pitchFamily="18" charset="0"/>
              </a:rPr>
              <a:t>) </a:t>
            </a:r>
            <a:r>
              <a:rPr lang="ru-RU" sz="1600" dirty="0" smtClean="0">
                <a:latin typeface="Times New Roman" pitchFamily="18" charset="0"/>
              </a:rPr>
              <a:t>-европейский </a:t>
            </a:r>
            <a:r>
              <a:rPr lang="ru-RU" sz="1600" dirty="0">
                <a:latin typeface="Times New Roman" pitchFamily="18" charset="0"/>
              </a:rPr>
              <a:t>институт стандартизации в области сетевой инфраструктуры.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Times New Roman" pitchFamily="18" charset="0"/>
              </a:rPr>
              <a:t>   </a:t>
            </a:r>
            <a:r>
              <a:rPr lang="ru-RU" sz="1600" dirty="0">
                <a:latin typeface="Times New Roman" pitchFamily="18" charset="0"/>
              </a:rPr>
              <a:t>Цель образования этих организаций состояла в том, чтобы способствовать развитию процесса стандартизации в Европе, сотрудничеству с другими международными организациями стандартизации, проведению учитывающей европейские интересы технической политики в международной стандартизации, обеспечению нормативной базы для создания (в 1992 г.) и </a:t>
            </a:r>
            <a:r>
              <a:rPr lang="ru-RU" sz="1600" dirty="0" smtClean="0">
                <a:latin typeface="Times New Roman" pitchFamily="18" charset="0"/>
              </a:rPr>
              <a:t>рынка. эффективного функционирования общеевропейского </a:t>
            </a:r>
            <a:endParaRPr lang="ru-RU" sz="16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</a:rPr>
              <a:t>    </a:t>
            </a:r>
            <a:r>
              <a:rPr lang="ru-RU" sz="1600" dirty="0">
                <a:latin typeface="Times New Roman" pitchFamily="18" charset="0"/>
              </a:rPr>
              <a:t>В 1998 г. организацией </a:t>
            </a:r>
            <a:r>
              <a:rPr lang="en-US" sz="1600" dirty="0">
                <a:latin typeface="Times New Roman" pitchFamily="18" charset="0"/>
              </a:rPr>
              <a:t>CEN</a:t>
            </a:r>
            <a:r>
              <a:rPr lang="ru-RU" sz="1600" dirty="0">
                <a:latin typeface="Times New Roman" pitchFamily="18" charset="0"/>
              </a:rPr>
              <a:t> создано новое подразделение, названное </a:t>
            </a:r>
            <a:r>
              <a:rPr lang="en-US" sz="1600" dirty="0">
                <a:latin typeface="Times New Roman" pitchFamily="18" charset="0"/>
              </a:rPr>
              <a:t>ISSS</a:t>
            </a:r>
            <a:r>
              <a:rPr lang="ru-RU" sz="1600" dirty="0">
                <a:latin typeface="Times New Roman" pitchFamily="18" charset="0"/>
              </a:rPr>
              <a:t> (</a:t>
            </a:r>
            <a:r>
              <a:rPr lang="en-US" sz="1600" dirty="0">
                <a:latin typeface="Times New Roman" pitchFamily="18" charset="0"/>
              </a:rPr>
              <a:t>the Information Society Standardization System</a:t>
            </a:r>
            <a:r>
              <a:rPr lang="ru-RU" sz="1600" dirty="0">
                <a:latin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</a:rPr>
              <a:t>www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 err="1">
                <a:latin typeface="Times New Roman" pitchFamily="18" charset="0"/>
              </a:rPr>
              <a:t>cenorn</a:t>
            </a:r>
            <a:r>
              <a:rPr lang="ru-RU" sz="1600" dirty="0">
                <a:latin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</a:rPr>
              <a:t>be</a:t>
            </a:r>
            <a:r>
              <a:rPr lang="ru-RU" sz="1600" dirty="0">
                <a:latin typeface="Times New Roman" pitchFamily="18" charset="0"/>
              </a:rPr>
              <a:t>/</a:t>
            </a:r>
            <a:r>
              <a:rPr lang="en-US" sz="1600" dirty="0" err="1">
                <a:latin typeface="Times New Roman" pitchFamily="18" charset="0"/>
              </a:rPr>
              <a:t>isss</a:t>
            </a:r>
            <a:r>
              <a:rPr lang="ru-RU" sz="1600" dirty="0">
                <a:latin typeface="Times New Roman" pitchFamily="18" charset="0"/>
              </a:rPr>
              <a:t>), целью которого является обеспечение участников рынка европейского информационного сообщества всеобъемлющей и целостной системой стандартов для продуктов и сервисов в области информационных и телекоммуникационных технологий.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/>
              <a:t>Национальные организации стандартизации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В каждой индустриально развитой стране существует одна организация стандартизации, которая представляет данную страну в </a:t>
            </a:r>
            <a:r>
              <a:rPr lang="en-US" sz="1400" dirty="0">
                <a:latin typeface="Times New Roman" pitchFamily="18" charset="0"/>
              </a:rPr>
              <a:t>ISO </a:t>
            </a:r>
            <a:r>
              <a:rPr lang="ru-RU" sz="1400" dirty="0">
                <a:latin typeface="Times New Roman" pitchFamily="18" charset="0"/>
              </a:rPr>
              <a:t>в качестве участника международного процесса стандартизации.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Такие организации, входящие в состав </a:t>
            </a:r>
            <a:r>
              <a:rPr lang="en-US" sz="1400" dirty="0">
                <a:latin typeface="Times New Roman" pitchFamily="18" charset="0"/>
              </a:rPr>
              <a:t>ISO</a:t>
            </a:r>
            <a:r>
              <a:rPr lang="ru-RU" sz="1400" dirty="0">
                <a:latin typeface="Times New Roman" pitchFamily="18" charset="0"/>
              </a:rPr>
              <a:t>, называются организациями национальных стандартов (</a:t>
            </a:r>
            <a:r>
              <a:rPr lang="en-US" sz="1400" dirty="0">
                <a:latin typeface="Times New Roman" pitchFamily="18" charset="0"/>
              </a:rPr>
              <a:t>National Standards Bodies</a:t>
            </a:r>
            <a:r>
              <a:rPr lang="ru-RU" sz="1400" dirty="0">
                <a:latin typeface="Times New Roman" pitchFamily="18" charset="0"/>
              </a:rPr>
              <a:t>). Они выполняют следующие задачи: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dirty="0">
                <a:latin typeface="Times New Roman" pitchFamily="18" charset="0"/>
              </a:rPr>
              <a:t>участвуют в разработке и принятии международных стандартов с учетом национальных интересов;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dirty="0">
                <a:latin typeface="Times New Roman" pitchFamily="18" charset="0"/>
              </a:rPr>
              <a:t>  выполняют локализацию и адаптацию международных стандартов для их успешного применения в своих странах, а также способствуют разработке национальных стандартов в соответствии</a:t>
            </a:r>
            <a:br>
              <a:rPr lang="ru-RU" sz="1400" dirty="0">
                <a:latin typeface="Times New Roman" pitchFamily="18" charset="0"/>
              </a:rPr>
            </a:br>
            <a:r>
              <a:rPr lang="ru-RU" sz="1400" dirty="0">
                <a:latin typeface="Times New Roman" pitchFamily="18" charset="0"/>
              </a:rPr>
              <a:t>с международными стандартами;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dirty="0">
                <a:latin typeface="Times New Roman" pitchFamily="18" charset="0"/>
              </a:rPr>
              <a:t>передают в </a:t>
            </a:r>
            <a:r>
              <a:rPr lang="en-US" sz="1400" dirty="0">
                <a:latin typeface="Times New Roman" pitchFamily="18" charset="0"/>
              </a:rPr>
              <a:t>ISO</a:t>
            </a:r>
            <a:r>
              <a:rPr lang="ru-RU" sz="1400" dirty="0">
                <a:latin typeface="Times New Roman" pitchFamily="18" charset="0"/>
              </a:rPr>
              <a:t> для стандартизации на международном уровне</a:t>
            </a:r>
            <a:br>
              <a:rPr lang="ru-RU" sz="1400" dirty="0">
                <a:latin typeface="Times New Roman" pitchFamily="18" charset="0"/>
              </a:rPr>
            </a:br>
            <a:r>
              <a:rPr lang="ru-RU" sz="1400" dirty="0">
                <a:latin typeface="Times New Roman" pitchFamily="18" charset="0"/>
              </a:rPr>
              <a:t>разработанные ими (или разработанные аккредитованными ими</a:t>
            </a:r>
            <a:br>
              <a:rPr lang="ru-RU" sz="1400" dirty="0">
                <a:latin typeface="Times New Roman" pitchFamily="18" charset="0"/>
              </a:rPr>
            </a:br>
            <a:r>
              <a:rPr lang="ru-RU" sz="1400" dirty="0">
                <a:latin typeface="Times New Roman" pitchFamily="18" charset="0"/>
              </a:rPr>
              <a:t>организациями)   спецификации,   являющиеся   национальными</a:t>
            </a:r>
            <a:br>
              <a:rPr lang="ru-RU" sz="1400" dirty="0">
                <a:latin typeface="Times New Roman" pitchFamily="18" charset="0"/>
              </a:rPr>
            </a:br>
            <a:r>
              <a:rPr lang="ru-RU" sz="1400" dirty="0">
                <a:latin typeface="Times New Roman" pitchFamily="18" charset="0"/>
              </a:rPr>
              <a:t>стандартами.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Организациями национальных стандартов, внесшими значительный вклад в развитие международной системы стандартов ИТ, являются следующие.</a:t>
            </a:r>
            <a:endParaRPr lang="en-US" sz="1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 b="1" dirty="0">
                <a:latin typeface="Times New Roman" pitchFamily="18" charset="0"/>
              </a:rPr>
              <a:t>ANSI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American National Standards Institute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ansi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американский институт национальных стандартов. Организация, определяющая государственные стандарты США в различных сферах деятельности, включая </a:t>
            </a:r>
            <a:r>
              <a:rPr lang="ru-RU" sz="1400" dirty="0" err="1">
                <a:latin typeface="Times New Roman" pitchFamily="18" charset="0"/>
              </a:rPr>
              <a:t>фотопродукцию</a:t>
            </a:r>
            <a:r>
              <a:rPr lang="ru-RU" sz="1400" dirty="0">
                <a:latin typeface="Times New Roman" pitchFamily="18" charset="0"/>
              </a:rPr>
              <a:t>, автомобилестроение, кораблестроительную, авиационную и другие виды промышленности, а также компьютерные технологии.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 b="1" dirty="0">
                <a:latin typeface="Times New Roman" pitchFamily="18" charset="0"/>
              </a:rPr>
              <a:t>AFNOR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Association </a:t>
            </a:r>
            <a:r>
              <a:rPr lang="en-US" sz="1400" dirty="0" err="1">
                <a:latin typeface="Times New Roman" pitchFamily="18" charset="0"/>
              </a:rPr>
              <a:t>Francaise</a:t>
            </a:r>
            <a:r>
              <a:rPr lang="en-US" sz="1400" dirty="0">
                <a:latin typeface="Times New Roman" pitchFamily="18" charset="0"/>
              </a:rPr>
              <a:t> de </a:t>
            </a:r>
            <a:r>
              <a:rPr lang="en-US" sz="1400" dirty="0" err="1">
                <a:latin typeface="Times New Roman" pitchFamily="18" charset="0"/>
              </a:rPr>
              <a:t>Normalisation</a:t>
            </a:r>
            <a:r>
              <a:rPr lang="ru-RU" sz="1400" dirty="0">
                <a:latin typeface="Times New Roman" pitchFamily="18" charset="0"/>
              </a:rPr>
              <a:t>) - французская ассоциация по стандартизации, аналогичная по назначению </a:t>
            </a:r>
            <a:r>
              <a:rPr lang="en-US" sz="1400" dirty="0">
                <a:latin typeface="Times New Roman" pitchFamily="18" charset="0"/>
              </a:rPr>
              <a:t>ANSI</a:t>
            </a:r>
            <a:r>
              <a:rPr lang="ru-RU" sz="1400" dirty="0">
                <a:latin typeface="Times New Roman" pitchFamily="18" charset="0"/>
              </a:rPr>
              <a:t>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 b="1" dirty="0">
                <a:latin typeface="Times New Roman" pitchFamily="18" charset="0"/>
              </a:rPr>
              <a:t>BSI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British Standards Institute</a:t>
            </a:r>
            <a:r>
              <a:rPr lang="ru-RU" sz="1400" dirty="0">
                <a:latin typeface="Times New Roman" pitchFamily="18" charset="0"/>
              </a:rPr>
              <a:t>) - британский институт стандартов.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 b="1" dirty="0">
                <a:latin typeface="Times New Roman" pitchFamily="18" charset="0"/>
              </a:rPr>
              <a:t>DIN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</a:rPr>
              <a:t>Deutsches</a:t>
            </a:r>
            <a:r>
              <a:rPr lang="en-US" sz="1400" dirty="0">
                <a:latin typeface="Times New Roman" pitchFamily="18" charset="0"/>
              </a:rPr>
              <a:t> Institute fur </a:t>
            </a:r>
            <a:r>
              <a:rPr lang="en-US" sz="1400" dirty="0" err="1">
                <a:latin typeface="Times New Roman" pitchFamily="18" charset="0"/>
              </a:rPr>
              <a:t>Normung</a:t>
            </a:r>
            <a:r>
              <a:rPr lang="en-US" sz="1400" dirty="0">
                <a:latin typeface="Times New Roman" pitchFamily="18" charset="0"/>
              </a:rPr>
              <a:t> e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v</a:t>
            </a:r>
            <a:r>
              <a:rPr lang="ru-RU" sz="1400" dirty="0">
                <a:latin typeface="Times New Roman" pitchFamily="18" charset="0"/>
              </a:rPr>
              <a:t>.) - германская организация национальных стандартов.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 b="1" dirty="0">
                <a:latin typeface="Times New Roman" pitchFamily="18" charset="0"/>
              </a:rPr>
              <a:t>JISC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Japanese Industrial Standards Committee</a:t>
            </a:r>
            <a:r>
              <a:rPr lang="ru-RU" sz="1400" dirty="0">
                <a:latin typeface="Times New Roman" pitchFamily="18" charset="0"/>
              </a:rPr>
              <a:t>) - японский комитет промышленных стандартов</a:t>
            </a:r>
            <a:r>
              <a:rPr lang="ru-RU" sz="14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dirty="0" smtClean="0"/>
              <a:t>Россия в </a:t>
            </a:r>
            <a:r>
              <a:rPr lang="en-US" sz="1400" dirty="0" smtClean="0"/>
              <a:t>ISO </a:t>
            </a:r>
            <a:r>
              <a:rPr lang="ru-RU" sz="1400" dirty="0" smtClean="0"/>
              <a:t>представлена </a:t>
            </a:r>
            <a:r>
              <a:rPr lang="ru-RU" sz="1400" b="1" dirty="0" smtClean="0"/>
              <a:t>Федеральным </a:t>
            </a:r>
            <a:r>
              <a:rPr lang="ru-RU" sz="1400" b="1" dirty="0"/>
              <a:t>агентством по техническому регулированию и метрологии</a:t>
            </a:r>
            <a:endParaRPr lang="ru-RU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Times New Roman" pitchFamily="18" charset="0"/>
              </a:rPr>
              <a:t>      </a:t>
            </a:r>
            <a:endParaRPr lang="ru-RU" sz="1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Промышленные консорциумы и профессиональные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Особенно быстрыми темпами развивалась стандартизация консорциумов (</a:t>
            </a:r>
            <a:r>
              <a:rPr lang="en-US" sz="2400" dirty="0" smtClean="0"/>
              <a:t>consortia </a:t>
            </a:r>
            <a:r>
              <a:rPr lang="en-US" sz="2400" dirty="0" err="1" smtClean="0"/>
              <a:t>standadization</a:t>
            </a:r>
            <a:r>
              <a:rPr lang="ru-RU" sz="2400" dirty="0" smtClean="0"/>
              <a:t>), показавшая себя весьма продуктивной составляющей общего процесса международной стандартизации. Хотя данная форма стандартизации не гарантирует качество стандартов и уровень </a:t>
            </a:r>
            <a:r>
              <a:rPr lang="ru-RU" sz="2400" dirty="0" err="1" smtClean="0"/>
              <a:t>регламентированности</a:t>
            </a:r>
            <a:r>
              <a:rPr lang="ru-RU" sz="2400" dirty="0" smtClean="0"/>
              <a:t> процесса их сопровождения, свойственные формальным стандартам, ее достоинствами является быстрота процесса разработки и согласования стандартов.</a:t>
            </a:r>
          </a:p>
          <a:p>
            <a:r>
              <a:rPr lang="ru-RU" sz="2400" dirty="0" smtClean="0"/>
              <a:t>Высокая заинтересованность участников консорциума в достижении конечного результата в сжатые сроки, как правило, позволяет успешно решать вопросы, связанные с финансовым обеспечением соответствующих проектов.</a:t>
            </a:r>
          </a:p>
          <a:p>
            <a:endParaRPr lang="ru-RU"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dirty="0"/>
              <a:t>Промышленные консорциумы и профессиональные организации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IEEE </a:t>
            </a:r>
            <a:r>
              <a:rPr lang="ru-RU" sz="1600" dirty="0" smtClean="0"/>
              <a:t>(</a:t>
            </a:r>
            <a:r>
              <a:rPr lang="en-US" sz="1600" dirty="0"/>
              <a:t>Institute of Electrical and Electronic Engineers</a:t>
            </a:r>
            <a:r>
              <a:rPr lang="ru-RU" sz="1600" dirty="0"/>
              <a:t> - Институт инженеров по </a:t>
            </a:r>
            <a:r>
              <a:rPr lang="ru-RU" sz="1600" dirty="0" smtClean="0"/>
              <a:t>электротехнике </a:t>
            </a:r>
            <a:r>
              <a:rPr lang="ru-RU" sz="1600" dirty="0"/>
              <a:t>и электронике, 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ieee</a:t>
            </a:r>
            <a:r>
              <a:rPr lang="ru-RU" sz="1600" dirty="0"/>
              <a:t>.</a:t>
            </a:r>
            <a:r>
              <a:rPr lang="en-US" sz="1600" dirty="0"/>
              <a:t>org</a:t>
            </a:r>
            <a:r>
              <a:rPr lang="ru-RU" sz="1600" dirty="0"/>
              <a:t>) - </a:t>
            </a:r>
            <a:r>
              <a:rPr lang="ru-RU" sz="1600" dirty="0" smtClean="0"/>
              <a:t>профессиональная </a:t>
            </a:r>
            <a:r>
              <a:rPr lang="ru-RU" sz="1600" dirty="0"/>
              <a:t>международная организация, разработчик ряда важных международных стандартов ИТ.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ISOC </a:t>
            </a:r>
            <a:r>
              <a:rPr lang="ru-RU" sz="1600" dirty="0"/>
              <a:t>(</a:t>
            </a:r>
            <a:r>
              <a:rPr lang="en-US" sz="1600" dirty="0"/>
              <a:t>Internet Society</a:t>
            </a:r>
            <a:r>
              <a:rPr lang="ru-RU" sz="1600" dirty="0"/>
              <a:t> - Общество Интернета, 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isoc</a:t>
            </a:r>
            <a:r>
              <a:rPr lang="ru-RU" sz="1600" dirty="0"/>
              <a:t>.</a:t>
            </a:r>
            <a:r>
              <a:rPr lang="en-US" sz="1600" dirty="0" smtClean="0"/>
              <a:t>org</a:t>
            </a:r>
            <a:r>
              <a:rPr lang="ru-RU" sz="1600" dirty="0" smtClean="0"/>
              <a:t>) </a:t>
            </a:r>
            <a:r>
              <a:rPr lang="ru-RU" sz="1600" dirty="0"/>
              <a:t>- ассоциация экспертов, отвечающая за разработку стандартов </a:t>
            </a:r>
            <a:r>
              <a:rPr lang="ru-RU" sz="1600" dirty="0" err="1"/>
              <a:t>Интернет-технологий</a:t>
            </a:r>
            <a:r>
              <a:rPr lang="ru-RU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IAB </a:t>
            </a:r>
            <a:r>
              <a:rPr lang="ru-RU" sz="1600" dirty="0"/>
              <a:t>(</a:t>
            </a:r>
            <a:r>
              <a:rPr lang="en-US" sz="1600" dirty="0"/>
              <a:t>Internet Architecture Board</a:t>
            </a:r>
            <a:r>
              <a:rPr lang="ru-RU" sz="1600" dirty="0"/>
              <a:t> - Совет по управлению сети Интернет) - группа в составе </a:t>
            </a:r>
            <a:r>
              <a:rPr lang="en-US" sz="1600" dirty="0"/>
              <a:t>ISOC</a:t>
            </a:r>
            <a:r>
              <a:rPr lang="ru-RU" sz="1600" dirty="0"/>
              <a:t>, непосредственно отвечающая за развитие архитектуры Интернет, разработку и сопровождение стандартов протоколов и сервисов Интернет в виде </a:t>
            </a:r>
            <a:r>
              <a:rPr lang="en-US" sz="1600" dirty="0"/>
              <a:t>RFC </a:t>
            </a:r>
            <a:r>
              <a:rPr lang="ru-RU" sz="1600" dirty="0"/>
              <a:t>(</a:t>
            </a:r>
            <a:r>
              <a:rPr lang="en-US" sz="1600" dirty="0"/>
              <a:t>Reference For Comments</a:t>
            </a:r>
            <a:r>
              <a:rPr lang="ru-RU" sz="1600" dirty="0"/>
              <a:t>); два основных подразделения </a:t>
            </a:r>
            <a:r>
              <a:rPr lang="en-US" sz="1600" dirty="0"/>
              <a:t>IAB</a:t>
            </a:r>
            <a:r>
              <a:rPr lang="ru-RU" sz="1600" dirty="0"/>
              <a:t>: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IETF </a:t>
            </a:r>
            <a:r>
              <a:rPr lang="ru-RU" sz="1600" dirty="0"/>
              <a:t>(</a:t>
            </a:r>
            <a:r>
              <a:rPr lang="en-US" sz="1600" dirty="0"/>
              <a:t>Internet Engineering Task Force</a:t>
            </a:r>
            <a:r>
              <a:rPr lang="ru-RU" sz="1600" dirty="0"/>
              <a:t> - Рабочая группа инженеров Интернета, 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ietf</a:t>
            </a:r>
            <a:r>
              <a:rPr lang="ru-RU" sz="1600" dirty="0"/>
              <a:t>.</a:t>
            </a:r>
            <a:r>
              <a:rPr lang="en-US" sz="1600" dirty="0"/>
              <a:t>org</a:t>
            </a:r>
            <a:r>
              <a:rPr lang="ru-RU" sz="1600" dirty="0"/>
              <a:t>), решающая текущие задачи в области стандартизации и развития </a:t>
            </a:r>
            <a:r>
              <a:rPr lang="ru-RU" sz="1600" dirty="0" err="1"/>
              <a:t>Интернет-технологий</a:t>
            </a:r>
            <a:r>
              <a:rPr lang="ru-RU" sz="1600" dirty="0"/>
              <a:t>. • 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IRTF </a:t>
            </a:r>
            <a:r>
              <a:rPr lang="ru-RU" sz="1600" dirty="0"/>
              <a:t>(</a:t>
            </a:r>
            <a:r>
              <a:rPr lang="en-US" sz="1600" dirty="0"/>
              <a:t>Internet Research Task Force</a:t>
            </a:r>
            <a:r>
              <a:rPr lang="ru-RU" sz="1600" dirty="0"/>
              <a:t> - Исследовательская группа Интернета, 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irtf</a:t>
            </a:r>
            <a:r>
              <a:rPr lang="ru-RU" sz="1600" dirty="0"/>
              <a:t>.</a:t>
            </a:r>
            <a:r>
              <a:rPr lang="en-US" sz="1600" dirty="0"/>
              <a:t>org</a:t>
            </a:r>
            <a:r>
              <a:rPr lang="ru-RU" sz="1600" dirty="0"/>
              <a:t>), решающая проблемные задачи по развитию </a:t>
            </a:r>
            <a:r>
              <a:rPr lang="ru-RU" sz="1600" dirty="0" err="1"/>
              <a:t>Интернет-технологий</a:t>
            </a:r>
            <a:r>
              <a:rPr lang="ru-RU" sz="1600" dirty="0"/>
              <a:t>.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OMG </a:t>
            </a:r>
            <a:r>
              <a:rPr lang="ru-RU" sz="1600" dirty="0"/>
              <a:t>(</a:t>
            </a:r>
            <a:r>
              <a:rPr lang="en-US" sz="1600" dirty="0"/>
              <a:t>Object Management Group</a:t>
            </a:r>
            <a:r>
              <a:rPr lang="ru-RU" sz="1600" dirty="0"/>
              <a:t> - Группа </a:t>
            </a:r>
            <a:r>
              <a:rPr lang="ru-RU" sz="1600" dirty="0" smtClean="0"/>
              <a:t>управления объектами, 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omg</a:t>
            </a:r>
            <a:r>
              <a:rPr lang="ru-RU" sz="1600" dirty="0"/>
              <a:t>.</a:t>
            </a:r>
            <a:r>
              <a:rPr lang="en-US" sz="1600" dirty="0"/>
              <a:t>org</a:t>
            </a:r>
            <a:r>
              <a:rPr lang="ru-RU" sz="1600" dirty="0"/>
              <a:t>) - международный консорциум, осуществляющий </a:t>
            </a:r>
            <a:r>
              <a:rPr lang="ru-RU" sz="1600" dirty="0" smtClean="0"/>
              <a:t>разработку </a:t>
            </a:r>
            <a:r>
              <a:rPr lang="ru-RU" sz="1600" dirty="0"/>
              <a:t>стандартов унифицированного распределённого программного обеспечения, созданного на принципах </a:t>
            </a:r>
            <a:r>
              <a:rPr lang="ru-RU" sz="1600" dirty="0" smtClean="0"/>
              <a:t>объектно-ориентированной </a:t>
            </a:r>
            <a:r>
              <a:rPr lang="ru-RU" sz="1600" dirty="0"/>
              <a:t>парадигмы.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dirty="0"/>
              <a:t>Промышленные консорциумы и профессиональные организации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400" b="1" dirty="0">
                <a:latin typeface="Times New Roman" pitchFamily="18" charset="0"/>
              </a:rPr>
              <a:t>ЕСМА</a:t>
            </a:r>
            <a:r>
              <a:rPr lang="ru-RU" sz="1400" dirty="0">
                <a:latin typeface="Times New Roman" pitchFamily="18" charset="0"/>
              </a:rPr>
              <a:t> (</a:t>
            </a:r>
            <a:r>
              <a:rPr lang="en-US" sz="1400" dirty="0">
                <a:latin typeface="Times New Roman" pitchFamily="18" charset="0"/>
              </a:rPr>
              <a:t>European Computer Manufacturers Association</a:t>
            </a:r>
            <a:r>
              <a:rPr lang="ru-RU" sz="1400" dirty="0">
                <a:latin typeface="Times New Roman" pitchFamily="18" charset="0"/>
              </a:rPr>
              <a:t> — Европейская ассоциация производителей вычислительных машин,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ecma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ch</a:t>
            </a:r>
            <a:r>
              <a:rPr lang="ru-RU" sz="1400" dirty="0">
                <a:latin typeface="Times New Roman" pitchFamily="18" charset="0"/>
              </a:rPr>
              <a:t>.) - международная ассоциация, целью которой служит промышленная стандартизация информационных и коммуникационных систем.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W</a:t>
            </a:r>
            <a:r>
              <a:rPr lang="ru-RU" sz="1400" b="1" dirty="0">
                <a:latin typeface="Times New Roman" pitchFamily="18" charset="0"/>
              </a:rPr>
              <a:t>3</a:t>
            </a:r>
            <a:r>
              <a:rPr lang="en-US" sz="1400" b="1" dirty="0">
                <a:latin typeface="Times New Roman" pitchFamily="18" charset="0"/>
              </a:rPr>
              <a:t>C</a:t>
            </a:r>
            <a:r>
              <a:rPr lang="ru-RU" sz="1400" dirty="0">
                <a:latin typeface="Times New Roman" pitchFamily="18" charset="0"/>
              </a:rPr>
              <a:t> (</a:t>
            </a:r>
            <a:r>
              <a:rPr lang="en-US" sz="1400" dirty="0">
                <a:latin typeface="Times New Roman" pitchFamily="18" charset="0"/>
              </a:rPr>
              <a:t>World Wide Web Consortium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w</a:t>
            </a:r>
            <a:r>
              <a:rPr lang="ru-RU" sz="1400" dirty="0">
                <a:latin typeface="Times New Roman" pitchFamily="18" charset="0"/>
              </a:rPr>
              <a:t>3.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консорциум, который специализируется в области разработки и развития стандартов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-технологий, таких, как, например, </a:t>
            </a:r>
            <a:r>
              <a:rPr lang="en-US" sz="1400" dirty="0">
                <a:latin typeface="Times New Roman" pitchFamily="18" charset="0"/>
              </a:rPr>
              <a:t>HTTP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HTML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URL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XML</a:t>
            </a:r>
            <a:r>
              <a:rPr lang="ru-RU" sz="1400" dirty="0">
                <a:latin typeface="Times New Roman" pitchFamily="18" charset="0"/>
              </a:rPr>
              <a:t>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ATM Forum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ATM</a:t>
            </a:r>
            <a:r>
              <a:rPr lang="ru-RU" sz="1400" dirty="0">
                <a:latin typeface="Times New Roman" pitchFamily="18" charset="0"/>
              </a:rPr>
              <a:t> форум,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atmforum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консорциум, целями которого являются разработка и развитие стандартов широкополосных сетей асинхронного режима передачи данных (</a:t>
            </a:r>
            <a:r>
              <a:rPr lang="en-US" sz="1400" dirty="0">
                <a:latin typeface="Times New Roman" pitchFamily="18" charset="0"/>
              </a:rPr>
              <a:t>Asynchronous </a:t>
            </a:r>
            <a:r>
              <a:rPr lang="en-US" sz="1400" dirty="0" err="1">
                <a:latin typeface="Times New Roman" pitchFamily="18" charset="0"/>
              </a:rPr>
              <a:t>Transfere</a:t>
            </a:r>
            <a:r>
              <a:rPr lang="en-US" sz="1400" dirty="0">
                <a:latin typeface="Times New Roman" pitchFamily="18" charset="0"/>
              </a:rPr>
              <a:t> Mode</a:t>
            </a:r>
            <a:r>
              <a:rPr lang="ru-RU" sz="1400" dirty="0">
                <a:latin typeface="Times New Roman" pitchFamily="18" charset="0"/>
              </a:rPr>
              <a:t>, </a:t>
            </a:r>
            <a:r>
              <a:rPr lang="en-US" sz="1400" dirty="0">
                <a:latin typeface="Times New Roman" pitchFamily="18" charset="0"/>
              </a:rPr>
              <a:t>ATM</a:t>
            </a:r>
            <a:r>
              <a:rPr lang="ru-RU" sz="1400" dirty="0">
                <a:latin typeface="Times New Roman" pitchFamily="18" charset="0"/>
              </a:rPr>
              <a:t>).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DA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b="1" dirty="0">
                <a:latin typeface="Times New Roman" pitchFamily="18" charset="0"/>
              </a:rPr>
              <a:t>VIC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Digital Audio</a:t>
            </a:r>
            <a:r>
              <a:rPr lang="ru-RU" sz="1400" dirty="0">
                <a:latin typeface="Times New Roman" pitchFamily="18" charset="0"/>
              </a:rPr>
              <a:t>-</a:t>
            </a:r>
            <a:r>
              <a:rPr lang="en-US" sz="1400" dirty="0">
                <a:latin typeface="Times New Roman" pitchFamily="18" charset="0"/>
              </a:rPr>
              <a:t>Visual Council</a:t>
            </a:r>
            <a:r>
              <a:rPr lang="ru-RU" sz="1400" dirty="0">
                <a:latin typeface="Times New Roman" pitchFamily="18" charset="0"/>
              </a:rPr>
              <a:t> - Совет по развитию цифровых аудио- и </a:t>
            </a:r>
            <a:r>
              <a:rPr lang="ru-RU" sz="1400" dirty="0" err="1">
                <a:latin typeface="Times New Roman" pitchFamily="18" charset="0"/>
              </a:rPr>
              <a:t>видеомультимедиа</a:t>
            </a:r>
            <a:r>
              <a:rPr lang="ru-RU" sz="1400" dirty="0">
                <a:latin typeface="Times New Roman" pitchFamily="18" charset="0"/>
              </a:rPr>
              <a:t> систем,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davic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консорциум, осуществлявший разработку и развитие архитектурных, функциональных и информационных моделей и стандартов </a:t>
            </a:r>
            <a:r>
              <a:rPr lang="ru-RU" sz="1400" dirty="0" err="1">
                <a:latin typeface="Times New Roman" pitchFamily="18" charset="0"/>
              </a:rPr>
              <a:t>мультимедиасервисов</a:t>
            </a:r>
            <a:r>
              <a:rPr lang="ru-RU" sz="1400" dirty="0">
                <a:latin typeface="Times New Roman" pitchFamily="18" charset="0"/>
              </a:rPr>
              <a:t> Глобальной информационной инфраструктуры.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ECBS </a:t>
            </a:r>
            <a:r>
              <a:rPr lang="ru-RU" sz="1400" dirty="0">
                <a:latin typeface="Times New Roman" pitchFamily="18" charset="0"/>
              </a:rPr>
              <a:t>(Европейский комитет банковских стандартов,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ecbs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), отвечающий за разработку общеевропейского стандарта для банковской инфраструктуры.</a:t>
            </a:r>
            <a:endParaRPr lang="ru-RU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1400" b="1" dirty="0">
                <a:latin typeface="Times New Roman" pitchFamily="18" charset="0"/>
              </a:rPr>
              <a:t>ЕАСЕМ </a:t>
            </a:r>
            <a:r>
              <a:rPr lang="ru-RU" sz="1400" dirty="0">
                <a:latin typeface="Times New Roman" pitchFamily="18" charset="0"/>
              </a:rPr>
              <a:t>(Европейская ассоциация производителей электронных приборов,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eacem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be</a:t>
            </a:r>
            <a:r>
              <a:rPr lang="ru-RU" sz="1400" dirty="0">
                <a:latin typeface="Times New Roman" pitchFamily="18" charset="0"/>
              </a:rPr>
              <a:t>) — ориентирована на поддержку стандартизации в области индустрии электронных приборов.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 err="1">
                <a:latin typeface="Times New Roman" pitchFamily="18" charset="0"/>
              </a:rPr>
              <a:t>TeleManagement</a:t>
            </a:r>
            <a:r>
              <a:rPr lang="en-US" sz="1400" b="1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форум (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tmforam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глобальный консорциум операторов и поставщиков услуг, разрабатывает стандарты в области управления частными сетями и услугами.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Open Group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opengroup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организация, сформированная в 1996 году в результате объединения консорциумов Х/</a:t>
            </a:r>
            <a:r>
              <a:rPr lang="en-US" sz="1400" dirty="0">
                <a:latin typeface="Times New Roman" pitchFamily="18" charset="0"/>
              </a:rPr>
              <a:t>Open</a:t>
            </a:r>
            <a:r>
              <a:rPr lang="ru-RU" sz="1400" dirty="0">
                <a:latin typeface="Times New Roman" pitchFamily="18" charset="0"/>
              </a:rPr>
              <a:t> и </a:t>
            </a:r>
            <a:r>
              <a:rPr lang="en-US" sz="1400" dirty="0">
                <a:latin typeface="Times New Roman" pitchFamily="18" charset="0"/>
              </a:rPr>
              <a:t>Open Software Foundation</a:t>
            </a:r>
            <a:r>
              <a:rPr lang="ru-RU" sz="1400" dirty="0">
                <a:latin typeface="Times New Roman" pitchFamily="18" charset="0"/>
              </a:rPr>
              <a:t>, исследует вопросы открытости и бесшовного </a:t>
            </a:r>
            <a:r>
              <a:rPr lang="ru-RU" sz="1400" dirty="0" smtClean="0">
                <a:latin typeface="Times New Roman" pitchFamily="18" charset="0"/>
              </a:rPr>
              <a:t>введения </a:t>
            </a:r>
            <a:r>
              <a:rPr lang="ru-RU" sz="1400" dirty="0">
                <a:latin typeface="Times New Roman" pitchFamily="18" charset="0"/>
              </a:rPr>
              <a:t>информационных систем в интерсеть.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WFMC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Workflow Management Coalition</a:t>
            </a:r>
            <a:r>
              <a:rPr lang="ru-RU" sz="1400" dirty="0">
                <a:latin typeface="Times New Roman" pitchFamily="18" charset="0"/>
              </a:rPr>
              <a:t> - консорциум по управлению потоками работ, 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 err="1">
                <a:latin typeface="Times New Roman" pitchFamily="18" charset="0"/>
              </a:rPr>
              <a:t>wfinc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консорциум, занимающийся разработкой стандартов в области управления потоками работ.</a:t>
            </a:r>
            <a:endParaRPr lang="en-US" sz="1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Gigabit Ethernet Alliance </a:t>
            </a:r>
            <a:r>
              <a:rPr lang="ru-RU" sz="1400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www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gigabit</a:t>
            </a:r>
            <a:r>
              <a:rPr lang="ru-RU" sz="1400" dirty="0">
                <a:latin typeface="Times New Roman" pitchFamily="18" charset="0"/>
              </a:rPr>
              <a:t>-</a:t>
            </a:r>
            <a:r>
              <a:rPr lang="en-US" sz="1400" dirty="0" err="1">
                <a:latin typeface="Times New Roman" pitchFamily="18" charset="0"/>
              </a:rPr>
              <a:t>ethernet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</a:rPr>
              <a:t>org</a:t>
            </a:r>
            <a:r>
              <a:rPr lang="ru-RU" sz="1400" dirty="0">
                <a:latin typeface="Times New Roman" pitchFamily="18" charset="0"/>
              </a:rPr>
              <a:t>) - консорциум, целью которого является разработка стандартов технологий </a:t>
            </a:r>
            <a:r>
              <a:rPr lang="en-US" sz="1400" dirty="0">
                <a:latin typeface="Times New Roman" pitchFamily="18" charset="0"/>
              </a:rPr>
              <a:t>Ethernet </a:t>
            </a:r>
            <a:r>
              <a:rPr lang="ru-RU" sz="1400" dirty="0">
                <a:latin typeface="Times New Roman" pitchFamily="18" charset="0"/>
              </a:rPr>
              <a:t>нового поколения (совместно с комитетом </a:t>
            </a:r>
            <a:r>
              <a:rPr lang="en-US" sz="1400" dirty="0">
                <a:latin typeface="Times New Roman" pitchFamily="18" charset="0"/>
              </a:rPr>
              <a:t>IEEE</a:t>
            </a:r>
            <a:r>
              <a:rPr lang="ru-RU" sz="1400" dirty="0">
                <a:latin typeface="Times New Roman" pitchFamily="18" charset="0"/>
              </a:rPr>
              <a:t> с индексом 802.3</a:t>
            </a:r>
            <a:r>
              <a:rPr lang="en-US" sz="1400" dirty="0">
                <a:latin typeface="Times New Roman" pitchFamily="18" charset="0"/>
              </a:rPr>
              <a:t>z</a:t>
            </a:r>
            <a:r>
              <a:rPr lang="ru-RU" sz="1400" dirty="0">
                <a:latin typeface="Times New Roman" pitchFamily="18" charset="0"/>
              </a:rPr>
              <a:t>), обеспечивающих скорость передачи данных в 1 Гбит/с и др.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500198"/>
          </a:xfrm>
        </p:spPr>
        <p:txBody>
          <a:bodyPr/>
          <a:lstStyle/>
          <a:p>
            <a:r>
              <a:rPr lang="ru-RU" dirty="0"/>
              <a:t>Консорциум Всемирной </a:t>
            </a:r>
            <a:r>
              <a:rPr lang="ru-RU" dirty="0" smtClean="0"/>
              <a:t>паутины (</a:t>
            </a:r>
            <a:r>
              <a:rPr lang="en-US" dirty="0" smtClean="0"/>
              <a:t>W3C)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Консорциум Всемирной паутины (англ. </a:t>
            </a:r>
            <a:r>
              <a:rPr lang="ru-RU" sz="1600" dirty="0" err="1" smtClean="0"/>
              <a:t>World</a:t>
            </a:r>
            <a:r>
              <a:rPr lang="ru-RU" sz="1600" dirty="0" smtClean="0"/>
              <a:t> </a:t>
            </a:r>
            <a:r>
              <a:rPr lang="ru-RU" sz="1600" dirty="0" err="1" smtClean="0"/>
              <a:t>Wide</a:t>
            </a:r>
            <a:r>
              <a:rPr lang="ru-RU" sz="1600" dirty="0" smtClean="0"/>
              <a:t> </a:t>
            </a:r>
            <a:r>
              <a:rPr lang="ru-RU" sz="1600" dirty="0" err="1" smtClean="0"/>
              <a:t>Web</a:t>
            </a:r>
            <a:r>
              <a:rPr lang="ru-RU" sz="1600" dirty="0" smtClean="0"/>
              <a:t> </a:t>
            </a:r>
            <a:r>
              <a:rPr lang="ru-RU" sz="1600" dirty="0" err="1" smtClean="0"/>
              <a:t>Consortium</a:t>
            </a:r>
            <a:r>
              <a:rPr lang="ru-RU" sz="1600" dirty="0" smtClean="0"/>
              <a:t>, W3C) — организация, разрабатывающая и внедряющая технологические стандарты для Всемирной паутины</a:t>
            </a:r>
          </a:p>
          <a:p>
            <a:r>
              <a:rPr lang="ru-RU" sz="1600" dirty="0" smtClean="0"/>
              <a:t>Консорциум был создан в 1994 году как консультативный орган для лидеров компьютерной индустрии. Крупнейшие мировые компании и корпорации договаривались в W3C об обеспечении совместимости своих продуктов и внедрении новых технологических стандартов.</a:t>
            </a:r>
          </a:p>
          <a:p>
            <a:r>
              <a:rPr lang="ru-RU" sz="1600" dirty="0" smtClean="0"/>
              <a:t>Первым крупным успехом консорциума стала стандартизация языка гипертекстовой разметки HTML (англ. </a:t>
            </a:r>
            <a:r>
              <a:rPr lang="ru-RU" sz="1600" dirty="0" err="1" smtClean="0"/>
              <a:t>HyperText</a:t>
            </a:r>
            <a:r>
              <a:rPr lang="ru-RU" sz="1600" dirty="0" smtClean="0"/>
              <a:t> </a:t>
            </a:r>
            <a:r>
              <a:rPr lang="ru-RU" sz="1600" dirty="0" err="1" smtClean="0"/>
              <a:t>Markup</a:t>
            </a:r>
            <a:r>
              <a:rPr lang="ru-RU" sz="1600" dirty="0" smtClean="0"/>
              <a:t> </a:t>
            </a:r>
            <a:r>
              <a:rPr lang="ru-RU" sz="1600" dirty="0" err="1" smtClean="0"/>
              <a:t>Language</a:t>
            </a:r>
            <a:r>
              <a:rPr lang="ru-RU" sz="1600" dirty="0" smtClean="0"/>
              <a:t>) в 1996 году. </a:t>
            </a:r>
          </a:p>
          <a:p>
            <a:r>
              <a:rPr lang="ru-RU" sz="1600" dirty="0" smtClean="0"/>
              <a:t>В середине 1990-х годов ряд крупнейших производителей программного обеспечения планировал выпустить каждый свою версию языка HTML со своими названиями тегов. Разумеется, это привело бы к хаосу в Интернете, и в результате </a:t>
            </a:r>
            <a:r>
              <a:rPr lang="ru-RU" sz="1600" dirty="0" err="1" smtClean="0"/>
              <a:t>веб-страница</a:t>
            </a:r>
            <a:r>
              <a:rPr lang="ru-RU" sz="1600" dirty="0" smtClean="0"/>
              <a:t> одной компании была бы размечена совершенно не так, как страница другой компании. Из-за этого </a:t>
            </a:r>
            <a:r>
              <a:rPr lang="ru-RU" sz="1600" dirty="0" err="1" smtClean="0"/>
              <a:t>веб-браузер</a:t>
            </a:r>
            <a:r>
              <a:rPr lang="ru-RU" sz="1600" dirty="0" smtClean="0"/>
              <a:t> одной компании не мог бы отображать страницы, созданные по правилам другой компании. Именно W3C принадлежит заслуга в том, что HTML был выпущен с единым базовым набором тегов и атрибутов и </a:t>
            </a:r>
            <a:r>
              <a:rPr lang="ru-RU" sz="1600" dirty="0" err="1" smtClean="0"/>
              <a:t>веб-страницы</a:t>
            </a:r>
            <a:r>
              <a:rPr lang="ru-RU" sz="1600" dirty="0" smtClean="0"/>
              <a:t> стали такими, какими мы их знаем сейчас. </a:t>
            </a:r>
          </a:p>
          <a:p>
            <a:endParaRPr lang="ru-RU"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732</TotalTime>
  <Words>1395</Words>
  <Application>Microsoft PowerPoint</Application>
  <PresentationFormat>Экран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Stream</vt:lpstr>
      <vt:lpstr>      Особенности процесса стандартизации в сети Интернет</vt:lpstr>
      <vt:lpstr>Структура международной системы стандартизации</vt:lpstr>
      <vt:lpstr>Официальные международные организации стандартизации</vt:lpstr>
      <vt:lpstr>Региональные организации стандартизации</vt:lpstr>
      <vt:lpstr>Национальные организации стандартизации</vt:lpstr>
      <vt:lpstr>Промышленные консорциумы и профессиональные организации</vt:lpstr>
      <vt:lpstr>Промышленные консорциумы и профессиональные организации</vt:lpstr>
      <vt:lpstr>Промышленные консорциумы и профессиональные организации</vt:lpstr>
      <vt:lpstr>Консорциум Всемирной паутины (W3C) </vt:lpstr>
      <vt:lpstr>Стадии согласования стандартов W3C</vt:lpstr>
      <vt:lpstr>Членские взносы за участие в W3C</vt:lpstr>
      <vt:lpstr>Особенности стандартизации в Интернете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международной системы стандартизации</dc:title>
  <dc:creator>EF</dc:creator>
  <cp:lastModifiedBy>XP GAME 2010</cp:lastModifiedBy>
  <cp:revision>78</cp:revision>
  <cp:lastPrinted>1601-01-01T00:00:00Z</cp:lastPrinted>
  <dcterms:created xsi:type="dcterms:W3CDTF">2005-09-30T08:13:53Z</dcterms:created>
  <dcterms:modified xsi:type="dcterms:W3CDTF">2014-04-16T21:13:27Z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