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66" r:id="rId3"/>
    <p:sldId id="264" r:id="rId4"/>
    <p:sldId id="265" r:id="rId5"/>
    <p:sldId id="263" r:id="rId6"/>
    <p:sldId id="262" r:id="rId7"/>
    <p:sldId id="261" r:id="rId8"/>
    <p:sldId id="260" r:id="rId9"/>
    <p:sldId id="257" r:id="rId10"/>
    <p:sldId id="258" r:id="rId11"/>
    <p:sldId id="25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69" d="100"/>
          <a:sy n="69" d="100"/>
        </p:scale>
        <p:origin x="780" y="30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7F570A97-839C-47EC-965F-D99B66A1473C}" type="datetimeFigureOut">
              <a:rPr lang="en-GB" smtClean="0"/>
              <a:t>05/08/2020</a:t>
            </a:fld>
            <a:endParaRPr lang="en-GB"/>
          </a:p>
        </p:txBody>
      </p:sp>
      <p:sp>
        <p:nvSpPr>
          <p:cNvPr id="5" name="Footer Placeholder 4"/>
          <p:cNvSpPr>
            <a:spLocks noGrp="1"/>
          </p:cNvSpPr>
          <p:nvPr>
            <p:ph type="ftr" sz="quarter" idx="11"/>
          </p:nvPr>
        </p:nvSpPr>
        <p:spPr>
          <a:xfrm>
            <a:off x="2692397" y="5037663"/>
            <a:ext cx="5214635" cy="279400"/>
          </a:xfrm>
        </p:spPr>
        <p:txBody>
          <a:bodyPr/>
          <a:lstStyle/>
          <a:p>
            <a:endParaRPr lang="en-GB"/>
          </a:p>
        </p:txBody>
      </p:sp>
      <p:sp>
        <p:nvSpPr>
          <p:cNvPr id="6" name="Slide Number Placeholder 5"/>
          <p:cNvSpPr>
            <a:spLocks noGrp="1"/>
          </p:cNvSpPr>
          <p:nvPr>
            <p:ph type="sldNum" sz="quarter" idx="12"/>
          </p:nvPr>
        </p:nvSpPr>
        <p:spPr>
          <a:xfrm>
            <a:off x="8956900" y="5037663"/>
            <a:ext cx="551167" cy="279400"/>
          </a:xfrm>
        </p:spPr>
        <p:txBody>
          <a:bodyPr/>
          <a:lstStyle/>
          <a:p>
            <a:fld id="{FFF3EE0B-76F9-4F3F-98FC-A75D1EE530ED}" type="slidenum">
              <a:rPr lang="en-GB" smtClean="0"/>
              <a:t>‹#›</a:t>
            </a:fld>
            <a:endParaRPr lang="en-GB"/>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442514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F570A97-839C-47EC-965F-D99B66A1473C}" type="datetimeFigureOut">
              <a:rPr lang="en-GB" smtClean="0"/>
              <a:t>05/08/2020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FF3EE0B-76F9-4F3F-98FC-A75D1EE530ED}" type="slidenum">
              <a:rPr lang="en-GB" smtClean="0"/>
              <a:t>‹#›</a:t>
            </a:fld>
            <a:endParaRPr lang="en-GB"/>
          </a:p>
        </p:txBody>
      </p:sp>
    </p:spTree>
    <p:extLst>
      <p:ext uri="{BB962C8B-B14F-4D97-AF65-F5344CB8AC3E}">
        <p14:creationId xmlns:p14="http://schemas.microsoft.com/office/powerpoint/2010/main" val="21025775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F570A97-839C-47EC-965F-D99B66A1473C}" type="datetimeFigureOut">
              <a:rPr lang="en-GB" smtClean="0"/>
              <a:t>05/08/2020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FF3EE0B-76F9-4F3F-98FC-A75D1EE530ED}" type="slidenum">
              <a:rPr lang="en-GB" smtClean="0"/>
              <a:t>‹#›</a:t>
            </a:fld>
            <a:endParaRPr lang="en-GB"/>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606506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F570A97-839C-47EC-965F-D99B66A1473C}" type="datetimeFigureOut">
              <a:rPr lang="en-GB" smtClean="0"/>
              <a:t>05/08/2020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FF3EE0B-76F9-4F3F-98FC-A75D1EE530ED}" type="slidenum">
              <a:rPr lang="en-GB" smtClean="0"/>
              <a:t>‹#›</a:t>
            </a:fld>
            <a:endParaRPr lang="en-GB"/>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236413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F570A97-839C-47EC-965F-D99B66A1473C}" type="datetimeFigureOut">
              <a:rPr lang="en-GB" smtClean="0"/>
              <a:t>05/08/2020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FF3EE0B-76F9-4F3F-98FC-A75D1EE530ED}" type="slidenum">
              <a:rPr lang="en-GB" smtClean="0"/>
              <a:t>‹#›</a:t>
            </a:fld>
            <a:endParaRPr lang="en-GB"/>
          </a:p>
        </p:txBody>
      </p:sp>
    </p:spTree>
    <p:extLst>
      <p:ext uri="{BB962C8B-B14F-4D97-AF65-F5344CB8AC3E}">
        <p14:creationId xmlns:p14="http://schemas.microsoft.com/office/powerpoint/2010/main" val="39793532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F570A97-839C-47EC-965F-D99B66A1473C}" type="datetimeFigureOut">
              <a:rPr lang="en-GB" smtClean="0"/>
              <a:t>05/08/2020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FF3EE0B-76F9-4F3F-98FC-A75D1EE530ED}" type="slidenum">
              <a:rPr lang="en-GB" smtClean="0"/>
              <a:t>‹#›</a:t>
            </a:fld>
            <a:endParaRPr lang="en-GB"/>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150209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F570A97-839C-47EC-965F-D99B66A1473C}" type="datetimeFigureOut">
              <a:rPr lang="en-GB" smtClean="0"/>
              <a:t>05/08/2020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FF3EE0B-76F9-4F3F-98FC-A75D1EE530ED}" type="slidenum">
              <a:rPr lang="en-GB" smtClean="0"/>
              <a:t>‹#›</a:t>
            </a:fld>
            <a:endParaRPr lang="en-GB"/>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265314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F570A97-839C-47EC-965F-D99B66A1473C}" type="datetimeFigureOut">
              <a:rPr lang="en-GB" smtClean="0"/>
              <a:t>05/08/2020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FF3EE0B-76F9-4F3F-98FC-A75D1EE530ED}" type="slidenum">
              <a:rPr lang="en-GB" smtClean="0"/>
              <a:t>‹#›</a:t>
            </a:fld>
            <a:endParaRPr lang="en-GB"/>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020390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F570A97-839C-47EC-965F-D99B66A1473C}" type="datetimeFigureOut">
              <a:rPr lang="en-GB" smtClean="0"/>
              <a:t>05/08/2020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FF3EE0B-76F9-4F3F-98FC-A75D1EE530ED}" type="slidenum">
              <a:rPr lang="en-GB" smtClean="0"/>
              <a:t>‹#›</a:t>
            </a:fld>
            <a:endParaRPr lang="en-GB"/>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162720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F570A97-839C-47EC-965F-D99B66A1473C}" type="datetimeFigureOut">
              <a:rPr lang="en-GB" smtClean="0"/>
              <a:t>05/08/2020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FF3EE0B-76F9-4F3F-98FC-A75D1EE530ED}" type="slidenum">
              <a:rPr lang="en-GB" smtClean="0"/>
              <a:t>‹#›</a:t>
            </a:fld>
            <a:endParaRPr lang="en-GB"/>
          </a:p>
        </p:txBody>
      </p:sp>
    </p:spTree>
    <p:extLst>
      <p:ext uri="{BB962C8B-B14F-4D97-AF65-F5344CB8AC3E}">
        <p14:creationId xmlns:p14="http://schemas.microsoft.com/office/powerpoint/2010/main" val="37572901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F570A97-839C-47EC-965F-D99B66A1473C}" type="datetimeFigureOut">
              <a:rPr lang="en-GB" smtClean="0"/>
              <a:t>05/08/2020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FF3EE0B-76F9-4F3F-98FC-A75D1EE530ED}" type="slidenum">
              <a:rPr lang="en-GB" smtClean="0"/>
              <a:t>‹#›</a:t>
            </a:fld>
            <a:endParaRPr lang="en-GB"/>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58984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F570A97-839C-47EC-965F-D99B66A1473C}" type="datetimeFigureOut">
              <a:rPr lang="en-GB" smtClean="0"/>
              <a:t>05/08/2020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FF3EE0B-76F9-4F3F-98FC-A75D1EE530ED}" type="slidenum">
              <a:rPr lang="en-GB" smtClean="0"/>
              <a:t>‹#›</a:t>
            </a:fld>
            <a:endParaRPr lang="en-GB"/>
          </a:p>
        </p:txBody>
      </p:sp>
    </p:spTree>
    <p:extLst>
      <p:ext uri="{BB962C8B-B14F-4D97-AF65-F5344CB8AC3E}">
        <p14:creationId xmlns:p14="http://schemas.microsoft.com/office/powerpoint/2010/main" val="27549188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F570A97-839C-47EC-965F-D99B66A1473C}" type="datetimeFigureOut">
              <a:rPr lang="en-GB" smtClean="0"/>
              <a:t>05/08/2020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FFF3EE0B-76F9-4F3F-98FC-A75D1EE530ED}" type="slidenum">
              <a:rPr lang="en-GB" smtClean="0"/>
              <a:t>‹#›</a:t>
            </a:fld>
            <a:endParaRPr lang="en-GB"/>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509694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F570A97-839C-47EC-965F-D99B66A1473C}" type="datetimeFigureOut">
              <a:rPr lang="en-GB" smtClean="0"/>
              <a:t>05/08/2020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FFF3EE0B-76F9-4F3F-98FC-A75D1EE530ED}" type="slidenum">
              <a:rPr lang="en-GB" smtClean="0"/>
              <a:t>‹#›</a:t>
            </a:fld>
            <a:endParaRPr lang="en-GB"/>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953857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F570A97-839C-47EC-965F-D99B66A1473C}" type="datetimeFigureOut">
              <a:rPr lang="en-GB" smtClean="0"/>
              <a:t>05/08/2020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FFF3EE0B-76F9-4F3F-98FC-A75D1EE530ED}" type="slidenum">
              <a:rPr lang="en-GB" smtClean="0"/>
              <a:t>‹#›</a:t>
            </a:fld>
            <a:endParaRPr lang="en-GB"/>
          </a:p>
        </p:txBody>
      </p:sp>
    </p:spTree>
    <p:extLst>
      <p:ext uri="{BB962C8B-B14F-4D97-AF65-F5344CB8AC3E}">
        <p14:creationId xmlns:p14="http://schemas.microsoft.com/office/powerpoint/2010/main" val="40814386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F570A97-839C-47EC-965F-D99B66A1473C}" type="datetimeFigureOut">
              <a:rPr lang="en-GB" smtClean="0"/>
              <a:t>05/08/2020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FF3EE0B-76F9-4F3F-98FC-A75D1EE530ED}" type="slidenum">
              <a:rPr lang="en-GB" smtClean="0"/>
              <a:t>‹#›</a:t>
            </a:fld>
            <a:endParaRPr lang="en-GB"/>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68858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F570A97-839C-47EC-965F-D99B66A1473C}" type="datetimeFigureOut">
              <a:rPr lang="en-GB" smtClean="0"/>
              <a:t>05/08/2020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FF3EE0B-76F9-4F3F-98FC-A75D1EE530ED}" type="slidenum">
              <a:rPr lang="en-GB" smtClean="0"/>
              <a:t>‹#›</a:t>
            </a:fld>
            <a:endParaRPr lang="en-GB"/>
          </a:p>
        </p:txBody>
      </p:sp>
    </p:spTree>
    <p:extLst>
      <p:ext uri="{BB962C8B-B14F-4D97-AF65-F5344CB8AC3E}">
        <p14:creationId xmlns:p14="http://schemas.microsoft.com/office/powerpoint/2010/main" val="251009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F570A97-839C-47EC-965F-D99B66A1473C}" type="datetimeFigureOut">
              <a:rPr lang="en-GB" smtClean="0"/>
              <a:t>05/08/2020</a:t>
            </a:fld>
            <a:endParaRPr lang="en-GB"/>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GB"/>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FF3EE0B-76F9-4F3F-98FC-A75D1EE530ED}" type="slidenum">
              <a:rPr lang="en-GB" smtClean="0"/>
              <a:t>‹#›</a:t>
            </a:fld>
            <a:endParaRPr lang="en-GB"/>
          </a:p>
        </p:txBody>
      </p:sp>
    </p:spTree>
    <p:extLst>
      <p:ext uri="{BB962C8B-B14F-4D97-AF65-F5344CB8AC3E}">
        <p14:creationId xmlns:p14="http://schemas.microsoft.com/office/powerpoint/2010/main" val="2741575121"/>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r>
              <a:rPr lang="en-GB" sz="3200" dirty="0"/>
              <a:t>We would like to understand spending patterns for each customer. Please help us understand what each customer spent during each month in 2004, 2005 and 2006</a:t>
            </a:r>
          </a:p>
        </p:txBody>
      </p:sp>
      <p:sp>
        <p:nvSpPr>
          <p:cNvPr id="5" name="Content Placeholder 4"/>
          <p:cNvSpPr>
            <a:spLocks noGrp="1"/>
          </p:cNvSpPr>
          <p:nvPr>
            <p:ph idx="1"/>
          </p:nvPr>
        </p:nvSpPr>
        <p:spPr/>
        <p:txBody>
          <a:bodyPr/>
          <a:lstStyle/>
          <a:p>
            <a:endParaRPr lang="en-GB"/>
          </a:p>
        </p:txBody>
      </p:sp>
    </p:spTree>
    <p:extLst>
      <p:ext uri="{BB962C8B-B14F-4D97-AF65-F5344CB8AC3E}">
        <p14:creationId xmlns:p14="http://schemas.microsoft.com/office/powerpoint/2010/main" val="254997981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Which segment have recorded the highest spending?</a:t>
            </a:r>
            <a:endParaRPr lang="en-GB" b="1"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77480" y="775854"/>
            <a:ext cx="6100119" cy="5093133"/>
          </a:xfrm>
        </p:spPr>
      </p:pic>
      <p:sp>
        <p:nvSpPr>
          <p:cNvPr id="4" name="Text Placeholder 3"/>
          <p:cNvSpPr>
            <a:spLocks noGrp="1"/>
          </p:cNvSpPr>
          <p:nvPr>
            <p:ph type="body" sz="half" idx="2"/>
          </p:nvPr>
        </p:nvSpPr>
        <p:spPr>
          <a:xfrm>
            <a:off x="839788" y="3214254"/>
            <a:ext cx="3932237" cy="2654733"/>
          </a:xfrm>
        </p:spPr>
        <p:txBody>
          <a:bodyPr/>
          <a:lstStyle/>
          <a:p>
            <a:pPr algn="just"/>
            <a:r>
              <a:rPr lang="en-US" dirty="0" smtClean="0"/>
              <a:t>Spending is almost evenly distributed amongst the various segments although customers on Normal Salary  recorded the highest making up 29.51% of total spending.  Customers on </a:t>
            </a:r>
            <a:r>
              <a:rPr lang="en-US" dirty="0" err="1" smtClean="0"/>
              <a:t>Salaried_Pvt</a:t>
            </a:r>
            <a:r>
              <a:rPr lang="en-US" dirty="0" smtClean="0"/>
              <a:t>, Self Employed and </a:t>
            </a:r>
            <a:r>
              <a:rPr lang="en-US" dirty="0" err="1" smtClean="0"/>
              <a:t>Govt</a:t>
            </a:r>
            <a:r>
              <a:rPr lang="en-US" dirty="0" smtClean="0"/>
              <a:t> constitute 18.83%, 18.27% and 17.41% respectively. </a:t>
            </a:r>
            <a:r>
              <a:rPr lang="en-US" dirty="0" err="1" smtClean="0"/>
              <a:t>Salaried_MNC</a:t>
            </a:r>
            <a:r>
              <a:rPr lang="en-US" dirty="0" smtClean="0"/>
              <a:t> are the lowest with 15.97% of all spending. </a:t>
            </a:r>
            <a:endParaRPr lang="en-GB" dirty="0"/>
          </a:p>
        </p:txBody>
      </p:sp>
    </p:spTree>
    <p:extLst>
      <p:ext uri="{BB962C8B-B14F-4D97-AF65-F5344CB8AC3E}">
        <p14:creationId xmlns:p14="http://schemas.microsoft.com/office/powerpoint/2010/main" val="385801153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5481" y="691978"/>
            <a:ext cx="10972800" cy="521615"/>
          </a:xfrm>
        </p:spPr>
        <p:txBody>
          <a:bodyPr/>
          <a:lstStyle/>
          <a:p>
            <a:r>
              <a:rPr lang="en-US" b="1" dirty="0" smtClean="0"/>
              <a:t>What do so customers  in deferent segment spend money on? </a:t>
            </a:r>
            <a:endParaRPr lang="en-GB" b="1" dirty="0"/>
          </a:p>
        </p:txBody>
      </p:sp>
      <p:pic>
        <p:nvPicPr>
          <p:cNvPr id="5" name="Picture Placeholder 4"/>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tretch/>
        </p:blipFill>
        <p:spPr>
          <a:xfrm>
            <a:off x="605481" y="1635496"/>
            <a:ext cx="10972799" cy="3645241"/>
          </a:xfrm>
        </p:spPr>
      </p:pic>
      <p:sp>
        <p:nvSpPr>
          <p:cNvPr id="6" name="Text Placeholder 5"/>
          <p:cNvSpPr>
            <a:spLocks noGrp="1"/>
          </p:cNvSpPr>
          <p:nvPr>
            <p:ph type="body" sz="half" idx="2"/>
          </p:nvPr>
        </p:nvSpPr>
        <p:spPr>
          <a:xfrm>
            <a:off x="605482" y="5280737"/>
            <a:ext cx="10972798" cy="843806"/>
          </a:xfrm>
        </p:spPr>
        <p:txBody>
          <a:bodyPr/>
          <a:lstStyle/>
          <a:p>
            <a:r>
              <a:rPr lang="en-US" dirty="0" smtClean="0"/>
              <a:t>Customers on Normal Salary spend more on nearly all types compared to customers on other segments. In general, customers spend more o petrol, with AIR TIICKET, CAMERA, FOOD and TRAIN TICKET rounding up the top five. CAR, SANDALS and AUTO make up the bottom three. </a:t>
            </a:r>
            <a:endParaRPr lang="en-GB" dirty="0"/>
          </a:p>
        </p:txBody>
      </p:sp>
    </p:spTree>
    <p:extLst>
      <p:ext uri="{BB962C8B-B14F-4D97-AF65-F5344CB8AC3E}">
        <p14:creationId xmlns:p14="http://schemas.microsoft.com/office/powerpoint/2010/main" val="209859405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What is the average monthly spend by each customer for each month</a:t>
            </a:r>
          </a:p>
        </p:txBody>
      </p:sp>
      <p:sp>
        <p:nvSpPr>
          <p:cNvPr id="4" name="Content Placeholder 3"/>
          <p:cNvSpPr>
            <a:spLocks noGrp="1"/>
          </p:cNvSpPr>
          <p:nvPr>
            <p:ph idx="1"/>
          </p:nvPr>
        </p:nvSpPr>
        <p:spPr/>
        <p:txBody>
          <a:bodyPr/>
          <a:lstStyle/>
          <a:p>
            <a:endParaRPr lang="en-GB" dirty="0"/>
          </a:p>
        </p:txBody>
      </p:sp>
    </p:spTree>
    <p:extLst>
      <p:ext uri="{BB962C8B-B14F-4D97-AF65-F5344CB8AC3E}">
        <p14:creationId xmlns:p14="http://schemas.microsoft.com/office/powerpoint/2010/main" val="215865225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dirty="0" smtClean="0"/>
              <a:t>What are the top 3 months in terms of average spend by month?</a:t>
            </a:r>
            <a:endParaRPr lang="en-GB" b="1" dirty="0"/>
          </a:p>
        </p:txBody>
      </p:sp>
      <p:sp>
        <p:nvSpPr>
          <p:cNvPr id="3" name="Text Placeholder 2"/>
          <p:cNvSpPr>
            <a:spLocks noGrp="1"/>
          </p:cNvSpPr>
          <p:nvPr>
            <p:ph type="body" idx="1"/>
          </p:nvPr>
        </p:nvSpPr>
        <p:spPr>
          <a:xfrm>
            <a:off x="665162" y="5258919"/>
            <a:ext cx="10690226" cy="947918"/>
          </a:xfrm>
        </p:spPr>
        <p:txBody>
          <a:bodyPr>
            <a:normAutofit fontScale="77500" lnSpcReduction="20000"/>
          </a:bodyPr>
          <a:lstStyle/>
          <a:p>
            <a:r>
              <a:rPr lang="en-US" b="0" dirty="0" smtClean="0"/>
              <a:t>The highest spending on average is recorded in the month of July. January and November take up the second and third spot respectively. September, October and December recorded the lowest spending on average. </a:t>
            </a:r>
            <a:endParaRPr lang="en-GB" b="0" dirty="0"/>
          </a:p>
        </p:txBody>
      </p:sp>
      <p:pic>
        <p:nvPicPr>
          <p:cNvPr id="7" name="Content Placeholder 6"/>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836612" y="1681163"/>
            <a:ext cx="5335588" cy="3550047"/>
          </a:xfrm>
        </p:spPr>
      </p:pic>
      <p:pic>
        <p:nvPicPr>
          <p:cNvPr id="8" name="Content Placeholder 7"/>
          <p:cNvPicPr>
            <a:picLocks noGrp="1" noChangeAspect="1"/>
          </p:cNvPicPr>
          <p:nvPr>
            <p:ph sz="quarter" idx="4"/>
          </p:nvPr>
        </p:nvPicPr>
        <p:blipFill>
          <a:blip r:embed="rId3" cstate="print">
            <a:extLst>
              <a:ext uri="{28A0092B-C50C-407E-A947-70E740481C1C}">
                <a14:useLocalDpi xmlns:a14="http://schemas.microsoft.com/office/drawing/2010/main" val="0"/>
              </a:ext>
            </a:extLst>
          </a:blip>
          <a:stretch>
            <a:fillRect/>
          </a:stretch>
        </p:blipFill>
        <p:spPr>
          <a:xfrm>
            <a:off x="6172200" y="1681162"/>
            <a:ext cx="5183188" cy="3550047"/>
          </a:xfrm>
        </p:spPr>
      </p:pic>
    </p:spTree>
    <p:extLst>
      <p:ext uri="{BB962C8B-B14F-4D97-AF65-F5344CB8AC3E}">
        <p14:creationId xmlns:p14="http://schemas.microsoft.com/office/powerpoint/2010/main" val="209544514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GB" sz="2800" dirty="0"/>
              <a:t>Which 10 customers spend the most money in festive season months (November and December) and winter months (May, June and July). We need two </a:t>
            </a:r>
            <a:r>
              <a:rPr lang="en-GB" sz="2800" dirty="0" err="1" smtClean="0"/>
              <a:t>dataframes</a:t>
            </a:r>
            <a:r>
              <a:rPr lang="en-GB" sz="2800" dirty="0" smtClean="0"/>
              <a:t>. </a:t>
            </a:r>
            <a:endParaRPr lang="en-GB" sz="2800" dirty="0"/>
          </a:p>
        </p:txBody>
      </p:sp>
      <p:sp>
        <p:nvSpPr>
          <p:cNvPr id="3" name="Text Placeholder 2"/>
          <p:cNvSpPr>
            <a:spLocks noGrp="1"/>
          </p:cNvSpPr>
          <p:nvPr>
            <p:ph type="body" idx="1"/>
          </p:nvPr>
        </p:nvSpPr>
        <p:spPr/>
        <p:txBody>
          <a:bodyPr/>
          <a:lstStyle/>
          <a:p>
            <a:r>
              <a:rPr lang="en-GB" dirty="0"/>
              <a:t>festive season months</a:t>
            </a:r>
          </a:p>
        </p:txBody>
      </p:sp>
      <p:sp>
        <p:nvSpPr>
          <p:cNvPr id="5" name="Text Placeholder 4"/>
          <p:cNvSpPr>
            <a:spLocks noGrp="1"/>
          </p:cNvSpPr>
          <p:nvPr>
            <p:ph type="body" sz="quarter" idx="3"/>
          </p:nvPr>
        </p:nvSpPr>
        <p:spPr/>
        <p:txBody>
          <a:bodyPr/>
          <a:lstStyle/>
          <a:p>
            <a:r>
              <a:rPr lang="en-GB" dirty="0"/>
              <a:t>winter months</a:t>
            </a:r>
          </a:p>
        </p:txBody>
      </p:sp>
      <p:graphicFrame>
        <p:nvGraphicFramePr>
          <p:cNvPr id="12" name="Content Placeholder 11"/>
          <p:cNvGraphicFramePr>
            <a:graphicFrameLocks noGrp="1"/>
          </p:cNvGraphicFramePr>
          <p:nvPr>
            <p:ph sz="half" idx="2"/>
            <p:extLst>
              <p:ext uri="{D42A27DB-BD31-4B8C-83A1-F6EECF244321}">
                <p14:modId xmlns:p14="http://schemas.microsoft.com/office/powerpoint/2010/main" val="2465739036"/>
              </p:ext>
            </p:extLst>
          </p:nvPr>
        </p:nvGraphicFramePr>
        <p:xfrm>
          <a:off x="1295400" y="3243263"/>
          <a:ext cx="1184564" cy="2589500"/>
        </p:xfrm>
        <a:graphic>
          <a:graphicData uri="http://schemas.openxmlformats.org/drawingml/2006/table">
            <a:tbl>
              <a:tblPr firstRow="1" bandRow="1">
                <a:tableStyleId>{5C22544A-7EE6-4342-B048-85BDC9FD1C3A}</a:tableStyleId>
              </a:tblPr>
              <a:tblGrid>
                <a:gridCol w="592282"/>
                <a:gridCol w="592282"/>
              </a:tblGrid>
              <a:tr h="517900">
                <a:tc>
                  <a:txBody>
                    <a:bodyPr/>
                    <a:lstStyle/>
                    <a:p>
                      <a:r>
                        <a:rPr lang="en-US" dirty="0" smtClean="0"/>
                        <a:t>1</a:t>
                      </a:r>
                      <a:endParaRPr lang="en-GB" dirty="0"/>
                    </a:p>
                  </a:txBody>
                  <a:tcPr/>
                </a:tc>
                <a:tc>
                  <a:txBody>
                    <a:bodyPr/>
                    <a:lstStyle/>
                    <a:p>
                      <a:r>
                        <a:rPr lang="en-GB" dirty="0"/>
                        <a:t>A22</a:t>
                      </a:r>
                    </a:p>
                  </a:txBody>
                  <a:tcPr anchor="ctr"/>
                </a:tc>
              </a:tr>
              <a:tr h="517900">
                <a:tc>
                  <a:txBody>
                    <a:bodyPr/>
                    <a:lstStyle/>
                    <a:p>
                      <a:r>
                        <a:rPr lang="en-US" dirty="0" smtClean="0"/>
                        <a:t>2</a:t>
                      </a:r>
                      <a:endParaRPr lang="en-GB" dirty="0"/>
                    </a:p>
                  </a:txBody>
                  <a:tcPr/>
                </a:tc>
                <a:tc>
                  <a:txBody>
                    <a:bodyPr/>
                    <a:lstStyle/>
                    <a:p>
                      <a:r>
                        <a:rPr lang="en-GB"/>
                        <a:t>A27</a:t>
                      </a:r>
                    </a:p>
                  </a:txBody>
                  <a:tcPr anchor="ctr"/>
                </a:tc>
              </a:tr>
              <a:tr h="517900">
                <a:tc>
                  <a:txBody>
                    <a:bodyPr/>
                    <a:lstStyle/>
                    <a:p>
                      <a:r>
                        <a:rPr lang="en-US" dirty="0" smtClean="0"/>
                        <a:t>3</a:t>
                      </a:r>
                      <a:endParaRPr lang="en-GB" dirty="0"/>
                    </a:p>
                  </a:txBody>
                  <a:tcPr/>
                </a:tc>
                <a:tc>
                  <a:txBody>
                    <a:bodyPr/>
                    <a:lstStyle/>
                    <a:p>
                      <a:r>
                        <a:rPr lang="en-GB"/>
                        <a:t>A62</a:t>
                      </a:r>
                    </a:p>
                  </a:txBody>
                  <a:tcPr anchor="ctr"/>
                </a:tc>
              </a:tr>
              <a:tr h="517900">
                <a:tc>
                  <a:txBody>
                    <a:bodyPr/>
                    <a:lstStyle/>
                    <a:p>
                      <a:r>
                        <a:rPr lang="en-US" dirty="0" smtClean="0"/>
                        <a:t>4</a:t>
                      </a:r>
                      <a:endParaRPr lang="en-GB" dirty="0"/>
                    </a:p>
                  </a:txBody>
                  <a:tcPr/>
                </a:tc>
                <a:tc>
                  <a:txBody>
                    <a:bodyPr/>
                    <a:lstStyle/>
                    <a:p>
                      <a:r>
                        <a:rPr lang="en-GB"/>
                        <a:t>A41</a:t>
                      </a:r>
                    </a:p>
                  </a:txBody>
                  <a:tcPr anchor="ctr"/>
                </a:tc>
              </a:tr>
              <a:tr h="517900">
                <a:tc>
                  <a:txBody>
                    <a:bodyPr/>
                    <a:lstStyle/>
                    <a:p>
                      <a:r>
                        <a:rPr lang="en-US" dirty="0" smtClean="0"/>
                        <a:t>5</a:t>
                      </a:r>
                      <a:endParaRPr lang="en-GB" dirty="0"/>
                    </a:p>
                  </a:txBody>
                  <a:tcPr/>
                </a:tc>
                <a:tc>
                  <a:txBody>
                    <a:bodyPr/>
                    <a:lstStyle/>
                    <a:p>
                      <a:r>
                        <a:rPr lang="en-GB" dirty="0"/>
                        <a:t>A36</a:t>
                      </a:r>
                    </a:p>
                  </a:txBody>
                  <a:tcPr anchor="ctr"/>
                </a:tc>
              </a:tr>
            </a:tbl>
          </a:graphicData>
        </a:graphic>
      </p:graphicFrame>
      <p:graphicFrame>
        <p:nvGraphicFramePr>
          <p:cNvPr id="13" name="Content Placeholder 11"/>
          <p:cNvGraphicFramePr>
            <a:graphicFrameLocks/>
          </p:cNvGraphicFramePr>
          <p:nvPr>
            <p:extLst>
              <p:ext uri="{D42A27DB-BD31-4B8C-83A1-F6EECF244321}">
                <p14:modId xmlns:p14="http://schemas.microsoft.com/office/powerpoint/2010/main" val="3805018290"/>
              </p:ext>
            </p:extLst>
          </p:nvPr>
        </p:nvGraphicFramePr>
        <p:xfrm>
          <a:off x="2820943" y="3241481"/>
          <a:ext cx="1183020" cy="2589500"/>
        </p:xfrm>
        <a:graphic>
          <a:graphicData uri="http://schemas.openxmlformats.org/drawingml/2006/table">
            <a:tbl>
              <a:tblPr firstRow="1" bandRow="1">
                <a:tableStyleId>{5C22544A-7EE6-4342-B048-85BDC9FD1C3A}</a:tableStyleId>
              </a:tblPr>
              <a:tblGrid>
                <a:gridCol w="591510"/>
                <a:gridCol w="591510"/>
              </a:tblGrid>
              <a:tr h="517900">
                <a:tc>
                  <a:txBody>
                    <a:bodyPr/>
                    <a:lstStyle/>
                    <a:p>
                      <a:r>
                        <a:rPr lang="en-US" dirty="0" smtClean="0"/>
                        <a:t>6</a:t>
                      </a:r>
                      <a:endParaRPr lang="en-GB" dirty="0"/>
                    </a:p>
                  </a:txBody>
                  <a:tcPr/>
                </a:tc>
                <a:tc>
                  <a:txBody>
                    <a:bodyPr/>
                    <a:lstStyle/>
                    <a:p>
                      <a:r>
                        <a:rPr lang="en-GB" dirty="0"/>
                        <a:t>A19</a:t>
                      </a:r>
                    </a:p>
                  </a:txBody>
                  <a:tcPr anchor="ctr"/>
                </a:tc>
              </a:tr>
              <a:tr h="517900">
                <a:tc>
                  <a:txBody>
                    <a:bodyPr/>
                    <a:lstStyle/>
                    <a:p>
                      <a:r>
                        <a:rPr lang="en-US" dirty="0" smtClean="0"/>
                        <a:t>7</a:t>
                      </a:r>
                      <a:endParaRPr lang="en-GB" dirty="0"/>
                    </a:p>
                  </a:txBody>
                  <a:tcPr/>
                </a:tc>
                <a:tc>
                  <a:txBody>
                    <a:bodyPr/>
                    <a:lstStyle/>
                    <a:p>
                      <a:r>
                        <a:rPr lang="en-GB"/>
                        <a:t>A21</a:t>
                      </a:r>
                    </a:p>
                  </a:txBody>
                  <a:tcPr anchor="ctr"/>
                </a:tc>
              </a:tr>
              <a:tr h="517900">
                <a:tc>
                  <a:txBody>
                    <a:bodyPr/>
                    <a:lstStyle/>
                    <a:p>
                      <a:r>
                        <a:rPr lang="en-US" dirty="0" smtClean="0"/>
                        <a:t>8</a:t>
                      </a:r>
                      <a:endParaRPr lang="en-GB" dirty="0"/>
                    </a:p>
                  </a:txBody>
                  <a:tcPr/>
                </a:tc>
                <a:tc>
                  <a:txBody>
                    <a:bodyPr/>
                    <a:lstStyle/>
                    <a:p>
                      <a:r>
                        <a:rPr lang="en-GB"/>
                        <a:t>A20</a:t>
                      </a:r>
                    </a:p>
                  </a:txBody>
                  <a:tcPr anchor="ctr"/>
                </a:tc>
              </a:tr>
              <a:tr h="517900">
                <a:tc>
                  <a:txBody>
                    <a:bodyPr/>
                    <a:lstStyle/>
                    <a:p>
                      <a:r>
                        <a:rPr lang="en-US" dirty="0" smtClean="0"/>
                        <a:t>9</a:t>
                      </a:r>
                      <a:endParaRPr lang="en-GB" dirty="0"/>
                    </a:p>
                  </a:txBody>
                  <a:tcPr/>
                </a:tc>
                <a:tc>
                  <a:txBody>
                    <a:bodyPr/>
                    <a:lstStyle/>
                    <a:p>
                      <a:r>
                        <a:rPr lang="en-GB"/>
                        <a:t>A61</a:t>
                      </a:r>
                    </a:p>
                  </a:txBody>
                  <a:tcPr anchor="ctr"/>
                </a:tc>
              </a:tr>
              <a:tr h="517900">
                <a:tc>
                  <a:txBody>
                    <a:bodyPr/>
                    <a:lstStyle/>
                    <a:p>
                      <a:r>
                        <a:rPr lang="en-US" dirty="0" smtClean="0"/>
                        <a:t>10</a:t>
                      </a:r>
                      <a:endParaRPr lang="en-GB" dirty="0"/>
                    </a:p>
                  </a:txBody>
                  <a:tcPr/>
                </a:tc>
                <a:tc>
                  <a:txBody>
                    <a:bodyPr/>
                    <a:lstStyle/>
                    <a:p>
                      <a:r>
                        <a:rPr lang="en-GB" dirty="0"/>
                        <a:t>A35</a:t>
                      </a:r>
                    </a:p>
                  </a:txBody>
                  <a:tcPr anchor="ctr"/>
                </a:tc>
              </a:tr>
            </a:tbl>
          </a:graphicData>
        </a:graphic>
      </p:graphicFrame>
      <p:graphicFrame>
        <p:nvGraphicFramePr>
          <p:cNvPr id="16" name="Content Placeholder 11"/>
          <p:cNvGraphicFramePr>
            <a:graphicFrameLocks/>
          </p:cNvGraphicFramePr>
          <p:nvPr>
            <p:extLst>
              <p:ext uri="{D42A27DB-BD31-4B8C-83A1-F6EECF244321}">
                <p14:modId xmlns:p14="http://schemas.microsoft.com/office/powerpoint/2010/main" val="2268762027"/>
              </p:ext>
            </p:extLst>
          </p:nvPr>
        </p:nvGraphicFramePr>
        <p:xfrm>
          <a:off x="6180670" y="3234795"/>
          <a:ext cx="1183020" cy="2589500"/>
        </p:xfrm>
        <a:graphic>
          <a:graphicData uri="http://schemas.openxmlformats.org/drawingml/2006/table">
            <a:tbl>
              <a:tblPr firstRow="1" bandRow="1">
                <a:tableStyleId>{5C22544A-7EE6-4342-B048-85BDC9FD1C3A}</a:tableStyleId>
              </a:tblPr>
              <a:tblGrid>
                <a:gridCol w="591510"/>
                <a:gridCol w="591510"/>
              </a:tblGrid>
              <a:tr h="517900">
                <a:tc>
                  <a:txBody>
                    <a:bodyPr/>
                    <a:lstStyle/>
                    <a:p>
                      <a:r>
                        <a:rPr lang="en-US" dirty="0" smtClean="0"/>
                        <a:t>1</a:t>
                      </a:r>
                      <a:endParaRPr lang="en-GB" dirty="0"/>
                    </a:p>
                  </a:txBody>
                  <a:tcPr/>
                </a:tc>
                <a:tc>
                  <a:txBody>
                    <a:bodyPr/>
                    <a:lstStyle/>
                    <a:p>
                      <a:r>
                        <a:rPr lang="en-GB"/>
                        <a:t>A60</a:t>
                      </a:r>
                    </a:p>
                  </a:txBody>
                  <a:tcPr anchor="ctr"/>
                </a:tc>
              </a:tr>
              <a:tr h="517900">
                <a:tc>
                  <a:txBody>
                    <a:bodyPr/>
                    <a:lstStyle/>
                    <a:p>
                      <a:r>
                        <a:rPr lang="en-US" dirty="0" smtClean="0"/>
                        <a:t>2</a:t>
                      </a:r>
                      <a:endParaRPr lang="en-GB" dirty="0"/>
                    </a:p>
                  </a:txBody>
                  <a:tcPr/>
                </a:tc>
                <a:tc>
                  <a:txBody>
                    <a:bodyPr/>
                    <a:lstStyle/>
                    <a:p>
                      <a:r>
                        <a:rPr lang="en-GB"/>
                        <a:t>A38</a:t>
                      </a:r>
                    </a:p>
                  </a:txBody>
                  <a:tcPr anchor="ctr"/>
                </a:tc>
              </a:tr>
              <a:tr h="517900">
                <a:tc>
                  <a:txBody>
                    <a:bodyPr/>
                    <a:lstStyle/>
                    <a:p>
                      <a:r>
                        <a:rPr lang="en-US" dirty="0" smtClean="0"/>
                        <a:t>3</a:t>
                      </a:r>
                      <a:endParaRPr lang="en-GB" dirty="0"/>
                    </a:p>
                  </a:txBody>
                  <a:tcPr/>
                </a:tc>
                <a:tc>
                  <a:txBody>
                    <a:bodyPr/>
                    <a:lstStyle/>
                    <a:p>
                      <a:r>
                        <a:rPr lang="en-GB"/>
                        <a:t>A45</a:t>
                      </a:r>
                    </a:p>
                  </a:txBody>
                  <a:tcPr anchor="ctr"/>
                </a:tc>
              </a:tr>
              <a:tr h="517900">
                <a:tc>
                  <a:txBody>
                    <a:bodyPr/>
                    <a:lstStyle/>
                    <a:p>
                      <a:r>
                        <a:rPr lang="en-US" dirty="0" smtClean="0"/>
                        <a:t>4</a:t>
                      </a:r>
                      <a:endParaRPr lang="en-GB" dirty="0"/>
                    </a:p>
                  </a:txBody>
                  <a:tcPr/>
                </a:tc>
                <a:tc>
                  <a:txBody>
                    <a:bodyPr/>
                    <a:lstStyle/>
                    <a:p>
                      <a:r>
                        <a:rPr lang="en-GB"/>
                        <a:t>A13</a:t>
                      </a:r>
                    </a:p>
                  </a:txBody>
                  <a:tcPr anchor="ctr"/>
                </a:tc>
              </a:tr>
              <a:tr h="517900">
                <a:tc>
                  <a:txBody>
                    <a:bodyPr/>
                    <a:lstStyle/>
                    <a:p>
                      <a:r>
                        <a:rPr lang="en-US" dirty="0" smtClean="0"/>
                        <a:t>5</a:t>
                      </a:r>
                      <a:endParaRPr lang="en-GB" dirty="0"/>
                    </a:p>
                  </a:txBody>
                  <a:tcPr/>
                </a:tc>
                <a:tc>
                  <a:txBody>
                    <a:bodyPr/>
                    <a:lstStyle/>
                    <a:p>
                      <a:r>
                        <a:rPr lang="en-GB" dirty="0"/>
                        <a:t>A48</a:t>
                      </a:r>
                    </a:p>
                  </a:txBody>
                  <a:tcPr anchor="ctr"/>
                </a:tc>
              </a:tr>
            </a:tbl>
          </a:graphicData>
        </a:graphic>
      </p:graphicFrame>
      <p:graphicFrame>
        <p:nvGraphicFramePr>
          <p:cNvPr id="17" name="Content Placeholder 11"/>
          <p:cNvGraphicFramePr>
            <a:graphicFrameLocks/>
          </p:cNvGraphicFramePr>
          <p:nvPr>
            <p:extLst>
              <p:ext uri="{D42A27DB-BD31-4B8C-83A1-F6EECF244321}">
                <p14:modId xmlns:p14="http://schemas.microsoft.com/office/powerpoint/2010/main" val="1059171206"/>
              </p:ext>
            </p:extLst>
          </p:nvPr>
        </p:nvGraphicFramePr>
        <p:xfrm>
          <a:off x="7753162" y="3234795"/>
          <a:ext cx="1183020" cy="2589500"/>
        </p:xfrm>
        <a:graphic>
          <a:graphicData uri="http://schemas.openxmlformats.org/drawingml/2006/table">
            <a:tbl>
              <a:tblPr firstRow="1" bandRow="1">
                <a:tableStyleId>{5C22544A-7EE6-4342-B048-85BDC9FD1C3A}</a:tableStyleId>
              </a:tblPr>
              <a:tblGrid>
                <a:gridCol w="591510"/>
                <a:gridCol w="591510"/>
              </a:tblGrid>
              <a:tr h="517900">
                <a:tc>
                  <a:txBody>
                    <a:bodyPr/>
                    <a:lstStyle/>
                    <a:p>
                      <a:r>
                        <a:rPr lang="en-US" dirty="0" smtClean="0"/>
                        <a:t>6</a:t>
                      </a:r>
                      <a:endParaRPr lang="en-GB" dirty="0"/>
                    </a:p>
                  </a:txBody>
                  <a:tcPr/>
                </a:tc>
                <a:tc>
                  <a:txBody>
                    <a:bodyPr/>
                    <a:lstStyle/>
                    <a:p>
                      <a:r>
                        <a:rPr lang="en-GB"/>
                        <a:t>A14</a:t>
                      </a:r>
                    </a:p>
                  </a:txBody>
                  <a:tcPr anchor="ctr"/>
                </a:tc>
              </a:tr>
              <a:tr h="517900">
                <a:tc>
                  <a:txBody>
                    <a:bodyPr/>
                    <a:lstStyle/>
                    <a:p>
                      <a:r>
                        <a:rPr lang="en-US" dirty="0" smtClean="0"/>
                        <a:t>7</a:t>
                      </a:r>
                      <a:endParaRPr lang="en-GB" dirty="0"/>
                    </a:p>
                  </a:txBody>
                  <a:tcPr/>
                </a:tc>
                <a:tc>
                  <a:txBody>
                    <a:bodyPr/>
                    <a:lstStyle/>
                    <a:p>
                      <a:r>
                        <a:rPr lang="en-GB"/>
                        <a:t>A61</a:t>
                      </a:r>
                    </a:p>
                  </a:txBody>
                  <a:tcPr anchor="ctr"/>
                </a:tc>
              </a:tr>
              <a:tr h="517900">
                <a:tc>
                  <a:txBody>
                    <a:bodyPr/>
                    <a:lstStyle/>
                    <a:p>
                      <a:r>
                        <a:rPr lang="en-US" dirty="0" smtClean="0"/>
                        <a:t>8</a:t>
                      </a:r>
                      <a:endParaRPr lang="en-GB" dirty="0"/>
                    </a:p>
                  </a:txBody>
                  <a:tcPr/>
                </a:tc>
                <a:tc>
                  <a:txBody>
                    <a:bodyPr/>
                    <a:lstStyle/>
                    <a:p>
                      <a:r>
                        <a:rPr lang="en-GB"/>
                        <a:t>A12</a:t>
                      </a:r>
                    </a:p>
                  </a:txBody>
                  <a:tcPr anchor="ctr"/>
                </a:tc>
              </a:tr>
              <a:tr h="517900">
                <a:tc>
                  <a:txBody>
                    <a:bodyPr/>
                    <a:lstStyle/>
                    <a:p>
                      <a:r>
                        <a:rPr lang="en-US" dirty="0" smtClean="0"/>
                        <a:t>9</a:t>
                      </a:r>
                      <a:endParaRPr lang="en-GB" dirty="0"/>
                    </a:p>
                  </a:txBody>
                  <a:tcPr/>
                </a:tc>
                <a:tc>
                  <a:txBody>
                    <a:bodyPr/>
                    <a:lstStyle/>
                    <a:p>
                      <a:r>
                        <a:rPr lang="en-GB"/>
                        <a:t>A30</a:t>
                      </a:r>
                    </a:p>
                  </a:txBody>
                  <a:tcPr anchor="ctr"/>
                </a:tc>
              </a:tr>
              <a:tr h="517900">
                <a:tc>
                  <a:txBody>
                    <a:bodyPr/>
                    <a:lstStyle/>
                    <a:p>
                      <a:r>
                        <a:rPr lang="en-US" dirty="0" smtClean="0"/>
                        <a:t>10</a:t>
                      </a:r>
                      <a:endParaRPr lang="en-GB" dirty="0"/>
                    </a:p>
                  </a:txBody>
                  <a:tcPr/>
                </a:tc>
                <a:tc>
                  <a:txBody>
                    <a:bodyPr/>
                    <a:lstStyle/>
                    <a:p>
                      <a:r>
                        <a:rPr lang="en-GB" dirty="0"/>
                        <a:t>A39</a:t>
                      </a:r>
                    </a:p>
                  </a:txBody>
                  <a:tcPr anchor="ctr"/>
                </a:tc>
              </a:tr>
            </a:tbl>
          </a:graphicData>
        </a:graphic>
      </p:graphicFrame>
    </p:spTree>
    <p:extLst>
      <p:ext uri="{BB962C8B-B14F-4D97-AF65-F5344CB8AC3E}">
        <p14:creationId xmlns:p14="http://schemas.microsoft.com/office/powerpoint/2010/main" val="234137278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7" y="872836"/>
            <a:ext cx="10742613" cy="540327"/>
          </a:xfrm>
        </p:spPr>
        <p:txBody>
          <a:bodyPr>
            <a:normAutofit/>
          </a:bodyPr>
          <a:lstStyle/>
          <a:p>
            <a:r>
              <a:rPr lang="en-GB" b="1" dirty="0" smtClean="0"/>
              <a:t>Which month do we record more customer spend in, does this differ by year?</a:t>
            </a:r>
            <a:endParaRPr lang="en-GB" b="1" dirty="0"/>
          </a:p>
        </p:txBody>
      </p:sp>
      <p:pic>
        <p:nvPicPr>
          <p:cNvPr id="5" name="Content Placeholder 4"/>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l="8729" r="8668"/>
          <a:stretch/>
        </p:blipFill>
        <p:spPr>
          <a:xfrm>
            <a:off x="839787" y="1607127"/>
            <a:ext cx="10534796" cy="3283528"/>
          </a:xfrm>
        </p:spPr>
      </p:pic>
      <p:sp>
        <p:nvSpPr>
          <p:cNvPr id="4" name="Text Placeholder 3"/>
          <p:cNvSpPr>
            <a:spLocks noGrp="1"/>
          </p:cNvSpPr>
          <p:nvPr>
            <p:ph type="body" sz="half" idx="2"/>
          </p:nvPr>
        </p:nvSpPr>
        <p:spPr>
          <a:xfrm>
            <a:off x="839787" y="5278582"/>
            <a:ext cx="10742612" cy="909060"/>
          </a:xfrm>
        </p:spPr>
        <p:txBody>
          <a:bodyPr/>
          <a:lstStyle/>
          <a:p>
            <a:r>
              <a:rPr lang="en-US" dirty="0" smtClean="0"/>
              <a:t>The highest spending is recorded in January of 204 and it is more than twice the spending in 2005 and 2006 combined. February seen the highest spending in 2005 while March in 2006. March, June, July, August, October and December each have at least a year with no transaction recorded. </a:t>
            </a:r>
            <a:endParaRPr lang="en-GB" dirty="0"/>
          </a:p>
        </p:txBody>
      </p:sp>
    </p:spTree>
    <p:extLst>
      <p:ext uri="{BB962C8B-B14F-4D97-AF65-F5344CB8AC3E}">
        <p14:creationId xmlns:p14="http://schemas.microsoft.com/office/powerpoint/2010/main" val="284300925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706582"/>
            <a:ext cx="3932237" cy="2092036"/>
          </a:xfrm>
        </p:spPr>
        <p:txBody>
          <a:bodyPr>
            <a:normAutofit/>
          </a:bodyPr>
          <a:lstStyle/>
          <a:p>
            <a:r>
              <a:rPr lang="en-GB" b="1" dirty="0" smtClean="0"/>
              <a:t>Which month do we record more customers spending money in terms of number of transactions?</a:t>
            </a:r>
            <a:endParaRPr lang="en-GB" b="1" dirty="0"/>
          </a:p>
        </p:txBody>
      </p:sp>
      <p:pic>
        <p:nvPicPr>
          <p:cNvPr id="5" name="Content Placeholder 4"/>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l="7815" r="7357"/>
          <a:stretch/>
        </p:blipFill>
        <p:spPr>
          <a:xfrm>
            <a:off x="5320145" y="1385455"/>
            <a:ext cx="6151419" cy="3699163"/>
          </a:xfrm>
        </p:spPr>
      </p:pic>
      <p:sp>
        <p:nvSpPr>
          <p:cNvPr id="4" name="Text Placeholder 3"/>
          <p:cNvSpPr>
            <a:spLocks noGrp="1"/>
          </p:cNvSpPr>
          <p:nvPr>
            <p:ph type="body" sz="half" idx="2"/>
          </p:nvPr>
        </p:nvSpPr>
        <p:spPr>
          <a:xfrm>
            <a:off x="839788" y="3463636"/>
            <a:ext cx="3932237" cy="2715490"/>
          </a:xfrm>
        </p:spPr>
        <p:txBody>
          <a:bodyPr/>
          <a:lstStyle/>
          <a:p>
            <a:r>
              <a:rPr lang="en-US" dirty="0" smtClean="0"/>
              <a:t>The highest number of transactions is recorded in January. There has been a continuous decline in the number of transactions recorded with May and November the only months to have broken the trend. Nevertheless, there is a general decline in the number of transactions recorded over the months. </a:t>
            </a:r>
            <a:endParaRPr lang="en-GB" dirty="0"/>
          </a:p>
        </p:txBody>
      </p:sp>
    </p:spTree>
    <p:extLst>
      <p:ext uri="{BB962C8B-B14F-4D97-AF65-F5344CB8AC3E}">
        <p14:creationId xmlns:p14="http://schemas.microsoft.com/office/powerpoint/2010/main" val="293409845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11921"/>
            <a:ext cx="10986654" cy="637309"/>
          </a:xfrm>
        </p:spPr>
        <p:txBody>
          <a:bodyPr>
            <a:normAutofit/>
          </a:bodyPr>
          <a:lstStyle/>
          <a:p>
            <a:r>
              <a:rPr lang="en-GB" b="1" dirty="0" smtClean="0"/>
              <a:t>What are most customers spending money on, does this change by month?</a:t>
            </a:r>
            <a:endParaRPr lang="en-GB" b="1" dirty="0"/>
          </a:p>
        </p:txBody>
      </p:sp>
      <p:pic>
        <p:nvPicPr>
          <p:cNvPr id="5" name="Content Placeholder 4"/>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l="8449" r="9709"/>
          <a:stretch/>
        </p:blipFill>
        <p:spPr>
          <a:xfrm>
            <a:off x="803563" y="1478178"/>
            <a:ext cx="10598728" cy="3699163"/>
          </a:xfrm>
        </p:spPr>
      </p:pic>
      <p:sp>
        <p:nvSpPr>
          <p:cNvPr id="4" name="Text Placeholder 3"/>
          <p:cNvSpPr>
            <a:spLocks noGrp="1"/>
          </p:cNvSpPr>
          <p:nvPr>
            <p:ph type="body" sz="half" idx="2"/>
          </p:nvPr>
        </p:nvSpPr>
        <p:spPr>
          <a:xfrm>
            <a:off x="609600" y="5306287"/>
            <a:ext cx="10986654" cy="895206"/>
          </a:xfrm>
        </p:spPr>
        <p:txBody>
          <a:bodyPr/>
          <a:lstStyle/>
          <a:p>
            <a:r>
              <a:rPr lang="en-US" dirty="0" smtClean="0"/>
              <a:t>Spending on CAMERA in January is the singular pattern with the highest spending. This is followed by FOOD in the same month. While months such as January, February, March, April and November have recorded at least a spending on each of the type available, the remaining months have at least one type with no spending recorded. </a:t>
            </a:r>
            <a:endParaRPr lang="en-GB" dirty="0"/>
          </a:p>
        </p:txBody>
      </p:sp>
    </p:spTree>
    <p:extLst>
      <p:ext uri="{BB962C8B-B14F-4D97-AF65-F5344CB8AC3E}">
        <p14:creationId xmlns:p14="http://schemas.microsoft.com/office/powerpoint/2010/main" val="421589111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1316" y="1184564"/>
            <a:ext cx="4162424" cy="1350818"/>
          </a:xfrm>
        </p:spPr>
        <p:txBody>
          <a:bodyPr>
            <a:normAutofit/>
          </a:bodyPr>
          <a:lstStyle/>
          <a:p>
            <a:r>
              <a:rPr lang="en-GB" b="1" dirty="0" smtClean="0"/>
              <a:t>What products are users under the age of 21 spending more money on? </a:t>
            </a:r>
            <a:endParaRPr lang="en-GB" b="1"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95455" y="1184564"/>
            <a:ext cx="6096000" cy="4578927"/>
          </a:xfrm>
        </p:spPr>
      </p:pic>
      <p:sp>
        <p:nvSpPr>
          <p:cNvPr id="4" name="Text Placeholder 3"/>
          <p:cNvSpPr>
            <a:spLocks noGrp="1"/>
          </p:cNvSpPr>
          <p:nvPr>
            <p:ph type="body" sz="half" idx="2"/>
          </p:nvPr>
        </p:nvSpPr>
        <p:spPr>
          <a:xfrm>
            <a:off x="821316" y="3287785"/>
            <a:ext cx="4162424" cy="2682442"/>
          </a:xfrm>
        </p:spPr>
        <p:txBody>
          <a:bodyPr/>
          <a:lstStyle/>
          <a:p>
            <a:pPr algn="just"/>
            <a:r>
              <a:rPr lang="en-US" dirty="0" smtClean="0"/>
              <a:t>Platinum is the most purchased product among customers under the age of 21 with 53.62% of total spending. Platinum is followed by Gold containing 45.27% of total spending. Last on the list is Silver racking up only 1.11% of all spending. </a:t>
            </a:r>
            <a:endParaRPr lang="en-GB" dirty="0"/>
          </a:p>
        </p:txBody>
      </p:sp>
    </p:spTree>
    <p:extLst>
      <p:ext uri="{BB962C8B-B14F-4D97-AF65-F5344CB8AC3E}">
        <p14:creationId xmlns:p14="http://schemas.microsoft.com/office/powerpoint/2010/main" val="263616539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839788" y="457200"/>
            <a:ext cx="10738493" cy="1161535"/>
          </a:xfrm>
        </p:spPr>
        <p:txBody>
          <a:bodyPr>
            <a:normAutofit/>
          </a:bodyPr>
          <a:lstStyle/>
          <a:p>
            <a:r>
              <a:rPr lang="en-GB" b="1" dirty="0" smtClean="0"/>
              <a:t>What products are users between the ages of 25 and 40, spending more money on, does this differ depending on the city they are from?</a:t>
            </a:r>
            <a:endParaRPr lang="en-GB" b="1" dirty="0"/>
          </a:p>
        </p:txBody>
      </p:sp>
      <p:pic>
        <p:nvPicPr>
          <p:cNvPr id="5" name="Content Placeholder 4"/>
          <p:cNvPicPr>
            <a:picLocks noGrp="1" noChangeAspect="1"/>
          </p:cNvPicPr>
          <p:nvPr>
            <p:ph type="pic" idx="1"/>
          </p:nvPr>
        </p:nvPicPr>
        <p:blipFill rotWithShape="1">
          <a:blip r:embed="rId2" cstate="print">
            <a:extLst>
              <a:ext uri="{28A0092B-C50C-407E-A947-70E740481C1C}">
                <a14:useLocalDpi xmlns:a14="http://schemas.microsoft.com/office/drawing/2010/main" val="0"/>
              </a:ext>
            </a:extLst>
          </a:blip>
          <a:srcRect l="8611" t="4794" r="7873" b="-3273"/>
          <a:stretch/>
        </p:blipFill>
        <p:spPr>
          <a:xfrm>
            <a:off x="839788" y="1618735"/>
            <a:ext cx="10520939" cy="3398107"/>
          </a:xfrm>
        </p:spPr>
      </p:pic>
      <p:sp>
        <p:nvSpPr>
          <p:cNvPr id="7" name="Text Placeholder 6"/>
          <p:cNvSpPr>
            <a:spLocks noGrp="1"/>
          </p:cNvSpPr>
          <p:nvPr>
            <p:ph type="body" sz="half" idx="2"/>
          </p:nvPr>
        </p:nvSpPr>
        <p:spPr>
          <a:xfrm>
            <a:off x="839788" y="5167745"/>
            <a:ext cx="10738493" cy="998277"/>
          </a:xfrm>
        </p:spPr>
        <p:txBody>
          <a:bodyPr>
            <a:normAutofit fontScale="92500" lnSpcReduction="20000"/>
          </a:bodyPr>
          <a:lstStyle/>
          <a:p>
            <a:r>
              <a:rPr lang="en-US" dirty="0" smtClean="0"/>
              <a:t>The city of Mombasa has the highest total transactions with platinum making up almost half of its total transactions. Nairobi, the second highest spending city spends about twice on Gold than it does on Platinum and Silver combined. Third highest spending city </a:t>
            </a:r>
            <a:r>
              <a:rPr lang="en-US" dirty="0" err="1" smtClean="0"/>
              <a:t>Kisimu</a:t>
            </a:r>
            <a:r>
              <a:rPr lang="en-US" dirty="0" smtClean="0"/>
              <a:t> spends has more than half of its total spending on Silver. Lowest spending city </a:t>
            </a:r>
            <a:r>
              <a:rPr lang="en-US" dirty="0" err="1" smtClean="0"/>
              <a:t>Eldoret</a:t>
            </a:r>
            <a:r>
              <a:rPr lang="en-US" dirty="0" smtClean="0"/>
              <a:t> spends only on Gold. </a:t>
            </a:r>
            <a:r>
              <a:rPr lang="en-US" dirty="0" err="1" smtClean="0"/>
              <a:t>Thika</a:t>
            </a:r>
            <a:r>
              <a:rPr lang="en-US" dirty="0" smtClean="0"/>
              <a:t> as well as </a:t>
            </a:r>
            <a:r>
              <a:rPr lang="en-US" dirty="0" err="1" smtClean="0"/>
              <a:t>Malindi</a:t>
            </a:r>
            <a:r>
              <a:rPr lang="en-US" dirty="0" smtClean="0"/>
              <a:t> also spend on only one product. </a:t>
            </a:r>
            <a:endParaRPr lang="en-GB" dirty="0"/>
          </a:p>
        </p:txBody>
      </p:sp>
    </p:spTree>
    <p:extLst>
      <p:ext uri="{BB962C8B-B14F-4D97-AF65-F5344CB8AC3E}">
        <p14:creationId xmlns:p14="http://schemas.microsoft.com/office/powerpoint/2010/main" val="74643289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225</TotalTime>
  <Words>679</Words>
  <Application>Microsoft Office PowerPoint</Application>
  <PresentationFormat>Widescreen</PresentationFormat>
  <Paragraphs>61</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Garamond</vt:lpstr>
      <vt:lpstr>Organic</vt:lpstr>
      <vt:lpstr>We would like to understand spending patterns for each customer. Please help us understand what each customer spent during each month in 2004, 2005 and 2006</vt:lpstr>
      <vt:lpstr>What is the average monthly spend by each customer for each month</vt:lpstr>
      <vt:lpstr>What are the top 3 months in terms of average spend by month?</vt:lpstr>
      <vt:lpstr>Which 10 customers spend the most money in festive season months (November and December) and winter months (May, June and July). We need two dataframes. </vt:lpstr>
      <vt:lpstr>Which month do we record more customer spend in, does this differ by year?</vt:lpstr>
      <vt:lpstr>Which month do we record more customers spending money in terms of number of transactions?</vt:lpstr>
      <vt:lpstr>What are most customers spending money on, does this change by month?</vt:lpstr>
      <vt:lpstr>What products are users under the age of 21 spending more money on? </vt:lpstr>
      <vt:lpstr>What products are users between the ages of 25 and 40, spending more money on, does this differ depending on the city they are from?</vt:lpstr>
      <vt:lpstr>Which segment have recorded the highest spending?</vt:lpstr>
      <vt:lpstr>What do so customers  in deferent segment spend money on? </vt:lpstr>
    </vt:vector>
  </TitlesOfParts>
  <Company>Hewlett-Packard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Gershinen Shanding</dc:creator>
  <cp:lastModifiedBy>Gershinen Shanding</cp:lastModifiedBy>
  <cp:revision>19</cp:revision>
  <dcterms:created xsi:type="dcterms:W3CDTF">2020-08-05T17:39:02Z</dcterms:created>
  <dcterms:modified xsi:type="dcterms:W3CDTF">2020-08-05T21:24:41Z</dcterms:modified>
</cp:coreProperties>
</file>