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8" r:id="rId8"/>
    <p:sldId id="263" r:id="rId9"/>
    <p:sldId id="267" r:id="rId10"/>
    <p:sldId id="271" r:id="rId11"/>
    <p:sldId id="272" r:id="rId12"/>
    <p:sldId id="273" r:id="rId13"/>
    <p:sldId id="274" r:id="rId14"/>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713552-5E01-4C23-87F6-292BDA113052}" type="datetimeFigureOut">
              <a:rPr lang="en-IN" smtClean="0"/>
              <a:pPr/>
              <a:t>19-05-2024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539C6A-8AFC-4B33-AAA9-4DC351B178CC}" type="slidenum">
              <a:rPr lang="en-IN" smtClean="0"/>
              <a:pPr/>
              <a:t>‹#›</a:t>
            </a:fld>
            <a:endParaRPr lang="en-IN"/>
          </a:p>
        </p:txBody>
      </p:sp>
    </p:spTree>
    <p:extLst>
      <p:ext uri="{BB962C8B-B14F-4D97-AF65-F5344CB8AC3E}">
        <p14:creationId xmlns:p14="http://schemas.microsoft.com/office/powerpoint/2010/main" val="90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187F519-942F-4FDA-8ECE-1756194FA983}" type="datetimeFigureOut">
              <a:rPr lang="en-IN" smtClean="0"/>
              <a:pPr/>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197C1-41CA-4919-9AE0-DCD4FA202991}" type="slidenum">
              <a:rPr lang="en-IN" smtClean="0"/>
              <a:pPr/>
              <a:t>‹#›</a:t>
            </a:fld>
            <a:endParaRPr lang="en-IN"/>
          </a:p>
        </p:txBody>
      </p:sp>
    </p:spTree>
    <p:extLst>
      <p:ext uri="{BB962C8B-B14F-4D97-AF65-F5344CB8AC3E}">
        <p14:creationId xmlns:p14="http://schemas.microsoft.com/office/powerpoint/2010/main" val="3476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187F519-942F-4FDA-8ECE-1756194FA983}" type="datetimeFigureOut">
              <a:rPr lang="en-IN" smtClean="0"/>
              <a:pPr/>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197C1-41CA-4919-9AE0-DCD4FA202991}" type="slidenum">
              <a:rPr lang="en-IN" smtClean="0"/>
              <a:pPr/>
              <a:t>‹#›</a:t>
            </a:fld>
            <a:endParaRPr lang="en-IN"/>
          </a:p>
        </p:txBody>
      </p:sp>
    </p:spTree>
    <p:extLst>
      <p:ext uri="{BB962C8B-B14F-4D97-AF65-F5344CB8AC3E}">
        <p14:creationId xmlns:p14="http://schemas.microsoft.com/office/powerpoint/2010/main" val="3098654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187F519-942F-4FDA-8ECE-1756194FA983}" type="datetimeFigureOut">
              <a:rPr lang="en-IN" smtClean="0"/>
              <a:pPr/>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197C1-41CA-4919-9AE0-DCD4FA202991}" type="slidenum">
              <a:rPr lang="en-IN" smtClean="0"/>
              <a:pPr/>
              <a:t>‹#›</a:t>
            </a:fld>
            <a:endParaRPr lang="en-IN"/>
          </a:p>
        </p:txBody>
      </p:sp>
    </p:spTree>
    <p:extLst>
      <p:ext uri="{BB962C8B-B14F-4D97-AF65-F5344CB8AC3E}">
        <p14:creationId xmlns:p14="http://schemas.microsoft.com/office/powerpoint/2010/main" val="1621613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187F519-942F-4FDA-8ECE-1756194FA983}" type="datetimeFigureOut">
              <a:rPr lang="en-IN" smtClean="0"/>
              <a:pPr/>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197C1-41CA-4919-9AE0-DCD4FA202991}" type="slidenum">
              <a:rPr lang="en-IN" smtClean="0"/>
              <a:pPr/>
              <a:t>‹#›</a:t>
            </a:fld>
            <a:endParaRPr lang="en-IN"/>
          </a:p>
        </p:txBody>
      </p:sp>
    </p:spTree>
    <p:extLst>
      <p:ext uri="{BB962C8B-B14F-4D97-AF65-F5344CB8AC3E}">
        <p14:creationId xmlns:p14="http://schemas.microsoft.com/office/powerpoint/2010/main" val="3287476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87F519-942F-4FDA-8ECE-1756194FA983}" type="datetimeFigureOut">
              <a:rPr lang="en-IN" smtClean="0"/>
              <a:pPr/>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197C1-41CA-4919-9AE0-DCD4FA202991}" type="slidenum">
              <a:rPr lang="en-IN" smtClean="0"/>
              <a:pPr/>
              <a:t>‹#›</a:t>
            </a:fld>
            <a:endParaRPr lang="en-IN"/>
          </a:p>
        </p:txBody>
      </p:sp>
    </p:spTree>
    <p:extLst>
      <p:ext uri="{BB962C8B-B14F-4D97-AF65-F5344CB8AC3E}">
        <p14:creationId xmlns:p14="http://schemas.microsoft.com/office/powerpoint/2010/main" val="3433342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187F519-942F-4FDA-8ECE-1756194FA983}" type="datetimeFigureOut">
              <a:rPr lang="en-IN" smtClean="0"/>
              <a:pPr/>
              <a:t>19-05-2024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197C1-41CA-4919-9AE0-DCD4FA202991}" type="slidenum">
              <a:rPr lang="en-IN" smtClean="0"/>
              <a:pPr/>
              <a:t>‹#›</a:t>
            </a:fld>
            <a:endParaRPr lang="en-IN"/>
          </a:p>
        </p:txBody>
      </p:sp>
    </p:spTree>
    <p:extLst>
      <p:ext uri="{BB962C8B-B14F-4D97-AF65-F5344CB8AC3E}">
        <p14:creationId xmlns:p14="http://schemas.microsoft.com/office/powerpoint/2010/main" val="1623679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187F519-942F-4FDA-8ECE-1756194FA983}" type="datetimeFigureOut">
              <a:rPr lang="en-IN" smtClean="0"/>
              <a:pPr/>
              <a:t>19-05-2024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5197C1-41CA-4919-9AE0-DCD4FA202991}" type="slidenum">
              <a:rPr lang="en-IN" smtClean="0"/>
              <a:pPr/>
              <a:t>‹#›</a:t>
            </a:fld>
            <a:endParaRPr lang="en-IN"/>
          </a:p>
        </p:txBody>
      </p:sp>
    </p:spTree>
    <p:extLst>
      <p:ext uri="{BB962C8B-B14F-4D97-AF65-F5344CB8AC3E}">
        <p14:creationId xmlns:p14="http://schemas.microsoft.com/office/powerpoint/2010/main" val="183357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187F519-942F-4FDA-8ECE-1756194FA983}" type="datetimeFigureOut">
              <a:rPr lang="en-IN" smtClean="0"/>
              <a:pPr/>
              <a:t>19-05-2024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5197C1-41CA-4919-9AE0-DCD4FA202991}" type="slidenum">
              <a:rPr lang="en-IN" smtClean="0"/>
              <a:pPr/>
              <a:t>‹#›</a:t>
            </a:fld>
            <a:endParaRPr lang="en-IN"/>
          </a:p>
        </p:txBody>
      </p:sp>
    </p:spTree>
    <p:extLst>
      <p:ext uri="{BB962C8B-B14F-4D97-AF65-F5344CB8AC3E}">
        <p14:creationId xmlns:p14="http://schemas.microsoft.com/office/powerpoint/2010/main" val="226285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87F519-942F-4FDA-8ECE-1756194FA983}" type="datetimeFigureOut">
              <a:rPr lang="en-IN" smtClean="0"/>
              <a:pPr/>
              <a:t>19-05-2024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5197C1-41CA-4919-9AE0-DCD4FA202991}" type="slidenum">
              <a:rPr lang="en-IN" smtClean="0"/>
              <a:pPr/>
              <a:t>‹#›</a:t>
            </a:fld>
            <a:endParaRPr lang="en-IN"/>
          </a:p>
        </p:txBody>
      </p:sp>
    </p:spTree>
    <p:extLst>
      <p:ext uri="{BB962C8B-B14F-4D97-AF65-F5344CB8AC3E}">
        <p14:creationId xmlns:p14="http://schemas.microsoft.com/office/powerpoint/2010/main" val="97814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87F519-942F-4FDA-8ECE-1756194FA983}" type="datetimeFigureOut">
              <a:rPr lang="en-IN" smtClean="0"/>
              <a:pPr/>
              <a:t>19-05-2024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197C1-41CA-4919-9AE0-DCD4FA202991}" type="slidenum">
              <a:rPr lang="en-IN" smtClean="0"/>
              <a:pPr/>
              <a:t>‹#›</a:t>
            </a:fld>
            <a:endParaRPr lang="en-IN"/>
          </a:p>
        </p:txBody>
      </p:sp>
    </p:spTree>
    <p:extLst>
      <p:ext uri="{BB962C8B-B14F-4D97-AF65-F5344CB8AC3E}">
        <p14:creationId xmlns:p14="http://schemas.microsoft.com/office/powerpoint/2010/main" val="3339765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87F519-942F-4FDA-8ECE-1756194FA983}" type="datetimeFigureOut">
              <a:rPr lang="en-IN" smtClean="0"/>
              <a:pPr/>
              <a:t>19-05-2024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197C1-41CA-4919-9AE0-DCD4FA202991}" type="slidenum">
              <a:rPr lang="en-IN" smtClean="0"/>
              <a:pPr/>
              <a:t>‹#›</a:t>
            </a:fld>
            <a:endParaRPr lang="en-IN"/>
          </a:p>
        </p:txBody>
      </p:sp>
    </p:spTree>
    <p:extLst>
      <p:ext uri="{BB962C8B-B14F-4D97-AF65-F5344CB8AC3E}">
        <p14:creationId xmlns:p14="http://schemas.microsoft.com/office/powerpoint/2010/main" val="402916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7F519-942F-4FDA-8ECE-1756194FA983}" type="datetimeFigureOut">
              <a:rPr lang="en-IN" smtClean="0"/>
              <a:pPr/>
              <a:t>19-05-2024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197C1-41CA-4919-9AE0-DCD4FA202991}" type="slidenum">
              <a:rPr lang="en-IN" smtClean="0"/>
              <a:pPr/>
              <a:t>‹#›</a:t>
            </a:fld>
            <a:endParaRPr lang="en-IN"/>
          </a:p>
        </p:txBody>
      </p:sp>
      <p:pic>
        <p:nvPicPr>
          <p:cNvPr id="7" name="Picture 6"/>
          <p:cNvPicPr/>
          <p:nvPr userDrawn="1"/>
        </p:nvPicPr>
        <p:blipFill>
          <a:blip r:embed="rId13" cstate="print"/>
          <a:srcRect/>
          <a:stretch>
            <a:fillRect/>
          </a:stretch>
        </p:blipFill>
        <p:spPr bwMode="auto">
          <a:xfrm>
            <a:off x="10912355" y="185739"/>
            <a:ext cx="441445" cy="401116"/>
          </a:xfrm>
          <a:prstGeom prst="rect">
            <a:avLst/>
          </a:prstGeom>
          <a:noFill/>
          <a:ln w="9525">
            <a:noFill/>
            <a:miter lim="800000"/>
            <a:headEnd/>
            <a:tailEnd/>
          </a:ln>
        </p:spPr>
      </p:pic>
      <p:pic>
        <p:nvPicPr>
          <p:cNvPr id="8" name="Picture 7"/>
          <p:cNvPicPr>
            <a:picLocks noChangeAspect="1"/>
          </p:cNvPicPr>
          <p:nvPr userDrawn="1"/>
        </p:nvPicPr>
        <p:blipFill>
          <a:blip r:embed="rId14"/>
          <a:stretch>
            <a:fillRect/>
          </a:stretch>
        </p:blipFill>
        <p:spPr>
          <a:xfrm>
            <a:off x="186549" y="51435"/>
            <a:ext cx="2675278" cy="1040386"/>
          </a:xfrm>
          <a:prstGeom prst="rect">
            <a:avLst/>
          </a:prstGeom>
        </p:spPr>
      </p:pic>
      <p:pic>
        <p:nvPicPr>
          <p:cNvPr id="9" name="Picture 8"/>
          <p:cNvPicPr>
            <a:picLocks noChangeAspect="1"/>
          </p:cNvPicPr>
          <p:nvPr userDrawn="1"/>
        </p:nvPicPr>
        <p:blipFill>
          <a:blip r:embed="rId15" cstate="print"/>
          <a:stretch>
            <a:fillRect/>
          </a:stretch>
        </p:blipFill>
        <p:spPr>
          <a:xfrm>
            <a:off x="5731287" y="51435"/>
            <a:ext cx="891186" cy="891186"/>
          </a:xfrm>
          <a:prstGeom prst="rect">
            <a:avLst/>
          </a:prstGeom>
        </p:spPr>
      </p:pic>
    </p:spTree>
    <p:extLst>
      <p:ext uri="{BB962C8B-B14F-4D97-AF65-F5344CB8AC3E}">
        <p14:creationId xmlns:p14="http://schemas.microsoft.com/office/powerpoint/2010/main" val="265682700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18715" y="1696728"/>
            <a:ext cx="5743272" cy="461665"/>
          </a:xfrm>
          <a:prstGeom prst="rect">
            <a:avLst/>
          </a:prstGeom>
        </p:spPr>
        <p:txBody>
          <a:bodyPr wrap="square">
            <a:spAutoFit/>
          </a:bodyPr>
          <a:lstStyle/>
          <a:p>
            <a:r>
              <a:rPr lang="en-US" sz="2400" b="1" dirty="0">
                <a:solidFill>
                  <a:srgbClr val="FF0000"/>
                </a:solidFill>
                <a:latin typeface="Times New Roman" panose="02020603050405020304" pitchFamily="18" charset="0"/>
                <a:cs typeface="Times New Roman" panose="02020603050405020304" pitchFamily="18" charset="0"/>
              </a:rPr>
              <a:t>18EEP202L-MINOR PROJECT – II</a:t>
            </a:r>
            <a:endParaRPr lang="en-US" sz="2400" b="1" dirty="0">
              <a:solidFill>
                <a:srgbClr val="FF0000"/>
              </a:solidFill>
            </a:endParaRPr>
          </a:p>
        </p:txBody>
      </p:sp>
      <p:sp>
        <p:nvSpPr>
          <p:cNvPr id="3" name="Rectangle 2"/>
          <p:cNvSpPr/>
          <p:nvPr/>
        </p:nvSpPr>
        <p:spPr>
          <a:xfrm>
            <a:off x="1987432" y="1144385"/>
            <a:ext cx="8598310" cy="400110"/>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DEPARTMENT OF ELECTRICAL AND ELECTRONICS ENGINEERING</a:t>
            </a:r>
            <a:endParaRPr lang="en-US" sz="2000" b="1" dirty="0"/>
          </a:p>
        </p:txBody>
      </p:sp>
      <p:sp>
        <p:nvSpPr>
          <p:cNvPr id="4" name="Rectangle 3"/>
          <p:cNvSpPr/>
          <p:nvPr/>
        </p:nvSpPr>
        <p:spPr>
          <a:xfrm>
            <a:off x="4549633" y="2310626"/>
            <a:ext cx="2487219"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FINAL REVIEW</a:t>
            </a:r>
            <a:endParaRPr lang="en-US" sz="2400" b="1" dirty="0"/>
          </a:p>
        </p:txBody>
      </p:sp>
      <p:sp>
        <p:nvSpPr>
          <p:cNvPr id="5" name="Rectangle 4"/>
          <p:cNvSpPr/>
          <p:nvPr/>
        </p:nvSpPr>
        <p:spPr>
          <a:xfrm>
            <a:off x="53959" y="3429000"/>
            <a:ext cx="2961067" cy="1754326"/>
          </a:xfrm>
          <a:prstGeom prst="rect">
            <a:avLst/>
          </a:prstGeom>
        </p:spPr>
        <p:txBody>
          <a:bodyPr wrap="none">
            <a:spAutoFit/>
          </a:bodyPr>
          <a:lstStyle/>
          <a:p>
            <a:pPr>
              <a:lnSpc>
                <a:spcPct val="150000"/>
              </a:lnSpc>
            </a:pPr>
            <a:r>
              <a:rPr lang="en-US" b="1" dirty="0">
                <a:solidFill>
                  <a:srgbClr val="7030A0"/>
                </a:solidFill>
                <a:latin typeface="Times New Roman" panose="02020603050405020304" pitchFamily="18" charset="0"/>
                <a:cs typeface="Times New Roman" panose="02020603050405020304" pitchFamily="18" charset="0"/>
              </a:rPr>
              <a:t>YEAR/ SEMESTER – II/III</a:t>
            </a:r>
          </a:p>
          <a:p>
            <a:pPr>
              <a:lnSpc>
                <a:spcPct val="150000"/>
              </a:lnSpc>
            </a:pPr>
            <a:r>
              <a:rPr lang="en-US" b="1" dirty="0">
                <a:solidFill>
                  <a:srgbClr val="7030A0"/>
                </a:solidFill>
                <a:latin typeface="Times New Roman" panose="02020603050405020304" pitchFamily="18" charset="0"/>
                <a:cs typeface="Times New Roman" panose="02020603050405020304" pitchFamily="18" charset="0"/>
              </a:rPr>
              <a:t>BATCH: NUMBER :05</a:t>
            </a:r>
          </a:p>
          <a:p>
            <a:pPr>
              <a:lnSpc>
                <a:spcPct val="150000"/>
              </a:lnSpc>
            </a:pPr>
            <a:r>
              <a:rPr lang="en-US" b="1" dirty="0">
                <a:solidFill>
                  <a:srgbClr val="7030A0"/>
                </a:solidFill>
                <a:latin typeface="Times New Roman" panose="02020603050405020304" pitchFamily="18" charset="0"/>
                <a:cs typeface="Times New Roman" panose="02020603050405020304" pitchFamily="18" charset="0"/>
              </a:rPr>
              <a:t>DATE : 17/05/2024</a:t>
            </a:r>
            <a:endParaRPr lang="en-US" b="1" dirty="0">
              <a:solidFill>
                <a:srgbClr val="7030A0"/>
              </a:solidFill>
            </a:endParaRPr>
          </a:p>
          <a:p>
            <a:pPr>
              <a:lnSpc>
                <a:spcPct val="150000"/>
              </a:lnSpc>
            </a:pPr>
            <a:endParaRPr lang="en-US" b="1" dirty="0"/>
          </a:p>
        </p:txBody>
      </p:sp>
      <p:sp>
        <p:nvSpPr>
          <p:cNvPr id="7" name="Rectangle 6"/>
          <p:cNvSpPr/>
          <p:nvPr/>
        </p:nvSpPr>
        <p:spPr>
          <a:xfrm>
            <a:off x="3588632" y="2833564"/>
            <a:ext cx="4022255" cy="646331"/>
          </a:xfrm>
          <a:prstGeom prst="rect">
            <a:avLst/>
          </a:prstGeom>
        </p:spPr>
        <p:txBody>
          <a:bodyPr wrap="none">
            <a:spAutoFit/>
          </a:bodyPr>
          <a:lstStyle/>
          <a:p>
            <a:r>
              <a:rPr lang="en-US" sz="3600" b="1" dirty="0">
                <a:solidFill>
                  <a:schemeClr val="accent1">
                    <a:lumMod val="50000"/>
                  </a:schemeClr>
                </a:solidFill>
                <a:latin typeface="Algerian" panose="04020705040A02060702" pitchFamily="82" charset="0"/>
                <a:cs typeface="Times New Roman" panose="02020603050405020304" pitchFamily="18" charset="0"/>
              </a:rPr>
              <a:t>Smoke detector</a:t>
            </a:r>
            <a:endParaRPr lang="en-US" sz="3600" b="1" dirty="0">
              <a:solidFill>
                <a:schemeClr val="accent1">
                  <a:lumMod val="50000"/>
                </a:schemeClr>
              </a:solidFill>
              <a:latin typeface="Algerian" panose="04020705040A02060702" pitchFamily="82" charset="0"/>
            </a:endParaRPr>
          </a:p>
        </p:txBody>
      </p:sp>
      <p:sp>
        <p:nvSpPr>
          <p:cNvPr id="9" name="Rectangle 8"/>
          <p:cNvSpPr/>
          <p:nvPr/>
        </p:nvSpPr>
        <p:spPr>
          <a:xfrm>
            <a:off x="1987432" y="4812617"/>
            <a:ext cx="2740025" cy="954107"/>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GUIDED BY:</a:t>
            </a:r>
          </a:p>
          <a:p>
            <a:r>
              <a:rPr lang="en-US" dirty="0">
                <a:latin typeface="Times New Roman" panose="02020603050405020304" pitchFamily="18" charset="0"/>
                <a:cs typeface="Times New Roman" panose="02020603050405020304" pitchFamily="18" charset="0"/>
              </a:rPr>
              <a:t>SUBRAMANIAM.G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AP/EEE</a:t>
            </a:r>
            <a:endParaRPr lang="en-US" dirty="0"/>
          </a:p>
        </p:txBody>
      </p:sp>
      <p:sp>
        <p:nvSpPr>
          <p:cNvPr id="10" name="Rectangle 9"/>
          <p:cNvSpPr/>
          <p:nvPr/>
        </p:nvSpPr>
        <p:spPr>
          <a:xfrm>
            <a:off x="7012414" y="4812617"/>
            <a:ext cx="4499146" cy="1508105"/>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PRESENTED BY:</a:t>
            </a:r>
          </a:p>
          <a:p>
            <a:r>
              <a:rPr lang="en-US" dirty="0">
                <a:latin typeface="Times New Roman" panose="02020603050405020304" pitchFamily="18" charset="0"/>
                <a:cs typeface="Times New Roman" panose="02020603050405020304" pitchFamily="18" charset="0"/>
              </a:rPr>
              <a:t>MOHARAJAMOORTHY.K[927622BEE070]</a:t>
            </a:r>
          </a:p>
          <a:p>
            <a:r>
              <a:rPr lang="en-US" dirty="0">
                <a:latin typeface="Times New Roman" panose="02020603050405020304" pitchFamily="18" charset="0"/>
                <a:cs typeface="Times New Roman" panose="02020603050405020304" pitchFamily="18" charset="0"/>
              </a:rPr>
              <a:t>SARAVANAKARTHICK.B[927622BEE102]</a:t>
            </a:r>
          </a:p>
          <a:p>
            <a:r>
              <a:rPr lang="en-US" dirty="0">
                <a:latin typeface="Times New Roman" panose="02020603050405020304" pitchFamily="18" charset="0"/>
                <a:cs typeface="Times New Roman" panose="02020603050405020304" pitchFamily="18" charset="0"/>
              </a:rPr>
              <a:t>SOWMIYA.P.G[927622BEE111] </a:t>
            </a:r>
          </a:p>
          <a:p>
            <a:endParaRPr lang="en-US" dirty="0"/>
          </a:p>
        </p:txBody>
      </p:sp>
    </p:spTree>
    <p:extLst>
      <p:ext uri="{BB962C8B-B14F-4D97-AF65-F5344CB8AC3E}">
        <p14:creationId xmlns:p14="http://schemas.microsoft.com/office/powerpoint/2010/main" val="101092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24261-3326-6C68-8E27-1605F8C3097C}"/>
              </a:ext>
            </a:extLst>
          </p:cNvPr>
          <p:cNvSpPr>
            <a:spLocks noGrp="1"/>
          </p:cNvSpPr>
          <p:nvPr>
            <p:ph type="title"/>
          </p:nvPr>
        </p:nvSpPr>
        <p:spPr>
          <a:xfrm>
            <a:off x="838200" y="953729"/>
            <a:ext cx="10515600" cy="973394"/>
          </a:xfrm>
        </p:spPr>
        <p:txBody>
          <a:bodyPr/>
          <a:lstStyle/>
          <a:p>
            <a:r>
              <a:rPr lang="en-IN" dirty="0"/>
              <a:t>                  </a:t>
            </a:r>
            <a:r>
              <a:rPr lang="en-IN" sz="3600" dirty="0">
                <a:latin typeface="Times New Roman" panose="02020603050405020304" pitchFamily="18" charset="0"/>
                <a:cs typeface="Times New Roman" panose="02020603050405020304" pitchFamily="18" charset="0"/>
              </a:rPr>
              <a:t>SURVEY FORM ANALYSIS</a:t>
            </a:r>
          </a:p>
        </p:txBody>
      </p:sp>
      <p:sp>
        <p:nvSpPr>
          <p:cNvPr id="3" name="Content Placeholder 2">
            <a:extLst>
              <a:ext uri="{FF2B5EF4-FFF2-40B4-BE49-F238E27FC236}">
                <a16:creationId xmlns:a16="http://schemas.microsoft.com/office/drawing/2014/main" id="{E5263CD8-B538-257E-5C1B-881C1346645E}"/>
              </a:ext>
            </a:extLst>
          </p:cNvPr>
          <p:cNvSpPr>
            <a:spLocks noGrp="1"/>
          </p:cNvSpPr>
          <p:nvPr>
            <p:ph idx="1"/>
          </p:nvPr>
        </p:nvSpPr>
        <p:spPr>
          <a:xfrm>
            <a:off x="838200" y="2595715"/>
            <a:ext cx="10515600" cy="3581247"/>
          </a:xfrm>
        </p:spPr>
        <p:txBody>
          <a:bodyPr>
            <a:normAutofit/>
          </a:bodyPr>
          <a:lstStyle/>
          <a:p>
            <a:pPr algn="just"/>
            <a:r>
              <a:rPr lang="en-IN" sz="3200" dirty="0">
                <a:latin typeface="Times New Roman" panose="02020603050405020304" pitchFamily="18" charset="0"/>
                <a:cs typeface="Times New Roman" panose="02020603050405020304" pitchFamily="18" charset="0"/>
              </a:rPr>
              <a:t>Name and address of the community:</a:t>
            </a:r>
          </a:p>
          <a:p>
            <a:pPr algn="just"/>
            <a:r>
              <a:rPr lang="en-IN" sz="3200" dirty="0">
                <a:latin typeface="Times New Roman" panose="02020603050405020304" pitchFamily="18" charset="0"/>
                <a:cs typeface="Times New Roman" panose="02020603050405020304" pitchFamily="18" charset="0"/>
              </a:rPr>
              <a:t>Mr. V. Mohan , </a:t>
            </a:r>
            <a:r>
              <a:rPr lang="en-IN" sz="3200" dirty="0" err="1">
                <a:latin typeface="Times New Roman" panose="02020603050405020304" pitchFamily="18" charset="0"/>
                <a:cs typeface="Times New Roman" panose="02020603050405020304" pitchFamily="18" charset="0"/>
              </a:rPr>
              <a:t>Madhiyampatty</a:t>
            </a:r>
            <a:r>
              <a:rPr lang="en-IN" sz="3200" dirty="0">
                <a:latin typeface="Times New Roman" panose="02020603050405020304" pitchFamily="18" charset="0"/>
                <a:cs typeface="Times New Roman" panose="02020603050405020304" pitchFamily="18" charset="0"/>
              </a:rPr>
              <a:t> , </a:t>
            </a:r>
            <a:r>
              <a:rPr lang="en-IN" sz="3200" dirty="0" err="1">
                <a:latin typeface="Times New Roman" panose="02020603050405020304" pitchFamily="18" charset="0"/>
                <a:cs typeface="Times New Roman" panose="02020603050405020304" pitchFamily="18" charset="0"/>
              </a:rPr>
              <a:t>Namakkal</a:t>
            </a:r>
            <a:r>
              <a:rPr lang="en-IN" sz="3200" dirty="0">
                <a:latin typeface="Times New Roman" panose="02020603050405020304" pitchFamily="18" charset="0"/>
                <a:cs typeface="Times New Roman" panose="02020603050405020304" pitchFamily="18" charset="0"/>
              </a:rPr>
              <a:t> .</a:t>
            </a:r>
          </a:p>
          <a:p>
            <a:pPr algn="just"/>
            <a:r>
              <a:rPr lang="en-IN" sz="3200" dirty="0">
                <a:latin typeface="Times New Roman" panose="02020603050405020304" pitchFamily="18" charset="0"/>
                <a:cs typeface="Times New Roman" panose="02020603050405020304" pitchFamily="18" charset="0"/>
              </a:rPr>
              <a:t>Mr. </a:t>
            </a:r>
            <a:r>
              <a:rPr lang="en-IN" sz="3200" dirty="0" err="1">
                <a:latin typeface="Times New Roman" panose="02020603050405020304" pitchFamily="18" charset="0"/>
                <a:cs typeface="Times New Roman" panose="02020603050405020304" pitchFamily="18" charset="0"/>
              </a:rPr>
              <a:t>Somasundharam</a:t>
            </a:r>
            <a:r>
              <a:rPr lang="en-IN" sz="3200" dirty="0">
                <a:latin typeface="Times New Roman" panose="02020603050405020304" pitchFamily="18" charset="0"/>
                <a:cs typeface="Times New Roman" panose="02020603050405020304" pitchFamily="18" charset="0"/>
              </a:rPr>
              <a:t> , </a:t>
            </a:r>
            <a:r>
              <a:rPr lang="en-IN" sz="3200" dirty="0" err="1">
                <a:latin typeface="Times New Roman" panose="02020603050405020304" pitchFamily="18" charset="0"/>
                <a:cs typeface="Times New Roman" panose="02020603050405020304" pitchFamily="18" charset="0"/>
              </a:rPr>
              <a:t>Akkaraipatti</a:t>
            </a:r>
            <a:r>
              <a:rPr lang="en-IN" sz="3200" dirty="0">
                <a:latin typeface="Times New Roman" panose="02020603050405020304" pitchFamily="18" charset="0"/>
                <a:cs typeface="Times New Roman" panose="02020603050405020304" pitchFamily="18" charset="0"/>
              </a:rPr>
              <a:t> , </a:t>
            </a:r>
            <a:r>
              <a:rPr lang="en-IN" sz="3200" dirty="0" err="1">
                <a:latin typeface="Times New Roman" panose="02020603050405020304" pitchFamily="18" charset="0"/>
                <a:cs typeface="Times New Roman" panose="02020603050405020304" pitchFamily="18" charset="0"/>
              </a:rPr>
              <a:t>Namakkal</a:t>
            </a:r>
            <a:r>
              <a:rPr lang="en-IN" sz="3200" dirty="0">
                <a:latin typeface="Times New Roman" panose="02020603050405020304" pitchFamily="18" charset="0"/>
                <a:cs typeface="Times New Roman" panose="02020603050405020304" pitchFamily="18" charset="0"/>
              </a:rPr>
              <a:t>.</a:t>
            </a:r>
          </a:p>
          <a:p>
            <a:pPr algn="just"/>
            <a:r>
              <a:rPr lang="en-IN" sz="3200" dirty="0">
                <a:latin typeface="Times New Roman" panose="02020603050405020304" pitchFamily="18" charset="0"/>
                <a:cs typeface="Times New Roman" panose="02020603050405020304" pitchFamily="18" charset="0"/>
              </a:rPr>
              <a:t>Mr. Murugan , Cotton mill, </a:t>
            </a:r>
            <a:r>
              <a:rPr lang="en-IN" sz="3200" dirty="0" err="1">
                <a:latin typeface="Times New Roman" panose="02020603050405020304" pitchFamily="18" charset="0"/>
                <a:cs typeface="Times New Roman" panose="02020603050405020304" pitchFamily="18" charset="0"/>
              </a:rPr>
              <a:t>Vempathy</a:t>
            </a:r>
            <a:r>
              <a:rPr lang="en-IN" sz="3200" dirty="0">
                <a:latin typeface="Times New Roman" panose="02020603050405020304" pitchFamily="18" charset="0"/>
                <a:cs typeface="Times New Roman" panose="02020603050405020304" pitchFamily="18" charset="0"/>
              </a:rPr>
              <a:t> road, </a:t>
            </a:r>
            <a:r>
              <a:rPr lang="en-IN" sz="3200" dirty="0" err="1">
                <a:latin typeface="Times New Roman" panose="02020603050405020304" pitchFamily="18" charset="0"/>
                <a:cs typeface="Times New Roman" panose="02020603050405020304" pitchFamily="18" charset="0"/>
              </a:rPr>
              <a:t>Thavittupalayam</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Anthiyur</a:t>
            </a:r>
            <a:r>
              <a:rPr lang="en-IN" sz="3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58268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D7129C-E9DB-0527-7AAA-3021316F301A}"/>
              </a:ext>
            </a:extLst>
          </p:cNvPr>
          <p:cNvPicPr>
            <a:picLocks noChangeAspect="1"/>
          </p:cNvPicPr>
          <p:nvPr/>
        </p:nvPicPr>
        <p:blipFill>
          <a:blip r:embed="rId2"/>
          <a:stretch>
            <a:fillRect/>
          </a:stretch>
        </p:blipFill>
        <p:spPr>
          <a:xfrm>
            <a:off x="8544230" y="1925186"/>
            <a:ext cx="3132188" cy="3854245"/>
          </a:xfrm>
          <a:prstGeom prst="rect">
            <a:avLst/>
          </a:prstGeom>
        </p:spPr>
      </p:pic>
      <p:pic>
        <p:nvPicPr>
          <p:cNvPr id="2" name="Picture 1">
            <a:extLst>
              <a:ext uri="{FF2B5EF4-FFF2-40B4-BE49-F238E27FC236}">
                <a16:creationId xmlns:a16="http://schemas.microsoft.com/office/drawing/2014/main" id="{16CDD910-6520-7AA5-D4DF-42E4FCC70A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279" y="1925186"/>
            <a:ext cx="2904490" cy="3872865"/>
          </a:xfrm>
          <a:prstGeom prst="rect">
            <a:avLst/>
          </a:prstGeom>
        </p:spPr>
      </p:pic>
      <p:pic>
        <p:nvPicPr>
          <p:cNvPr id="3" name="Picture 2">
            <a:extLst>
              <a:ext uri="{FF2B5EF4-FFF2-40B4-BE49-F238E27FC236}">
                <a16:creationId xmlns:a16="http://schemas.microsoft.com/office/drawing/2014/main" id="{E6C6783E-381C-A0E7-1082-2BBDF12650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76599" y="1906567"/>
            <a:ext cx="3438801" cy="3872864"/>
          </a:xfrm>
          <a:prstGeom prst="rect">
            <a:avLst/>
          </a:prstGeom>
        </p:spPr>
      </p:pic>
    </p:spTree>
    <p:extLst>
      <p:ext uri="{BB962C8B-B14F-4D97-AF65-F5344CB8AC3E}">
        <p14:creationId xmlns:p14="http://schemas.microsoft.com/office/powerpoint/2010/main" val="3659312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A2225-8BEA-402C-EB8A-1450D8641EEA}"/>
              </a:ext>
            </a:extLst>
          </p:cNvPr>
          <p:cNvSpPr>
            <a:spLocks noGrp="1"/>
          </p:cNvSpPr>
          <p:nvPr>
            <p:ph type="title"/>
          </p:nvPr>
        </p:nvSpPr>
        <p:spPr>
          <a:xfrm>
            <a:off x="838200" y="1179870"/>
            <a:ext cx="10515600" cy="796413"/>
          </a:xfrm>
        </p:spPr>
        <p:txBody>
          <a:bodyPr/>
          <a:lstStyle/>
          <a:p>
            <a:r>
              <a:rPr lang="en-IN" dirty="0">
                <a:latin typeface="Times New Roman" panose="02020603050405020304" pitchFamily="18" charset="0"/>
                <a:cs typeface="Times New Roman" panose="02020603050405020304" pitchFamily="18" charset="0"/>
              </a:rPr>
              <a:t>                       IMPLEMENTATION</a:t>
            </a:r>
          </a:p>
        </p:txBody>
      </p:sp>
      <p:sp>
        <p:nvSpPr>
          <p:cNvPr id="3" name="Content Placeholder 2">
            <a:extLst>
              <a:ext uri="{FF2B5EF4-FFF2-40B4-BE49-F238E27FC236}">
                <a16:creationId xmlns:a16="http://schemas.microsoft.com/office/drawing/2014/main" id="{412E9947-94C2-35DC-A0A8-4A6BEAF8844C}"/>
              </a:ext>
            </a:extLst>
          </p:cNvPr>
          <p:cNvSpPr>
            <a:spLocks noGrp="1"/>
          </p:cNvSpPr>
          <p:nvPr>
            <p:ph idx="1"/>
          </p:nvPr>
        </p:nvSpPr>
        <p:spPr>
          <a:xfrm>
            <a:off x="838200" y="2172929"/>
            <a:ext cx="10515600" cy="4004034"/>
          </a:xfrm>
        </p:spPr>
        <p:txBody>
          <a:bodyPr>
            <a:normAutofit/>
          </a:bodyPr>
          <a:lstStyle/>
          <a:p>
            <a:pPr algn="just"/>
            <a:r>
              <a:rPr lang="en-IN" sz="3200" dirty="0">
                <a:latin typeface="Times New Roman" panose="02020603050405020304" pitchFamily="18" charset="0"/>
                <a:cs typeface="Times New Roman" panose="02020603050405020304" pitchFamily="18" charset="0"/>
              </a:rPr>
              <a:t>We successfully implemented our project at home , to address the pre-existing issue.</a:t>
            </a:r>
          </a:p>
          <a:p>
            <a:pPr algn="just"/>
            <a:r>
              <a:rPr lang="en-IN" sz="3200" dirty="0">
                <a:latin typeface="Times New Roman" panose="02020603050405020304" pitchFamily="18" charset="0"/>
                <a:cs typeface="Times New Roman" panose="02020603050405020304" pitchFamily="18" charset="0"/>
              </a:rPr>
              <a:t>The execution of the project was flawless , resulting in the successful resolution of the problem.</a:t>
            </a:r>
          </a:p>
          <a:p>
            <a:pPr algn="just"/>
            <a:r>
              <a:rPr lang="en-IN" sz="3200" dirty="0">
                <a:latin typeface="Times New Roman" panose="02020603050405020304" pitchFamily="18" charset="0"/>
                <a:cs typeface="Times New Roman" panose="02020603050405020304" pitchFamily="18" charset="0"/>
              </a:rPr>
              <a:t>The project achieved its objectives with precision and efficiency</a:t>
            </a:r>
            <a:r>
              <a:rPr lang="en-IN" sz="3200" dirty="0"/>
              <a:t>.</a:t>
            </a:r>
          </a:p>
        </p:txBody>
      </p:sp>
    </p:spTree>
    <p:extLst>
      <p:ext uri="{BB962C8B-B14F-4D97-AF65-F5344CB8AC3E}">
        <p14:creationId xmlns:p14="http://schemas.microsoft.com/office/powerpoint/2010/main" val="214575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D0744-FCA7-202F-E61E-CACDCC485D09}"/>
              </a:ext>
            </a:extLst>
          </p:cNvPr>
          <p:cNvSpPr>
            <a:spLocks noGrp="1"/>
          </p:cNvSpPr>
          <p:nvPr>
            <p:ph type="title"/>
          </p:nvPr>
        </p:nvSpPr>
        <p:spPr>
          <a:xfrm>
            <a:off x="838200" y="993058"/>
            <a:ext cx="10515600" cy="629265"/>
          </a:xfrm>
        </p:spPr>
        <p:txBody>
          <a:bodyPr>
            <a:normAutofit/>
          </a:bodyPr>
          <a:lstStyle/>
          <a:p>
            <a:r>
              <a:rPr lang="en-IN" sz="3600" dirty="0">
                <a:latin typeface="Times New Roman" panose="02020603050405020304" pitchFamily="18" charset="0"/>
                <a:cs typeface="Times New Roman" panose="02020603050405020304" pitchFamily="18" charset="0"/>
              </a:rPr>
              <a:t>                             IMPLEMENTATION</a:t>
            </a:r>
          </a:p>
        </p:txBody>
      </p:sp>
      <p:pic>
        <p:nvPicPr>
          <p:cNvPr id="9" name="Content Placeholder 8">
            <a:extLst>
              <a:ext uri="{FF2B5EF4-FFF2-40B4-BE49-F238E27FC236}">
                <a16:creationId xmlns:a16="http://schemas.microsoft.com/office/drawing/2014/main" id="{35460886-02DC-7A90-3FC7-05C59D9AA66D}"/>
              </a:ext>
            </a:extLst>
          </p:cNvPr>
          <p:cNvPicPr>
            <a:picLocks noGrp="1" noChangeAspect="1"/>
          </p:cNvPicPr>
          <p:nvPr>
            <p:ph idx="1"/>
          </p:nvPr>
        </p:nvPicPr>
        <p:blipFill>
          <a:blip r:embed="rId2"/>
          <a:stretch>
            <a:fillRect/>
          </a:stretch>
        </p:blipFill>
        <p:spPr>
          <a:xfrm>
            <a:off x="6785019" y="2682900"/>
            <a:ext cx="3666672" cy="3748396"/>
          </a:xfrm>
        </p:spPr>
      </p:pic>
      <p:pic>
        <p:nvPicPr>
          <p:cNvPr id="5" name="Picture 4">
            <a:extLst>
              <a:ext uri="{FF2B5EF4-FFF2-40B4-BE49-F238E27FC236}">
                <a16:creationId xmlns:a16="http://schemas.microsoft.com/office/drawing/2014/main" id="{08066390-0C23-6B4B-F061-74A8B97137DB}"/>
              </a:ext>
            </a:extLst>
          </p:cNvPr>
          <p:cNvPicPr>
            <a:picLocks noChangeAspect="1"/>
          </p:cNvPicPr>
          <p:nvPr/>
        </p:nvPicPr>
        <p:blipFill>
          <a:blip r:embed="rId3"/>
          <a:stretch>
            <a:fillRect/>
          </a:stretch>
        </p:blipFill>
        <p:spPr>
          <a:xfrm>
            <a:off x="1494504" y="2642266"/>
            <a:ext cx="3775588" cy="3829665"/>
          </a:xfrm>
          <a:prstGeom prst="rect">
            <a:avLst/>
          </a:prstGeom>
        </p:spPr>
      </p:pic>
    </p:spTree>
    <p:extLst>
      <p:ext uri="{BB962C8B-B14F-4D97-AF65-F5344CB8AC3E}">
        <p14:creationId xmlns:p14="http://schemas.microsoft.com/office/powerpoint/2010/main" val="260690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6333" y="1312295"/>
            <a:ext cx="5249961" cy="6590715"/>
          </a:xfrm>
          <a:prstGeom prst="rect">
            <a:avLst/>
          </a:prstGeom>
        </p:spPr>
        <p:txBody>
          <a:bodyPr wrap="square">
            <a:spAutoFit/>
          </a:bodyPr>
          <a:lstStyle/>
          <a:p>
            <a:pPr algn="ctr"/>
            <a:r>
              <a:rPr lang="en-US" sz="2400" b="1" u="sng" dirty="0">
                <a:latin typeface="Times New Roman" panose="02020603050405020304" pitchFamily="18" charset="0"/>
                <a:cs typeface="Times New Roman" panose="02020603050405020304" pitchFamily="18" charset="0"/>
              </a:rPr>
              <a:t>LIST OF CONTENTS</a:t>
            </a:r>
          </a:p>
          <a:p>
            <a:pPr algn="ctr"/>
            <a:endParaRPr lang="en-US" sz="2400" b="1" u="sng"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Problem Statement</a:t>
            </a:r>
          </a:p>
          <a:p>
            <a:pPr marL="342900" indent="-342900">
              <a:lnSpc>
                <a:spcPct val="150000"/>
              </a:lnSpc>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Objective</a:t>
            </a:r>
          </a:p>
          <a:p>
            <a:pPr marL="342900" indent="-342900">
              <a:lnSpc>
                <a:spcPct val="150000"/>
              </a:lnSpc>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Abstract</a:t>
            </a:r>
          </a:p>
          <a:p>
            <a:pPr marL="342900" indent="-342900">
              <a:lnSpc>
                <a:spcPct val="150000"/>
              </a:lnSpc>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 Description</a:t>
            </a:r>
          </a:p>
          <a:p>
            <a:pPr marL="342900" indent="-342900">
              <a:lnSpc>
                <a:spcPct val="150000"/>
              </a:lnSpc>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Block Diagram</a:t>
            </a:r>
          </a:p>
          <a:p>
            <a:pPr marL="342900" indent="-342900">
              <a:lnSpc>
                <a:spcPct val="150000"/>
              </a:lnSpc>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Cost Estimation</a:t>
            </a:r>
          </a:p>
          <a:p>
            <a:pPr marL="342900" indent="-342900">
              <a:lnSpc>
                <a:spcPct val="150000"/>
              </a:lnSpc>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Survey Form  Analysis</a:t>
            </a:r>
          </a:p>
          <a:p>
            <a:pPr marL="342900" indent="-342900">
              <a:lnSpc>
                <a:spcPct val="150000"/>
              </a:lnSpc>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Implementation</a:t>
            </a:r>
          </a:p>
          <a:p>
            <a:pPr marL="342900" indent="-342900">
              <a:lnSpc>
                <a:spcPct val="150000"/>
              </a:lnSpc>
              <a:buFont typeface="Wingdings" panose="05000000000000000000" pitchFamily="2" charset="2"/>
              <a:buChar char="ü"/>
            </a:pPr>
            <a:endParaRPr lang="en-US" sz="2400" b="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ü"/>
            </a:pPr>
            <a:endParaRPr lang="en-IN" sz="2400" dirty="0"/>
          </a:p>
        </p:txBody>
      </p:sp>
    </p:spTree>
    <p:extLst>
      <p:ext uri="{BB962C8B-B14F-4D97-AF65-F5344CB8AC3E}">
        <p14:creationId xmlns:p14="http://schemas.microsoft.com/office/powerpoint/2010/main" val="202934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0261" y="1213550"/>
            <a:ext cx="8968293"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PROBLEM STATEMENT</a:t>
            </a:r>
          </a:p>
        </p:txBody>
      </p:sp>
      <p:sp>
        <p:nvSpPr>
          <p:cNvPr id="4" name="Title 3">
            <a:extLst>
              <a:ext uri="{FF2B5EF4-FFF2-40B4-BE49-F238E27FC236}">
                <a16:creationId xmlns:a16="http://schemas.microsoft.com/office/drawing/2014/main" id="{C6BA4953-BAB6-271B-3FDA-C7BF06FBFF49}"/>
              </a:ext>
            </a:extLst>
          </p:cNvPr>
          <p:cNvSpPr>
            <a:spLocks noGrp="1"/>
          </p:cNvSpPr>
          <p:nvPr>
            <p:ph type="title"/>
          </p:nvPr>
        </p:nvSpPr>
        <p:spPr/>
        <p:txBody>
          <a:bodyPr/>
          <a:lstStyle/>
          <a:p>
            <a:r>
              <a:rPr lang="en-IN" dirty="0"/>
              <a:t> </a:t>
            </a:r>
          </a:p>
        </p:txBody>
      </p:sp>
      <p:sp>
        <p:nvSpPr>
          <p:cNvPr id="5" name="Content Placeholder 4">
            <a:extLst>
              <a:ext uri="{FF2B5EF4-FFF2-40B4-BE49-F238E27FC236}">
                <a16:creationId xmlns:a16="http://schemas.microsoft.com/office/drawing/2014/main" id="{8242C685-F5F3-804D-C222-0BF2FEB7837C}"/>
              </a:ext>
            </a:extLst>
          </p:cNvPr>
          <p:cNvSpPr>
            <a:spLocks noGrp="1"/>
          </p:cNvSpPr>
          <p:nvPr>
            <p:ph idx="1"/>
          </p:nvPr>
        </p:nvSpPr>
        <p:spPr>
          <a:xfrm>
            <a:off x="660400" y="2214880"/>
            <a:ext cx="10693400" cy="5791200"/>
          </a:xfrm>
        </p:spPr>
        <p:txBody>
          <a:bodyPr>
            <a:normAutofit/>
          </a:bodyPr>
          <a:lstStyle/>
          <a:p>
            <a:pPr marL="1371600" lvl="3" indent="0">
              <a:buNone/>
            </a:pPr>
            <a:endParaRPr lang="en-US" sz="2500" dirty="0">
              <a:latin typeface="Times New Roman" panose="02020603050405020304" pitchFamily="18" charset="0"/>
              <a:cs typeface="Times New Roman" panose="02020603050405020304" pitchFamily="18" charset="0"/>
            </a:endParaRPr>
          </a:p>
          <a:p>
            <a:pPr marL="0" indent="0" algn="just">
              <a:buNone/>
            </a:pPr>
            <a:r>
              <a:rPr lang="en-US" sz="2500" dirty="0">
                <a:latin typeface="Times New Roman" panose="02020603050405020304" pitchFamily="18" charset="0"/>
                <a:cs typeface="Times New Roman" panose="02020603050405020304" pitchFamily="18" charset="0"/>
              </a:rPr>
              <a:t>a) Steam interference :False alarm also will trigger when steam (maybe from bathroom or steam room)interrupt the light beams of electrical current inside smoke detector.</a:t>
            </a:r>
          </a:p>
          <a:p>
            <a:pPr marL="0" indent="0" algn="just">
              <a:buNone/>
            </a:pPr>
            <a:r>
              <a:rPr lang="en-US" sz="2500" dirty="0">
                <a:latin typeface="Times New Roman" panose="02020603050405020304" pitchFamily="18" charset="0"/>
                <a:cs typeface="Times New Roman" panose="02020603050405020304" pitchFamily="18" charset="0"/>
              </a:rPr>
              <a:t>b) Dusty deception: High dusty area or insects can trip sensor inside alarm and make false alarm.</a:t>
            </a:r>
          </a:p>
          <a:p>
            <a:pPr marL="0" indent="0" algn="just">
              <a:buNone/>
            </a:pPr>
            <a:r>
              <a:rPr lang="en-US" sz="2500" dirty="0">
                <a:latin typeface="Times New Roman" panose="02020603050405020304" pitchFamily="18" charset="0"/>
                <a:cs typeface="Times New Roman" panose="02020603050405020304" pitchFamily="18" charset="0"/>
              </a:rPr>
              <a:t>c) Residual smoke: Smoke from burned food (stoves, toasters or oven) also can trigger wrong alarm.</a:t>
            </a:r>
          </a:p>
          <a:p>
            <a:pPr marL="0" indent="0" algn="just">
              <a:buNone/>
            </a:pPr>
            <a:r>
              <a:rPr lang="en-US" sz="2500" dirty="0">
                <a:latin typeface="Times New Roman" panose="02020603050405020304" pitchFamily="18" charset="0"/>
                <a:cs typeface="Times New Roman" panose="02020603050405020304" pitchFamily="18" charset="0"/>
              </a:rPr>
              <a:t>d) Delay trigger alarm: Available smoke sometime will take long delay although already detect smoke before trigger alarm to people.</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4004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2273" y="1302041"/>
            <a:ext cx="8968293"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OBJECTIVE</a:t>
            </a:r>
          </a:p>
        </p:txBody>
      </p:sp>
      <p:sp>
        <p:nvSpPr>
          <p:cNvPr id="4" name="TextBox 3">
            <a:extLst>
              <a:ext uri="{FF2B5EF4-FFF2-40B4-BE49-F238E27FC236}">
                <a16:creationId xmlns:a16="http://schemas.microsoft.com/office/drawing/2014/main" id="{9AC8F32E-83C4-1614-4C24-8D70073CEDBB}"/>
              </a:ext>
            </a:extLst>
          </p:cNvPr>
          <p:cNvSpPr txBox="1"/>
          <p:nvPr/>
        </p:nvSpPr>
        <p:spPr>
          <a:xfrm>
            <a:off x="1337186" y="2486317"/>
            <a:ext cx="9306231" cy="3939540"/>
          </a:xfrm>
          <a:prstGeom prst="rect">
            <a:avLst/>
          </a:prstGeom>
          <a:noFill/>
        </p:spPr>
        <p:txBody>
          <a:bodyPr wrap="square">
            <a:spAutoFit/>
          </a:bodyPr>
          <a:lstStyle/>
          <a:p>
            <a:pPr algn="just"/>
            <a:r>
              <a:rPr lang="en-US" sz="2500" dirty="0">
                <a:latin typeface="Times New Roman" panose="02020603050405020304" pitchFamily="18" charset="0"/>
                <a:cs typeface="Times New Roman" panose="02020603050405020304" pitchFamily="18" charset="0"/>
              </a:rPr>
              <a:t>1) Detect Fire :Your fire alarm system is designed to detect fire in two main ways: smoke and heat. It should also have the capability of manual pull, in case a fire is observed before smoke or heat reaches the sensors of the system.</a:t>
            </a:r>
          </a:p>
          <a:p>
            <a:pPr algn="just"/>
            <a:r>
              <a:rPr lang="en-US" sz="2500" dirty="0">
                <a:latin typeface="Times New Roman" panose="02020603050405020304" pitchFamily="18" charset="0"/>
                <a:cs typeface="Times New Roman" panose="02020603050405020304" pitchFamily="18" charset="0"/>
              </a:rPr>
              <a:t>2) Alert Occupants : When the fire alarm system detects smoke, heat, or water movement, it alerts occupants of the building using both audible and visible alarms. These alarms will be bright, loud, obnoxious, and impossible to ignore, which help mobilize individuals to follow your evacuation plan. Using both types of alarms ensure that every person in the building is alerted</a:t>
            </a:r>
          </a:p>
        </p:txBody>
      </p:sp>
    </p:spTree>
    <p:extLst>
      <p:ext uri="{BB962C8B-B14F-4D97-AF65-F5344CB8AC3E}">
        <p14:creationId xmlns:p14="http://schemas.microsoft.com/office/powerpoint/2010/main" val="2348498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7021" y="1302040"/>
            <a:ext cx="8968293"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ABSTRACT</a:t>
            </a:r>
          </a:p>
        </p:txBody>
      </p:sp>
      <p:sp>
        <p:nvSpPr>
          <p:cNvPr id="7" name="Title 6">
            <a:extLst>
              <a:ext uri="{FF2B5EF4-FFF2-40B4-BE49-F238E27FC236}">
                <a16:creationId xmlns:a16="http://schemas.microsoft.com/office/drawing/2014/main" id="{43DB7587-CB8F-94C8-A4C5-4FDA5C40DAFF}"/>
              </a:ext>
            </a:extLst>
          </p:cNvPr>
          <p:cNvSpPr>
            <a:spLocks noGrp="1"/>
          </p:cNvSpPr>
          <p:nvPr>
            <p:ph type="title"/>
          </p:nvPr>
        </p:nvSpPr>
        <p:spPr/>
        <p:txBody>
          <a:bodyPr/>
          <a:lstStyle/>
          <a:p>
            <a:r>
              <a:rPr lang="en-IN" dirty="0"/>
              <a:t> </a:t>
            </a:r>
          </a:p>
        </p:txBody>
      </p:sp>
      <p:sp>
        <p:nvSpPr>
          <p:cNvPr id="8" name="Content Placeholder 7">
            <a:extLst>
              <a:ext uri="{FF2B5EF4-FFF2-40B4-BE49-F238E27FC236}">
                <a16:creationId xmlns:a16="http://schemas.microsoft.com/office/drawing/2014/main" id="{9EDEA315-39B6-9294-D80F-078F7A1EB9F9}"/>
              </a:ext>
            </a:extLst>
          </p:cNvPr>
          <p:cNvSpPr>
            <a:spLocks noGrp="1"/>
          </p:cNvSpPr>
          <p:nvPr>
            <p:ph idx="1"/>
          </p:nvPr>
        </p:nvSpPr>
        <p:spPr>
          <a:xfrm>
            <a:off x="1681315" y="2760081"/>
            <a:ext cx="9468465" cy="2795879"/>
          </a:xfrm>
        </p:spPr>
        <p:txBody>
          <a:bodyPr>
            <a:normAutofit/>
          </a:bodyPr>
          <a:lstStyle/>
          <a:p>
            <a:pPr marL="0" indent="0" algn="just">
              <a:buNone/>
            </a:pPr>
            <a:r>
              <a:rPr lang="en-US" sz="2600" dirty="0">
                <a:latin typeface="Times New Roman" panose="02020603050405020304" pitchFamily="18" charset="0"/>
                <a:cs typeface="Times New Roman" panose="02020603050405020304" pitchFamily="18" charset="0"/>
              </a:rPr>
              <a:t>Most of the fire detection are performed by sensor-based systems which have perceived the temperature and smoke by themselves and utilized in various type of industry after combining with the fuzzy theory. </a:t>
            </a:r>
          </a:p>
          <a:p>
            <a:pPr marL="0" indent="0" algn="just">
              <a:buNone/>
            </a:pPr>
            <a:r>
              <a:rPr lang="en-US" sz="2600" dirty="0">
                <a:latin typeface="Times New Roman" panose="02020603050405020304" pitchFamily="18" charset="0"/>
                <a:cs typeface="Times New Roman" panose="02020603050405020304" pitchFamily="18" charset="0"/>
              </a:rPr>
              <a:t>Generally this kind of methodology is useful for many spots of fire occurrences.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0164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138289"/>
            <a:ext cx="9144000" cy="4037428"/>
          </a:xfrm>
        </p:spPr>
        <p:txBody>
          <a:bodyPr>
            <a:normAutofit/>
          </a:bodyPr>
          <a:lstStyle/>
          <a:p>
            <a:pPr algn="just">
              <a:buFont typeface="Wingdings" pitchFamily="2" charset="2"/>
              <a:buChar char="ü"/>
            </a:pPr>
            <a:r>
              <a:rPr lang="en-US" dirty="0">
                <a:latin typeface="Times New Roman" pitchFamily="18" charset="0"/>
                <a:cs typeface="Times New Roman" pitchFamily="18" charset="0"/>
              </a:rPr>
              <a:t> </a:t>
            </a:r>
            <a:r>
              <a:rPr lang="en-US" sz="2500" dirty="0">
                <a:latin typeface="Times New Roman" pitchFamily="18" charset="0"/>
                <a:cs typeface="Times New Roman" pitchFamily="18" charset="0"/>
              </a:rPr>
              <a:t>Our project is based on the detection of smoke.</a:t>
            </a:r>
          </a:p>
          <a:p>
            <a:pPr algn="just">
              <a:buFont typeface="Wingdings" pitchFamily="2" charset="2"/>
              <a:buChar char="ü"/>
            </a:pPr>
            <a:r>
              <a:rPr lang="en-US" sz="2500" dirty="0">
                <a:latin typeface="Times New Roman" pitchFamily="18" charset="0"/>
                <a:cs typeface="Times New Roman" pitchFamily="18" charset="0"/>
              </a:rPr>
              <a:t> By using the IR sensor we will detect the smoke and with the help of alarm we can identify the smoke in the industries.</a:t>
            </a:r>
          </a:p>
          <a:p>
            <a:pPr algn="just">
              <a:buFont typeface="Wingdings" pitchFamily="2" charset="2"/>
              <a:buChar char="ü"/>
            </a:pPr>
            <a:r>
              <a:rPr lang="en-US" sz="2500" dirty="0">
                <a:latin typeface="Times New Roman" pitchFamily="18" charset="0"/>
                <a:cs typeface="Times New Roman" pitchFamily="18" charset="0"/>
              </a:rPr>
              <a:t> If there is any presence of smoke in the industries the sensor will find the and start to make an alert.</a:t>
            </a:r>
          </a:p>
          <a:p>
            <a:pPr algn="just">
              <a:buFont typeface="Wingdings" pitchFamily="2" charset="2"/>
              <a:buChar char="ü"/>
            </a:pPr>
            <a:r>
              <a:rPr lang="en-US" sz="2500" dirty="0">
                <a:latin typeface="Times New Roman" pitchFamily="18" charset="0"/>
                <a:cs typeface="Times New Roman" pitchFamily="18" charset="0"/>
              </a:rPr>
              <a:t> After the alarm sound we can identify the smoke </a:t>
            </a:r>
            <a:r>
              <a:rPr lang="en-US" sz="2500" dirty="0" err="1">
                <a:latin typeface="Times New Roman" pitchFamily="18" charset="0"/>
                <a:cs typeface="Times New Roman" pitchFamily="18" charset="0"/>
              </a:rPr>
              <a:t>proned</a:t>
            </a:r>
            <a:r>
              <a:rPr lang="en-US" sz="2500" dirty="0">
                <a:latin typeface="Times New Roman" pitchFamily="18" charset="0"/>
                <a:cs typeface="Times New Roman" pitchFamily="18" charset="0"/>
              </a:rPr>
              <a:t> areas and </a:t>
            </a:r>
            <a:r>
              <a:rPr lang="en-US" sz="2500" dirty="0" err="1">
                <a:latin typeface="Times New Roman" pitchFamily="18" charset="0"/>
                <a:cs typeface="Times New Roman" pitchFamily="18" charset="0"/>
              </a:rPr>
              <a:t>safegaurd</a:t>
            </a:r>
            <a:r>
              <a:rPr lang="en-US" sz="2500" dirty="0">
                <a:latin typeface="Times New Roman" pitchFamily="18" charset="0"/>
                <a:cs typeface="Times New Roman" pitchFamily="18" charset="0"/>
              </a:rPr>
              <a:t> ourselves.</a:t>
            </a:r>
          </a:p>
          <a:p>
            <a:pPr algn="just">
              <a:buFont typeface="Wingdings" pitchFamily="2" charset="2"/>
              <a:buChar char="ü"/>
            </a:pPr>
            <a:r>
              <a:rPr lang="en-US" sz="2500" dirty="0">
                <a:latin typeface="Times New Roman" pitchFamily="18" charset="0"/>
                <a:cs typeface="Times New Roman" pitchFamily="18" charset="0"/>
              </a:rPr>
              <a:t> With the help of this system we can  </a:t>
            </a:r>
            <a:r>
              <a:rPr lang="en-US" sz="2500" dirty="0" err="1">
                <a:latin typeface="Times New Roman" pitchFamily="18" charset="0"/>
                <a:cs typeface="Times New Roman" pitchFamily="18" charset="0"/>
              </a:rPr>
              <a:t>safegaurd</a:t>
            </a:r>
            <a:r>
              <a:rPr lang="en-US" sz="2500" dirty="0">
                <a:latin typeface="Times New Roman" pitchFamily="18" charset="0"/>
                <a:cs typeface="Times New Roman" pitchFamily="18" charset="0"/>
              </a:rPr>
              <a:t> the </a:t>
            </a:r>
            <a:r>
              <a:rPr lang="en-US" sz="2500" dirty="0" err="1">
                <a:latin typeface="Times New Roman" pitchFamily="18" charset="0"/>
                <a:cs typeface="Times New Roman" pitchFamily="18" charset="0"/>
              </a:rPr>
              <a:t>labours</a:t>
            </a:r>
            <a:r>
              <a:rPr lang="en-US" sz="2500" dirty="0">
                <a:latin typeface="Times New Roman" pitchFamily="18" charset="0"/>
                <a:cs typeface="Times New Roman" pitchFamily="18" charset="0"/>
              </a:rPr>
              <a:t> working in the industries.</a:t>
            </a:r>
          </a:p>
        </p:txBody>
      </p:sp>
      <p:sp>
        <p:nvSpPr>
          <p:cNvPr id="4" name="Title 3"/>
          <p:cNvSpPr>
            <a:spLocks noGrp="1"/>
          </p:cNvSpPr>
          <p:nvPr>
            <p:ph type="ctrTitle"/>
          </p:nvPr>
        </p:nvSpPr>
        <p:spPr>
          <a:xfrm>
            <a:off x="1524000" y="1122363"/>
            <a:ext cx="9144000"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DESCRIPTION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24047-6CAB-68B7-28E1-5039ABDD16D0}"/>
              </a:ext>
            </a:extLst>
          </p:cNvPr>
          <p:cNvSpPr>
            <a:spLocks noGrp="1"/>
          </p:cNvSpPr>
          <p:nvPr>
            <p:ph type="title"/>
          </p:nvPr>
        </p:nvSpPr>
        <p:spPr>
          <a:xfrm>
            <a:off x="4336026" y="1602658"/>
            <a:ext cx="3451122" cy="825910"/>
          </a:xfrm>
        </p:spPr>
        <p:txBody>
          <a:bodyPr>
            <a:normAutofit fontScale="90000"/>
          </a:bodyPr>
          <a:lstStyle/>
          <a:p>
            <a:r>
              <a:rPr lang="en-IN" sz="3600" dirty="0">
                <a:latin typeface="Times New Roman" panose="02020603050405020304" pitchFamily="18" charset="0"/>
                <a:cs typeface="Times New Roman" panose="02020603050405020304" pitchFamily="18" charset="0"/>
              </a:rPr>
              <a:t>FLAME SENSOR</a:t>
            </a:r>
          </a:p>
        </p:txBody>
      </p:sp>
      <p:sp>
        <p:nvSpPr>
          <p:cNvPr id="3" name="Content Placeholder 2">
            <a:extLst>
              <a:ext uri="{FF2B5EF4-FFF2-40B4-BE49-F238E27FC236}">
                <a16:creationId xmlns:a16="http://schemas.microsoft.com/office/drawing/2014/main" id="{0E4332C0-5EEA-8001-FD5D-8B5FEE68F15E}"/>
              </a:ext>
            </a:extLst>
          </p:cNvPr>
          <p:cNvSpPr>
            <a:spLocks noGrp="1"/>
          </p:cNvSpPr>
          <p:nvPr>
            <p:ph idx="1"/>
          </p:nvPr>
        </p:nvSpPr>
        <p:spPr>
          <a:xfrm>
            <a:off x="838200" y="2900516"/>
            <a:ext cx="10515600" cy="3276446"/>
          </a:xfrm>
        </p:spPr>
        <p:txBody>
          <a:bodyPr>
            <a:normAutofit/>
          </a:bodyPr>
          <a:lstStyle/>
          <a:p>
            <a:pPr algn="just"/>
            <a:r>
              <a:rPr lang="en-IN" sz="2500" dirty="0">
                <a:latin typeface="Times New Roman" panose="02020603050405020304" pitchFamily="18" charset="0"/>
                <a:cs typeface="Times New Roman" panose="02020603050405020304" pitchFamily="18" charset="0"/>
              </a:rPr>
              <a:t>A flame detector is a type of sensor that can detect and respond to the presence of a flame . These detectors have the ability to identify smokeless liquid and smoke that can create open fire . For example, flame detectors are widely used ,as a flame detector can detect heat, smoke, and fire.</a:t>
            </a:r>
          </a:p>
        </p:txBody>
      </p:sp>
    </p:spTree>
    <p:extLst>
      <p:ext uri="{BB962C8B-B14F-4D97-AF65-F5344CB8AC3E}">
        <p14:creationId xmlns:p14="http://schemas.microsoft.com/office/powerpoint/2010/main" val="2245738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
        <p:cNvGrpSpPr/>
        <p:nvPr/>
      </p:nvGrpSpPr>
      <p:grpSpPr>
        <a:xfrm>
          <a:off x="0" y="0"/>
          <a:ext cx="0" cy="0"/>
          <a:chOff x="0" y="0"/>
          <a:chExt cx="0" cy="0"/>
        </a:xfrm>
      </p:grpSpPr>
      <p:sp>
        <p:nvSpPr>
          <p:cNvPr id="13" name="Google Shape;13;p1"/>
          <p:cNvSpPr/>
          <p:nvPr/>
        </p:nvSpPr>
        <p:spPr>
          <a:xfrm>
            <a:off x="1783280" y="1091381"/>
            <a:ext cx="8968200" cy="447602"/>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2000" b="1" dirty="0">
                <a:solidFill>
                  <a:schemeClr val="dk1"/>
                </a:solidFill>
                <a:latin typeface="Times New Roman"/>
                <a:ea typeface="Times New Roman"/>
                <a:cs typeface="Times New Roman"/>
                <a:sym typeface="Times New Roman"/>
              </a:rPr>
              <a:t>BLOCK DIAGRAM</a:t>
            </a:r>
            <a:endParaRPr dirty="0"/>
          </a:p>
        </p:txBody>
      </p:sp>
      <p:pic>
        <p:nvPicPr>
          <p:cNvPr id="4" name="Picture 3">
            <a:extLst>
              <a:ext uri="{FF2B5EF4-FFF2-40B4-BE49-F238E27FC236}">
                <a16:creationId xmlns:a16="http://schemas.microsoft.com/office/drawing/2014/main" id="{58CA9321-B47E-B4D8-3329-E02BB8A6DF09}"/>
              </a:ext>
            </a:extLst>
          </p:cNvPr>
          <p:cNvPicPr>
            <a:picLocks noChangeAspect="1"/>
          </p:cNvPicPr>
          <p:nvPr/>
        </p:nvPicPr>
        <p:blipFill>
          <a:blip r:embed="rId2"/>
          <a:stretch>
            <a:fillRect/>
          </a:stretch>
        </p:blipFill>
        <p:spPr>
          <a:xfrm>
            <a:off x="87469" y="3307471"/>
            <a:ext cx="1526041" cy="1170228"/>
          </a:xfrm>
          <a:prstGeom prst="rect">
            <a:avLst/>
          </a:prstGeom>
        </p:spPr>
      </p:pic>
      <p:sp>
        <p:nvSpPr>
          <p:cNvPr id="5" name="Arrow: Right 4">
            <a:extLst>
              <a:ext uri="{FF2B5EF4-FFF2-40B4-BE49-F238E27FC236}">
                <a16:creationId xmlns:a16="http://schemas.microsoft.com/office/drawing/2014/main" id="{CF1637F2-7E45-A765-5643-4F8C1BB2C1FD}"/>
              </a:ext>
            </a:extLst>
          </p:cNvPr>
          <p:cNvSpPr/>
          <p:nvPr/>
        </p:nvSpPr>
        <p:spPr>
          <a:xfrm>
            <a:off x="1670672" y="3816274"/>
            <a:ext cx="648929" cy="2654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pic>
        <p:nvPicPr>
          <p:cNvPr id="6" name="Picture 5">
            <a:extLst>
              <a:ext uri="{FF2B5EF4-FFF2-40B4-BE49-F238E27FC236}">
                <a16:creationId xmlns:a16="http://schemas.microsoft.com/office/drawing/2014/main" id="{FDC9B5BB-CC85-BA00-049C-3BB6A867BCA6}"/>
              </a:ext>
            </a:extLst>
          </p:cNvPr>
          <p:cNvPicPr>
            <a:picLocks noChangeAspect="1"/>
          </p:cNvPicPr>
          <p:nvPr/>
        </p:nvPicPr>
        <p:blipFill>
          <a:blip r:embed="rId3"/>
          <a:stretch>
            <a:fillRect/>
          </a:stretch>
        </p:blipFill>
        <p:spPr>
          <a:xfrm>
            <a:off x="2332630" y="3249173"/>
            <a:ext cx="1500448" cy="1337187"/>
          </a:xfrm>
          <a:prstGeom prst="rect">
            <a:avLst/>
          </a:prstGeom>
        </p:spPr>
      </p:pic>
      <p:sp>
        <p:nvSpPr>
          <p:cNvPr id="7" name="Arrow: Right 6">
            <a:extLst>
              <a:ext uri="{FF2B5EF4-FFF2-40B4-BE49-F238E27FC236}">
                <a16:creationId xmlns:a16="http://schemas.microsoft.com/office/drawing/2014/main" id="{F0830375-1888-9C7C-2DD5-58AAB4436AF1}"/>
              </a:ext>
            </a:extLst>
          </p:cNvPr>
          <p:cNvSpPr/>
          <p:nvPr/>
        </p:nvSpPr>
        <p:spPr>
          <a:xfrm>
            <a:off x="4051371" y="3823237"/>
            <a:ext cx="727587" cy="25849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pic>
        <p:nvPicPr>
          <p:cNvPr id="8" name="Picture 7">
            <a:extLst>
              <a:ext uri="{FF2B5EF4-FFF2-40B4-BE49-F238E27FC236}">
                <a16:creationId xmlns:a16="http://schemas.microsoft.com/office/drawing/2014/main" id="{7B5E72CB-8DA5-3F75-303A-444FE6F4AD03}"/>
              </a:ext>
            </a:extLst>
          </p:cNvPr>
          <p:cNvPicPr>
            <a:picLocks noChangeAspect="1"/>
          </p:cNvPicPr>
          <p:nvPr/>
        </p:nvPicPr>
        <p:blipFill>
          <a:blip r:embed="rId4"/>
          <a:stretch>
            <a:fillRect/>
          </a:stretch>
        </p:blipFill>
        <p:spPr>
          <a:xfrm>
            <a:off x="4935645" y="3255417"/>
            <a:ext cx="1983505" cy="1073044"/>
          </a:xfrm>
          <a:prstGeom prst="rect">
            <a:avLst/>
          </a:prstGeom>
        </p:spPr>
      </p:pic>
      <p:sp>
        <p:nvSpPr>
          <p:cNvPr id="9" name="Arrow: Right 8">
            <a:extLst>
              <a:ext uri="{FF2B5EF4-FFF2-40B4-BE49-F238E27FC236}">
                <a16:creationId xmlns:a16="http://schemas.microsoft.com/office/drawing/2014/main" id="{5E1F536D-C3F4-EED8-9E9A-2E93FD192044}"/>
              </a:ext>
            </a:extLst>
          </p:cNvPr>
          <p:cNvSpPr/>
          <p:nvPr/>
        </p:nvSpPr>
        <p:spPr>
          <a:xfrm>
            <a:off x="6942565" y="3663308"/>
            <a:ext cx="648929" cy="2572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pic>
        <p:nvPicPr>
          <p:cNvPr id="10" name="Picture 9">
            <a:extLst>
              <a:ext uri="{FF2B5EF4-FFF2-40B4-BE49-F238E27FC236}">
                <a16:creationId xmlns:a16="http://schemas.microsoft.com/office/drawing/2014/main" id="{4C9CFD94-0F89-E80A-2097-E46D653B3E90}"/>
              </a:ext>
            </a:extLst>
          </p:cNvPr>
          <p:cNvPicPr>
            <a:picLocks noChangeAspect="1"/>
          </p:cNvPicPr>
          <p:nvPr/>
        </p:nvPicPr>
        <p:blipFill>
          <a:blip r:embed="rId5"/>
          <a:stretch>
            <a:fillRect/>
          </a:stretch>
        </p:blipFill>
        <p:spPr>
          <a:xfrm>
            <a:off x="7651084" y="2695801"/>
            <a:ext cx="1818815" cy="1818815"/>
          </a:xfrm>
          <a:prstGeom prst="rect">
            <a:avLst/>
          </a:prstGeom>
        </p:spPr>
      </p:pic>
      <p:sp>
        <p:nvSpPr>
          <p:cNvPr id="11" name="Arrow: Right 10">
            <a:extLst>
              <a:ext uri="{FF2B5EF4-FFF2-40B4-BE49-F238E27FC236}">
                <a16:creationId xmlns:a16="http://schemas.microsoft.com/office/drawing/2014/main" id="{C4CF1CB0-755A-9724-642F-33913282AB91}"/>
              </a:ext>
            </a:extLst>
          </p:cNvPr>
          <p:cNvSpPr/>
          <p:nvPr/>
        </p:nvSpPr>
        <p:spPr>
          <a:xfrm>
            <a:off x="9469899" y="3656402"/>
            <a:ext cx="660143" cy="3197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pic>
        <p:nvPicPr>
          <p:cNvPr id="12" name="Picture 11">
            <a:extLst>
              <a:ext uri="{FF2B5EF4-FFF2-40B4-BE49-F238E27FC236}">
                <a16:creationId xmlns:a16="http://schemas.microsoft.com/office/drawing/2014/main" id="{78A66B8D-6B71-E8D4-A13E-18A87A43E576}"/>
              </a:ext>
            </a:extLst>
          </p:cNvPr>
          <p:cNvPicPr>
            <a:picLocks noChangeAspect="1"/>
          </p:cNvPicPr>
          <p:nvPr/>
        </p:nvPicPr>
        <p:blipFill>
          <a:blip r:embed="rId6"/>
          <a:stretch>
            <a:fillRect/>
          </a:stretch>
        </p:blipFill>
        <p:spPr>
          <a:xfrm>
            <a:off x="10478786" y="3079089"/>
            <a:ext cx="1209522" cy="1225794"/>
          </a:xfrm>
          <a:prstGeom prst="rect">
            <a:avLst/>
          </a:prstGeom>
        </p:spPr>
      </p:pic>
      <p:sp>
        <p:nvSpPr>
          <p:cNvPr id="14" name="Arrow: Up 13">
            <a:extLst>
              <a:ext uri="{FF2B5EF4-FFF2-40B4-BE49-F238E27FC236}">
                <a16:creationId xmlns:a16="http://schemas.microsoft.com/office/drawing/2014/main" id="{0D9EF08B-4CB7-07D0-AAA0-7528DC612917}"/>
              </a:ext>
            </a:extLst>
          </p:cNvPr>
          <p:cNvSpPr/>
          <p:nvPr/>
        </p:nvSpPr>
        <p:spPr>
          <a:xfrm>
            <a:off x="5875816" y="4741701"/>
            <a:ext cx="220184" cy="656209"/>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6" name="Arrow: Up 15">
            <a:extLst>
              <a:ext uri="{FF2B5EF4-FFF2-40B4-BE49-F238E27FC236}">
                <a16:creationId xmlns:a16="http://schemas.microsoft.com/office/drawing/2014/main" id="{7BD7F8C2-C7CA-4A76-381A-DC8EC2B2AA11}"/>
              </a:ext>
            </a:extLst>
          </p:cNvPr>
          <p:cNvSpPr/>
          <p:nvPr/>
        </p:nvSpPr>
        <p:spPr>
          <a:xfrm>
            <a:off x="8560491" y="4732575"/>
            <a:ext cx="220184" cy="65621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pic>
        <p:nvPicPr>
          <p:cNvPr id="17" name="Picture 16">
            <a:extLst>
              <a:ext uri="{FF2B5EF4-FFF2-40B4-BE49-F238E27FC236}">
                <a16:creationId xmlns:a16="http://schemas.microsoft.com/office/drawing/2014/main" id="{473E6814-709C-F94D-6575-3E0716701780}"/>
              </a:ext>
            </a:extLst>
          </p:cNvPr>
          <p:cNvPicPr>
            <a:picLocks noChangeAspect="1"/>
          </p:cNvPicPr>
          <p:nvPr/>
        </p:nvPicPr>
        <p:blipFill>
          <a:blip r:embed="rId7"/>
          <a:stretch>
            <a:fillRect/>
          </a:stretch>
        </p:blipFill>
        <p:spPr>
          <a:xfrm>
            <a:off x="5455425" y="5468457"/>
            <a:ext cx="1024377" cy="1024377"/>
          </a:xfrm>
          <a:prstGeom prst="rect">
            <a:avLst/>
          </a:prstGeom>
        </p:spPr>
      </p:pic>
      <p:pic>
        <p:nvPicPr>
          <p:cNvPr id="18" name="Picture 17">
            <a:extLst>
              <a:ext uri="{FF2B5EF4-FFF2-40B4-BE49-F238E27FC236}">
                <a16:creationId xmlns:a16="http://schemas.microsoft.com/office/drawing/2014/main" id="{76F4E467-B5E0-7EFA-CEC8-55826998AA32}"/>
              </a:ext>
            </a:extLst>
          </p:cNvPr>
          <p:cNvPicPr>
            <a:picLocks noChangeAspect="1"/>
          </p:cNvPicPr>
          <p:nvPr/>
        </p:nvPicPr>
        <p:blipFill>
          <a:blip r:embed="rId8"/>
          <a:stretch>
            <a:fillRect/>
          </a:stretch>
        </p:blipFill>
        <p:spPr>
          <a:xfrm>
            <a:off x="7949819" y="5372173"/>
            <a:ext cx="1221344" cy="1146117"/>
          </a:xfrm>
          <a:prstGeom prst="rect">
            <a:avLst/>
          </a:prstGeom>
        </p:spPr>
      </p:pic>
      <p:pic>
        <p:nvPicPr>
          <p:cNvPr id="21" name="Picture 20">
            <a:extLst>
              <a:ext uri="{FF2B5EF4-FFF2-40B4-BE49-F238E27FC236}">
                <a16:creationId xmlns:a16="http://schemas.microsoft.com/office/drawing/2014/main" id="{2CFD3F7F-65B6-DE07-AAFF-D59E6BD93646}"/>
              </a:ext>
            </a:extLst>
          </p:cNvPr>
          <p:cNvPicPr>
            <a:picLocks noChangeAspect="1"/>
          </p:cNvPicPr>
          <p:nvPr/>
        </p:nvPicPr>
        <p:blipFill>
          <a:blip r:embed="rId9"/>
          <a:stretch>
            <a:fillRect/>
          </a:stretch>
        </p:blipFill>
        <p:spPr>
          <a:xfrm>
            <a:off x="5516295" y="1549672"/>
            <a:ext cx="1030058" cy="794309"/>
          </a:xfrm>
          <a:prstGeom prst="rect">
            <a:avLst/>
          </a:prstGeom>
        </p:spPr>
      </p:pic>
      <p:sp>
        <p:nvSpPr>
          <p:cNvPr id="22" name="Arrow: Up 21">
            <a:extLst>
              <a:ext uri="{FF2B5EF4-FFF2-40B4-BE49-F238E27FC236}">
                <a16:creationId xmlns:a16="http://schemas.microsoft.com/office/drawing/2014/main" id="{5D9DE7D5-444B-623D-E2F7-02547C008AD2}"/>
              </a:ext>
            </a:extLst>
          </p:cNvPr>
          <p:cNvSpPr/>
          <p:nvPr/>
        </p:nvSpPr>
        <p:spPr>
          <a:xfrm>
            <a:off x="5865323" y="2395009"/>
            <a:ext cx="260174" cy="791595"/>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3" name="TextBox 2">
            <a:extLst>
              <a:ext uri="{FF2B5EF4-FFF2-40B4-BE49-F238E27FC236}">
                <a16:creationId xmlns:a16="http://schemas.microsoft.com/office/drawing/2014/main" id="{28C7D161-0017-FB72-D432-C5B5A5B5D862}"/>
              </a:ext>
            </a:extLst>
          </p:cNvPr>
          <p:cNvSpPr txBox="1"/>
          <p:nvPr/>
        </p:nvSpPr>
        <p:spPr>
          <a:xfrm>
            <a:off x="523113" y="4437968"/>
            <a:ext cx="599768"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Fire</a:t>
            </a:r>
            <a:endParaRPr lang="en-IN" dirty="0"/>
          </a:p>
        </p:txBody>
      </p:sp>
      <p:sp>
        <p:nvSpPr>
          <p:cNvPr id="19" name="TextBox 18">
            <a:extLst>
              <a:ext uri="{FF2B5EF4-FFF2-40B4-BE49-F238E27FC236}">
                <a16:creationId xmlns:a16="http://schemas.microsoft.com/office/drawing/2014/main" id="{46B7C2CA-9F78-E894-EC57-C8CBD3697926}"/>
              </a:ext>
            </a:extLst>
          </p:cNvPr>
          <p:cNvSpPr txBox="1"/>
          <p:nvPr/>
        </p:nvSpPr>
        <p:spPr>
          <a:xfrm>
            <a:off x="2400717" y="4287572"/>
            <a:ext cx="1526041"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Flame Sensor</a:t>
            </a:r>
            <a:endParaRPr lang="en-IN" dirty="0"/>
          </a:p>
        </p:txBody>
      </p:sp>
      <p:sp>
        <p:nvSpPr>
          <p:cNvPr id="24" name="TextBox 23">
            <a:extLst>
              <a:ext uri="{FF2B5EF4-FFF2-40B4-BE49-F238E27FC236}">
                <a16:creationId xmlns:a16="http://schemas.microsoft.com/office/drawing/2014/main" id="{62E74C02-CA8C-9C09-FF74-A8F799484738}"/>
              </a:ext>
            </a:extLst>
          </p:cNvPr>
          <p:cNvSpPr txBox="1"/>
          <p:nvPr/>
        </p:nvSpPr>
        <p:spPr>
          <a:xfrm>
            <a:off x="5204594" y="4372369"/>
            <a:ext cx="1526041"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Arduino </a:t>
            </a:r>
            <a:r>
              <a:rPr lang="en-IN" dirty="0">
                <a:latin typeface="Times New Roman" panose="02020603050405020304" pitchFamily="18" charset="0"/>
                <a:cs typeface="Times New Roman" panose="02020603050405020304" pitchFamily="18" charset="0"/>
              </a:rPr>
              <a:t>Uno</a:t>
            </a:r>
            <a:endParaRPr lang="en-IN" dirty="0"/>
          </a:p>
        </p:txBody>
      </p:sp>
      <p:sp>
        <p:nvSpPr>
          <p:cNvPr id="26" name="TextBox 25">
            <a:extLst>
              <a:ext uri="{FF2B5EF4-FFF2-40B4-BE49-F238E27FC236}">
                <a16:creationId xmlns:a16="http://schemas.microsoft.com/office/drawing/2014/main" id="{1FF3BFF0-49E5-F907-540D-F2CBB750586C}"/>
              </a:ext>
            </a:extLst>
          </p:cNvPr>
          <p:cNvSpPr txBox="1"/>
          <p:nvPr/>
        </p:nvSpPr>
        <p:spPr>
          <a:xfrm>
            <a:off x="5441629" y="6476748"/>
            <a:ext cx="1179391"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Battery</a:t>
            </a:r>
            <a:endParaRPr lang="en-IN" dirty="0"/>
          </a:p>
        </p:txBody>
      </p:sp>
      <p:sp>
        <p:nvSpPr>
          <p:cNvPr id="28" name="TextBox 27">
            <a:extLst>
              <a:ext uri="{FF2B5EF4-FFF2-40B4-BE49-F238E27FC236}">
                <a16:creationId xmlns:a16="http://schemas.microsoft.com/office/drawing/2014/main" id="{5C379879-9ACA-FA7B-17A2-E5BDB777671B}"/>
              </a:ext>
            </a:extLst>
          </p:cNvPr>
          <p:cNvSpPr txBox="1"/>
          <p:nvPr/>
        </p:nvSpPr>
        <p:spPr>
          <a:xfrm>
            <a:off x="7839599" y="4282717"/>
            <a:ext cx="1951684"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GSM Module</a:t>
            </a:r>
            <a:endParaRPr lang="en-IN" dirty="0"/>
          </a:p>
        </p:txBody>
      </p:sp>
      <p:sp>
        <p:nvSpPr>
          <p:cNvPr id="30" name="TextBox 29">
            <a:extLst>
              <a:ext uri="{FF2B5EF4-FFF2-40B4-BE49-F238E27FC236}">
                <a16:creationId xmlns:a16="http://schemas.microsoft.com/office/drawing/2014/main" id="{0147019D-F04E-F8B3-9A51-D8378748F3B5}"/>
              </a:ext>
            </a:extLst>
          </p:cNvPr>
          <p:cNvSpPr txBox="1"/>
          <p:nvPr/>
        </p:nvSpPr>
        <p:spPr>
          <a:xfrm>
            <a:off x="10487464" y="4401694"/>
            <a:ext cx="878758"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Mobile</a:t>
            </a:r>
            <a:endParaRPr lang="en-IN" dirty="0"/>
          </a:p>
        </p:txBody>
      </p:sp>
      <p:sp>
        <p:nvSpPr>
          <p:cNvPr id="32" name="TextBox 31">
            <a:extLst>
              <a:ext uri="{FF2B5EF4-FFF2-40B4-BE49-F238E27FC236}">
                <a16:creationId xmlns:a16="http://schemas.microsoft.com/office/drawing/2014/main" id="{EAA67361-E335-655B-92D3-E20F78F857A0}"/>
              </a:ext>
            </a:extLst>
          </p:cNvPr>
          <p:cNvSpPr txBox="1"/>
          <p:nvPr/>
        </p:nvSpPr>
        <p:spPr>
          <a:xfrm>
            <a:off x="8199700" y="6476748"/>
            <a:ext cx="941765"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Charger</a:t>
            </a:r>
            <a:endParaRPr lang="en-IN" dirty="0"/>
          </a:p>
        </p:txBody>
      </p:sp>
      <p:sp>
        <p:nvSpPr>
          <p:cNvPr id="34" name="TextBox 33">
            <a:extLst>
              <a:ext uri="{FF2B5EF4-FFF2-40B4-BE49-F238E27FC236}">
                <a16:creationId xmlns:a16="http://schemas.microsoft.com/office/drawing/2014/main" id="{1A226CBB-6930-085E-EA1A-BB1E048A5D14}"/>
              </a:ext>
            </a:extLst>
          </p:cNvPr>
          <p:cNvSpPr txBox="1"/>
          <p:nvPr/>
        </p:nvSpPr>
        <p:spPr>
          <a:xfrm>
            <a:off x="5604588" y="2078508"/>
            <a:ext cx="941765"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Buzzer</a:t>
            </a:r>
            <a:endParaRPr lang="en-IN" dirty="0"/>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3890" y="1144725"/>
            <a:ext cx="9424219" cy="967957"/>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COST ESTIMATION</a:t>
            </a:r>
            <a:endParaRPr lang="en-IN" dirty="0">
              <a:latin typeface="Arial" panose="020B0604020202020204" pitchFamily="34" charset="0"/>
            </a:endParaRPr>
          </a:p>
          <a:p>
            <a:pPr algn="ctr">
              <a:lnSpc>
                <a:spcPct val="150000"/>
              </a:lnSpc>
            </a:pPr>
            <a:endParaRPr lang="en-IN" sz="2000" dirty="0"/>
          </a:p>
        </p:txBody>
      </p:sp>
      <p:graphicFrame>
        <p:nvGraphicFramePr>
          <p:cNvPr id="3" name="Table 2"/>
          <p:cNvGraphicFramePr>
            <a:graphicFrameLocks noGrp="1"/>
          </p:cNvGraphicFramePr>
          <p:nvPr>
            <p:extLst>
              <p:ext uri="{D42A27DB-BD31-4B8C-83A1-F6EECF244321}">
                <p14:modId xmlns:p14="http://schemas.microsoft.com/office/powerpoint/2010/main" val="1976791843"/>
              </p:ext>
            </p:extLst>
          </p:nvPr>
        </p:nvGraphicFramePr>
        <p:xfrm>
          <a:off x="707923" y="2399072"/>
          <a:ext cx="10441858" cy="4325818"/>
        </p:xfrm>
        <a:graphic>
          <a:graphicData uri="http://schemas.openxmlformats.org/drawingml/2006/table">
            <a:tbl>
              <a:tblPr firstRow="1" bandRow="1">
                <a:tableStyleId>{5C22544A-7EE6-4342-B048-85BDC9FD1C3A}</a:tableStyleId>
              </a:tblPr>
              <a:tblGrid>
                <a:gridCol w="894411">
                  <a:extLst>
                    <a:ext uri="{9D8B030D-6E8A-4147-A177-3AD203B41FA5}">
                      <a16:colId xmlns:a16="http://schemas.microsoft.com/office/drawing/2014/main" val="1801794917"/>
                    </a:ext>
                  </a:extLst>
                </a:gridCol>
                <a:gridCol w="4326517">
                  <a:extLst>
                    <a:ext uri="{9D8B030D-6E8A-4147-A177-3AD203B41FA5}">
                      <a16:colId xmlns:a16="http://schemas.microsoft.com/office/drawing/2014/main" val="2587304514"/>
                    </a:ext>
                  </a:extLst>
                </a:gridCol>
                <a:gridCol w="2610465">
                  <a:extLst>
                    <a:ext uri="{9D8B030D-6E8A-4147-A177-3AD203B41FA5}">
                      <a16:colId xmlns:a16="http://schemas.microsoft.com/office/drawing/2014/main" val="650404753"/>
                    </a:ext>
                  </a:extLst>
                </a:gridCol>
                <a:gridCol w="2610465">
                  <a:extLst>
                    <a:ext uri="{9D8B030D-6E8A-4147-A177-3AD203B41FA5}">
                      <a16:colId xmlns:a16="http://schemas.microsoft.com/office/drawing/2014/main" val="2970598357"/>
                    </a:ext>
                  </a:extLst>
                </a:gridCol>
              </a:tblGrid>
              <a:tr h="617974">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S.NO</a:t>
                      </a:r>
                      <a:endParaRPr lang="en-IN" b="1"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COMPONENT</a:t>
                      </a:r>
                      <a:r>
                        <a:rPr lang="en-US" b="1" baseline="0" dirty="0">
                          <a:solidFill>
                            <a:schemeClr val="tx1"/>
                          </a:solidFill>
                          <a:latin typeface="Times New Roman" panose="02020603050405020304" pitchFamily="18" charset="0"/>
                          <a:cs typeface="Times New Roman" panose="02020603050405020304" pitchFamily="18" charset="0"/>
                        </a:rPr>
                        <a:t> DESCRIPTION</a:t>
                      </a:r>
                      <a:endParaRPr lang="en-IN" b="1"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QUANTITY</a:t>
                      </a:r>
                      <a:endParaRPr lang="en-IN" b="1"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COST</a:t>
                      </a:r>
                      <a:endParaRPr lang="en-IN" b="1"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80689605"/>
                  </a:ext>
                </a:extLst>
              </a:tr>
              <a:tr h="617974">
                <a:tc>
                  <a:txBody>
                    <a:bodyPr/>
                    <a:lstStyle/>
                    <a:p>
                      <a:r>
                        <a:rPr lang="en-IN" b="1" dirty="0">
                          <a:latin typeface="Times New Roman" panose="02020603050405020304" pitchFamily="18" charset="0"/>
                          <a:cs typeface="Times New Roman" panose="02020603050405020304" pitchFamily="18" charset="0"/>
                        </a:rPr>
                        <a:t>1</a:t>
                      </a:r>
                    </a:p>
                  </a:txBody>
                  <a:tcPr/>
                </a:tc>
                <a:tc>
                  <a:txBody>
                    <a:bodyPr/>
                    <a:lstStyle/>
                    <a:p>
                      <a:r>
                        <a:rPr lang="en-IN" b="1" dirty="0">
                          <a:latin typeface="Times New Roman" panose="02020603050405020304" pitchFamily="18" charset="0"/>
                          <a:cs typeface="Times New Roman" panose="02020603050405020304" pitchFamily="18" charset="0"/>
                        </a:rPr>
                        <a:t>ARDUINO UNO</a:t>
                      </a:r>
                    </a:p>
                  </a:txBody>
                  <a:tcPr/>
                </a:tc>
                <a:tc>
                  <a:txBody>
                    <a:bodyPr/>
                    <a:lstStyle/>
                    <a:p>
                      <a:r>
                        <a:rPr lang="en-IN" b="1" dirty="0">
                          <a:latin typeface="Times New Roman" panose="02020603050405020304" pitchFamily="18" charset="0"/>
                          <a:cs typeface="Times New Roman" panose="02020603050405020304" pitchFamily="18" charset="0"/>
                        </a:rPr>
                        <a:t>                   1</a:t>
                      </a:r>
                    </a:p>
                  </a:txBody>
                  <a:tcPr/>
                </a:tc>
                <a:tc>
                  <a:txBody>
                    <a:bodyPr/>
                    <a:lstStyle/>
                    <a:p>
                      <a:r>
                        <a:rPr lang="en-IN" b="1" dirty="0">
                          <a:latin typeface="Times New Roman" panose="02020603050405020304" pitchFamily="18" charset="0"/>
                          <a:cs typeface="Times New Roman" panose="02020603050405020304" pitchFamily="18" charset="0"/>
                        </a:rPr>
                        <a:t>1,100</a:t>
                      </a:r>
                    </a:p>
                  </a:txBody>
                  <a:tcPr/>
                </a:tc>
                <a:extLst>
                  <a:ext uri="{0D108BD9-81ED-4DB2-BD59-A6C34878D82A}">
                    <a16:rowId xmlns:a16="http://schemas.microsoft.com/office/drawing/2014/main" val="3988807502"/>
                  </a:ext>
                </a:extLst>
              </a:tr>
              <a:tr h="617974">
                <a:tc>
                  <a:txBody>
                    <a:bodyPr/>
                    <a:lstStyle/>
                    <a:p>
                      <a:r>
                        <a:rPr lang="en-IN" b="1" dirty="0">
                          <a:latin typeface="Times New Roman" panose="02020603050405020304" pitchFamily="18" charset="0"/>
                          <a:cs typeface="Times New Roman" panose="02020603050405020304" pitchFamily="18" charset="0"/>
                        </a:rPr>
                        <a:t>2</a:t>
                      </a:r>
                    </a:p>
                  </a:txBody>
                  <a:tcPr/>
                </a:tc>
                <a:tc>
                  <a:txBody>
                    <a:bodyPr/>
                    <a:lstStyle/>
                    <a:p>
                      <a:r>
                        <a:rPr lang="en-IN" b="1" dirty="0">
                          <a:latin typeface="Times New Roman" panose="02020603050405020304" pitchFamily="18" charset="0"/>
                          <a:cs typeface="Times New Roman" panose="02020603050405020304" pitchFamily="18" charset="0"/>
                        </a:rPr>
                        <a:t>FLAME SENSOR</a:t>
                      </a:r>
                    </a:p>
                  </a:txBody>
                  <a:tcPr/>
                </a:tc>
                <a:tc>
                  <a:txBody>
                    <a:bodyPr/>
                    <a:lstStyle/>
                    <a:p>
                      <a:r>
                        <a:rPr lang="en-IN" b="1" dirty="0">
                          <a:latin typeface="Times New Roman" panose="02020603050405020304" pitchFamily="18" charset="0"/>
                          <a:cs typeface="Times New Roman" panose="02020603050405020304" pitchFamily="18" charset="0"/>
                        </a:rPr>
                        <a:t>                   1</a:t>
                      </a:r>
                    </a:p>
                  </a:txBody>
                  <a:tcPr/>
                </a:tc>
                <a:tc>
                  <a:txBody>
                    <a:bodyPr/>
                    <a:lstStyle/>
                    <a:p>
                      <a:r>
                        <a:rPr lang="en-IN" b="1" dirty="0">
                          <a:latin typeface="Times New Roman" panose="02020603050405020304" pitchFamily="18" charset="0"/>
                          <a:cs typeface="Times New Roman" panose="02020603050405020304" pitchFamily="18" charset="0"/>
                        </a:rPr>
                        <a:t>250</a:t>
                      </a:r>
                    </a:p>
                  </a:txBody>
                  <a:tcPr/>
                </a:tc>
                <a:extLst>
                  <a:ext uri="{0D108BD9-81ED-4DB2-BD59-A6C34878D82A}">
                    <a16:rowId xmlns:a16="http://schemas.microsoft.com/office/drawing/2014/main" val="1636009849"/>
                  </a:ext>
                </a:extLst>
              </a:tr>
              <a:tr h="617974">
                <a:tc>
                  <a:txBody>
                    <a:bodyPr/>
                    <a:lstStyle/>
                    <a:p>
                      <a:r>
                        <a:rPr lang="en-IN" b="1" dirty="0">
                          <a:latin typeface="Times New Roman" panose="02020603050405020304" pitchFamily="18" charset="0"/>
                          <a:cs typeface="Times New Roman" panose="02020603050405020304" pitchFamily="18" charset="0"/>
                        </a:rPr>
                        <a:t>3</a:t>
                      </a:r>
                    </a:p>
                  </a:txBody>
                  <a:tcPr/>
                </a:tc>
                <a:tc>
                  <a:txBody>
                    <a:bodyPr/>
                    <a:lstStyle/>
                    <a:p>
                      <a:r>
                        <a:rPr lang="en-IN" b="1" dirty="0">
                          <a:latin typeface="Times New Roman" panose="02020603050405020304" pitchFamily="18" charset="0"/>
                          <a:cs typeface="Times New Roman" panose="02020603050405020304" pitchFamily="18" charset="0"/>
                        </a:rPr>
                        <a:t>BUZZER</a:t>
                      </a:r>
                    </a:p>
                  </a:txBody>
                  <a:tcPr/>
                </a:tc>
                <a:tc>
                  <a:txBody>
                    <a:bodyPr/>
                    <a:lstStyle/>
                    <a:p>
                      <a:r>
                        <a:rPr lang="en-IN" b="1" dirty="0">
                          <a:latin typeface="Times New Roman" panose="02020603050405020304" pitchFamily="18" charset="0"/>
                          <a:cs typeface="Times New Roman" panose="02020603050405020304" pitchFamily="18" charset="0"/>
                        </a:rPr>
                        <a:t>                   1</a:t>
                      </a:r>
                    </a:p>
                  </a:txBody>
                  <a:tcPr/>
                </a:tc>
                <a:tc>
                  <a:txBody>
                    <a:bodyPr/>
                    <a:lstStyle/>
                    <a:p>
                      <a:r>
                        <a:rPr lang="en-IN" b="1"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1343488841"/>
                  </a:ext>
                </a:extLst>
              </a:tr>
              <a:tr h="617974">
                <a:tc>
                  <a:txBody>
                    <a:bodyPr/>
                    <a:lstStyle/>
                    <a:p>
                      <a:r>
                        <a:rPr lang="en-IN" b="1" dirty="0">
                          <a:latin typeface="Times New Roman" panose="02020603050405020304" pitchFamily="18" charset="0"/>
                          <a:cs typeface="Times New Roman" panose="02020603050405020304" pitchFamily="18" charset="0"/>
                        </a:rPr>
                        <a:t>4</a:t>
                      </a:r>
                    </a:p>
                  </a:txBody>
                  <a:tcPr/>
                </a:tc>
                <a:tc>
                  <a:txBody>
                    <a:bodyPr/>
                    <a:lstStyle/>
                    <a:p>
                      <a:r>
                        <a:rPr lang="en-IN" b="1" dirty="0">
                          <a:latin typeface="Times New Roman" panose="02020603050405020304" pitchFamily="18" charset="0"/>
                          <a:cs typeface="Times New Roman" panose="02020603050405020304" pitchFamily="18" charset="0"/>
                        </a:rPr>
                        <a:t>JUMPER CABLES</a:t>
                      </a:r>
                    </a:p>
                  </a:txBody>
                  <a:tcPr/>
                </a:tc>
                <a:tc>
                  <a:txBody>
                    <a:bodyPr/>
                    <a:lstStyle/>
                    <a:p>
                      <a:r>
                        <a:rPr lang="en-IN" b="1" dirty="0">
                          <a:latin typeface="Times New Roman" panose="02020603050405020304" pitchFamily="18" charset="0"/>
                          <a:cs typeface="Times New Roman" panose="02020603050405020304" pitchFamily="18" charset="0"/>
                        </a:rPr>
                        <a:t>                   1</a:t>
                      </a:r>
                    </a:p>
                  </a:txBody>
                  <a:tcPr/>
                </a:tc>
                <a:tc>
                  <a:txBody>
                    <a:bodyPr/>
                    <a:lstStyle/>
                    <a:p>
                      <a:r>
                        <a:rPr lang="en-IN" b="1"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2256318762"/>
                  </a:ext>
                </a:extLst>
              </a:tr>
              <a:tr h="617974">
                <a:tc>
                  <a:txBody>
                    <a:bodyPr/>
                    <a:lstStyle/>
                    <a:p>
                      <a:r>
                        <a:rPr lang="en-IN" b="1" dirty="0">
                          <a:latin typeface="Times New Roman" panose="02020603050405020304" pitchFamily="18" charset="0"/>
                          <a:cs typeface="Times New Roman" panose="02020603050405020304" pitchFamily="18" charset="0"/>
                        </a:rPr>
                        <a:t>5</a:t>
                      </a:r>
                    </a:p>
                  </a:txBody>
                  <a:tcPr/>
                </a:tc>
                <a:tc>
                  <a:txBody>
                    <a:bodyPr/>
                    <a:lstStyle/>
                    <a:p>
                      <a:r>
                        <a:rPr lang="en-IN" b="1" dirty="0">
                          <a:latin typeface="Times New Roman" panose="02020603050405020304" pitchFamily="18" charset="0"/>
                          <a:cs typeface="Times New Roman" panose="02020603050405020304" pitchFamily="18" charset="0"/>
                        </a:rPr>
                        <a:t>LED LIGHT</a:t>
                      </a:r>
                    </a:p>
                  </a:txBody>
                  <a:tcPr/>
                </a:tc>
                <a:tc>
                  <a:txBody>
                    <a:bodyPr/>
                    <a:lstStyle/>
                    <a:p>
                      <a:r>
                        <a:rPr lang="en-IN" b="1" dirty="0">
                          <a:latin typeface="Times New Roman" panose="02020603050405020304" pitchFamily="18" charset="0"/>
                          <a:cs typeface="Times New Roman" panose="02020603050405020304" pitchFamily="18" charset="0"/>
                        </a:rPr>
                        <a:t>                   1</a:t>
                      </a:r>
                    </a:p>
                  </a:txBody>
                  <a:tcPr/>
                </a:tc>
                <a:tc>
                  <a:txBody>
                    <a:bodyPr/>
                    <a:lstStyle/>
                    <a:p>
                      <a:r>
                        <a:rPr lang="en-IN" b="1"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3799026988"/>
                  </a:ext>
                </a:extLst>
              </a:tr>
              <a:tr h="617974">
                <a:tc>
                  <a:txBody>
                    <a:bodyPr/>
                    <a:lstStyle/>
                    <a:p>
                      <a:r>
                        <a:rPr lang="en-US" b="1" dirty="0">
                          <a:latin typeface="Times New Roman" panose="02020603050405020304" pitchFamily="18" charset="0"/>
                          <a:cs typeface="Times New Roman" panose="02020603050405020304" pitchFamily="18" charset="0"/>
                        </a:rPr>
                        <a:t>6</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GSM MODULE</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anchor="ctr"/>
                </a:tc>
                <a:tc>
                  <a:txBody>
                    <a:bodyPr/>
                    <a:lstStyle/>
                    <a:p>
                      <a:r>
                        <a:rPr lang="en-US" b="1" dirty="0">
                          <a:latin typeface="Times New Roman" panose="02020603050405020304" pitchFamily="18" charset="0"/>
                          <a:cs typeface="Times New Roman" panose="02020603050405020304" pitchFamily="18" charset="0"/>
                        </a:rPr>
                        <a:t>500</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4633204"/>
                  </a:ext>
                </a:extLst>
              </a:tr>
            </a:tbl>
          </a:graphicData>
        </a:graphic>
      </p:graphicFrame>
    </p:spTree>
    <p:extLst>
      <p:ext uri="{BB962C8B-B14F-4D97-AF65-F5344CB8AC3E}">
        <p14:creationId xmlns:p14="http://schemas.microsoft.com/office/powerpoint/2010/main" val="391278956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648</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Calibri</vt:lpstr>
      <vt:lpstr>Calibri Light</vt:lpstr>
      <vt:lpstr>Times New Roman</vt:lpstr>
      <vt:lpstr>Wingdings</vt:lpstr>
      <vt:lpstr>Custom Design</vt:lpstr>
      <vt:lpstr>PowerPoint Presentation</vt:lpstr>
      <vt:lpstr>PowerPoint Presentation</vt:lpstr>
      <vt:lpstr> </vt:lpstr>
      <vt:lpstr>PowerPoint Presentation</vt:lpstr>
      <vt:lpstr> </vt:lpstr>
      <vt:lpstr>DESCRIPTION</vt:lpstr>
      <vt:lpstr>FLAME SENSOR</vt:lpstr>
      <vt:lpstr>PowerPoint Presentation</vt:lpstr>
      <vt:lpstr>PowerPoint Presentation</vt:lpstr>
      <vt:lpstr>                  SURVEY FORM ANALYSIS</vt:lpstr>
      <vt:lpstr>PowerPoint Presentation</vt:lpstr>
      <vt:lpstr>                       IMPLEMENTATION</vt:lpstr>
      <vt:lpstr>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KANISHKA SAKTHIVEL</dc:creator>
  <cp:lastModifiedBy>Sowmiya PG</cp:lastModifiedBy>
  <cp:revision>10</cp:revision>
  <dcterms:modified xsi:type="dcterms:W3CDTF">2024-05-19T12:38:39Z</dcterms:modified>
</cp:coreProperties>
</file>