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>
        <p:scale>
          <a:sx n="150" d="100"/>
          <a:sy n="150" d="100"/>
        </p:scale>
        <p:origin x="-414" y="-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987D-5D97-4B3D-8877-C2A887570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84BF2-64F8-427E-B9B3-C0631498D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82932-D28F-4C4D-97E0-A77F9A33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9D28-A590-4D19-919F-D657DC08F7FD}" type="datetimeFigureOut">
              <a:rPr lang="id-ID" smtClean="0"/>
              <a:t>11/06/2020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6259C-9DE1-405B-9482-41561B666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2B337-B233-4E17-BE3F-49433E3B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ECE7-EAD4-4EF5-8476-C91716702BA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50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25DB-CA8B-4625-AE33-2D31D2B9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3F2DE-2D50-48BE-AF50-1C436EA7E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D08EF-AD3E-4228-8D28-BA5ED4E3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9D28-A590-4D19-919F-D657DC08F7FD}" type="datetimeFigureOut">
              <a:rPr lang="id-ID" smtClean="0"/>
              <a:t>11/06/2020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19087-49E1-4009-B380-DAC097C3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E418A-2686-4A95-8F57-24B10EF9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ECE7-EAD4-4EF5-8476-C91716702BA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363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BDA0D-3080-4AD8-AD73-6CDE665EE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550BC-CD67-4455-996E-C7549F0C2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D3223-D885-405D-9F9D-A1C5D0277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9D28-A590-4D19-919F-D657DC08F7FD}" type="datetimeFigureOut">
              <a:rPr lang="id-ID" smtClean="0"/>
              <a:t>11/06/2020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349EB-B7B4-45AC-BEA6-82862CC3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607C7-01EF-4E5A-AB15-0EF4A3C2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ECE7-EAD4-4EF5-8476-C91716702BA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598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FBEF1-7720-433A-8EAE-B292AE488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57BA6-536B-4A98-9C54-8FAD4BC79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1DE7D-B5C5-42B9-A429-5E34A824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9D28-A590-4D19-919F-D657DC08F7FD}" type="datetimeFigureOut">
              <a:rPr lang="id-ID" smtClean="0"/>
              <a:t>11/06/2020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BA2E6-E60F-4C3B-864D-85D5CD30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2D01A-1E1F-43A4-95C0-A4D5BC0D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ECE7-EAD4-4EF5-8476-C91716702BA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850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9C91-B67C-4420-9467-C7AB534BD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5CC98-5291-4903-99D7-D77D75726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8A2A9-73C7-4E4B-BA5E-88E38B5B7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9D28-A590-4D19-919F-D657DC08F7FD}" type="datetimeFigureOut">
              <a:rPr lang="id-ID" smtClean="0"/>
              <a:t>11/06/2020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2A826-EA1C-457F-8F53-6C36C3B6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2CB5F-F7C4-4929-9148-5EACD41A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ECE7-EAD4-4EF5-8476-C91716702BA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719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1444-03D6-47E5-A1B9-5F57378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2F99E-0203-431B-8356-CE755E8FF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A512D-33D1-4B41-92B2-BA37C31B0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2EFFF-B6EF-4610-94F3-5B318E47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9D28-A590-4D19-919F-D657DC08F7FD}" type="datetimeFigureOut">
              <a:rPr lang="id-ID" smtClean="0"/>
              <a:t>11/06/2020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7CA3E-A40F-4CC4-B623-3CB0C393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F554C-E03C-414F-8186-53401683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ECE7-EAD4-4EF5-8476-C91716702BA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703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F316-2021-40DA-9DE5-7B6D2E39B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BD65B-751B-41D3-87B9-35090CCDD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5BBF8-1942-43DC-9811-45ABF2173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6A524-84BD-490A-9FE6-7911C3721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AA6ADD-E46D-4478-B2A2-18966C65C0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1342AB-A163-4B80-92D8-66E9C3FA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9D28-A590-4D19-919F-D657DC08F7FD}" type="datetimeFigureOut">
              <a:rPr lang="id-ID" smtClean="0"/>
              <a:t>11/06/2020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61B8A0-1DAB-4889-BE1A-BEE5C6A93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7335CB-7F0E-415A-9800-40AE6C19E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ECE7-EAD4-4EF5-8476-C91716702BA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987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ACD1-1675-4513-91BC-3280A1F51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EEB66-119F-4CE3-81E7-FF3974AC5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9D28-A590-4D19-919F-D657DC08F7FD}" type="datetimeFigureOut">
              <a:rPr lang="id-ID" smtClean="0"/>
              <a:t>11/06/2020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5C584-99EE-49FD-9F59-286A1C732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A40FF-2820-43F4-85B1-B6D846DDC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ECE7-EAD4-4EF5-8476-C91716702BA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502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12B871-8D51-4785-B7C4-CDF5D1F66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9D28-A590-4D19-919F-D657DC08F7FD}" type="datetimeFigureOut">
              <a:rPr lang="id-ID" smtClean="0"/>
              <a:t>11/06/2020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4B999B-0A16-4E13-A4C9-ADA53F29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4C5BB-68BA-4540-9E94-48B4A3164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ECE7-EAD4-4EF5-8476-C91716702BA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505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5087-2B04-47ED-9368-A0DC253D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165EA-38CA-437F-9610-81F60A378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58DF5-CC70-4803-9A24-6012D0AF8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9BE1F-7CBF-4CFE-8481-6B5A030A9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9D28-A590-4D19-919F-D657DC08F7FD}" type="datetimeFigureOut">
              <a:rPr lang="id-ID" smtClean="0"/>
              <a:t>11/06/2020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AF3CB-D964-4AA7-B63F-0F2E1109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3A228-4A41-4CA8-9E77-F28713FF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ECE7-EAD4-4EF5-8476-C91716702BA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672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2088-84DD-4137-B540-6AA01E98C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71F5E-C206-46D3-9DD6-8B7069C21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0BA1B-0ADE-4011-8D36-8898998E8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0ABFD-BBBD-47E6-907B-B026B0B7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9D28-A590-4D19-919F-D657DC08F7FD}" type="datetimeFigureOut">
              <a:rPr lang="id-ID" smtClean="0"/>
              <a:t>11/06/2020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BA863-ED88-49BB-BF99-35206A872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94F6E-01A6-42F2-96F4-FD9E8B24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ECE7-EAD4-4EF5-8476-C91716702BA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507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522CA0-F35A-4C96-B83C-536E29CEC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56941-A29F-4080-B067-E7CB697EB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CDB-18F6-45E9-9CC8-B1EDC5807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29D28-A590-4D19-919F-D657DC08F7FD}" type="datetimeFigureOut">
              <a:rPr lang="id-ID" smtClean="0"/>
              <a:t>11/06/2020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390BA-FE14-4390-B63F-9C07C33D9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4DD05-02A5-4847-9D0D-6601323DC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3ECE7-EAD4-4EF5-8476-C91716702BA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633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88F493-E20D-4451-8495-46612F794F7B}"/>
              </a:ext>
            </a:extLst>
          </p:cNvPr>
          <p:cNvSpPr/>
          <p:nvPr/>
        </p:nvSpPr>
        <p:spPr>
          <a:xfrm>
            <a:off x="570451" y="1174458"/>
            <a:ext cx="2332139" cy="380860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CE88C-FD61-4DBA-89FF-7CC5F9CBE280}"/>
              </a:ext>
            </a:extLst>
          </p:cNvPr>
          <p:cNvSpPr/>
          <p:nvPr/>
        </p:nvSpPr>
        <p:spPr>
          <a:xfrm>
            <a:off x="3877111" y="1174458"/>
            <a:ext cx="2218889" cy="380860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6E1FC3-4518-4F07-B4A8-A605E000034B}"/>
              </a:ext>
            </a:extLst>
          </p:cNvPr>
          <p:cNvSpPr txBox="1"/>
          <p:nvPr/>
        </p:nvSpPr>
        <p:spPr>
          <a:xfrm>
            <a:off x="892314" y="687680"/>
            <a:ext cx="1688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latin typeface="Cambria" panose="02040503050406030204" pitchFamily="18" charset="0"/>
              </a:rPr>
              <a:t>Entrance Page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24D80A-3B90-4220-8D2A-FF59033F4C8F}"/>
              </a:ext>
            </a:extLst>
          </p:cNvPr>
          <p:cNvSpPr/>
          <p:nvPr/>
        </p:nvSpPr>
        <p:spPr>
          <a:xfrm>
            <a:off x="1286586" y="1961011"/>
            <a:ext cx="899861" cy="25193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>
                <a:latin typeface="Cambria" panose="02040503050406030204" pitchFamily="18" charset="0"/>
              </a:rPr>
              <a:t>LOGIN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45C773E-657E-4412-90DF-CD7A0C0783C2}"/>
              </a:ext>
            </a:extLst>
          </p:cNvPr>
          <p:cNvSpPr/>
          <p:nvPr/>
        </p:nvSpPr>
        <p:spPr>
          <a:xfrm>
            <a:off x="3592126" y="1760964"/>
            <a:ext cx="1728630" cy="3605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50" dirty="0">
                <a:solidFill>
                  <a:schemeClr val="tx1"/>
                </a:solidFill>
                <a:latin typeface="Cambria" panose="02040503050406030204" pitchFamily="18" charset="0"/>
              </a:rPr>
              <a:t>Department Name :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9D9DC8-A2DD-4547-9683-DCD019D7BC24}"/>
              </a:ext>
            </a:extLst>
          </p:cNvPr>
          <p:cNvSpPr/>
          <p:nvPr/>
        </p:nvSpPr>
        <p:spPr>
          <a:xfrm>
            <a:off x="5051011" y="1862575"/>
            <a:ext cx="990600" cy="1771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200" dirty="0">
                <a:solidFill>
                  <a:schemeClr val="tx1"/>
                </a:solidFill>
                <a:latin typeface="Cambria" panose="02040503050406030204" pitchFamily="18" charset="0"/>
              </a:rPr>
              <a:t>JMU</a:t>
            </a:r>
            <a:endParaRPr lang="id-ID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627C7B0-89BA-43BE-B0DE-742A0902BBE2}"/>
              </a:ext>
            </a:extLst>
          </p:cNvPr>
          <p:cNvSpPr/>
          <p:nvPr/>
        </p:nvSpPr>
        <p:spPr>
          <a:xfrm>
            <a:off x="4036391" y="3021910"/>
            <a:ext cx="1245588" cy="3605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>
                <a:solidFill>
                  <a:schemeClr val="tx1"/>
                </a:solidFill>
                <a:latin typeface="Cambria" panose="02040503050406030204" pitchFamily="18" charset="0"/>
              </a:rPr>
              <a:t>Password 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56BC70-5C16-4BDB-9B31-CF270FFE5D64}"/>
              </a:ext>
            </a:extLst>
          </p:cNvPr>
          <p:cNvSpPr/>
          <p:nvPr/>
        </p:nvSpPr>
        <p:spPr>
          <a:xfrm>
            <a:off x="7085761" y="1155583"/>
            <a:ext cx="2218889" cy="380860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ED6C83-0C3A-4226-AAA3-9C1DE897039F}"/>
              </a:ext>
            </a:extLst>
          </p:cNvPr>
          <p:cNvSpPr txBox="1"/>
          <p:nvPr/>
        </p:nvSpPr>
        <p:spPr>
          <a:xfrm>
            <a:off x="7551115" y="705547"/>
            <a:ext cx="136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latin typeface="Cambria" panose="02040503050406030204" pitchFamily="18" charset="0"/>
              </a:rPr>
              <a:t>Home Page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606D49-66C5-4575-BA37-51C9F5518AC0}"/>
              </a:ext>
            </a:extLst>
          </p:cNvPr>
          <p:cNvSpPr/>
          <p:nvPr/>
        </p:nvSpPr>
        <p:spPr>
          <a:xfrm>
            <a:off x="570450" y="1508938"/>
            <a:ext cx="23321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dirty="0">
                <a:latin typeface="Cambria" panose="02040503050406030204" pitchFamily="18" charset="0"/>
              </a:rPr>
              <a:t>Manage your project?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41B2C6C-867A-4C0D-BB05-B60064270D87}"/>
              </a:ext>
            </a:extLst>
          </p:cNvPr>
          <p:cNvSpPr/>
          <p:nvPr/>
        </p:nvSpPr>
        <p:spPr>
          <a:xfrm>
            <a:off x="587401" y="2666208"/>
            <a:ext cx="23321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L</a:t>
            </a:r>
            <a:r>
              <a:rPr lang="id-ID" dirty="0">
                <a:latin typeface="Cambria" panose="02040503050406030204" pitchFamily="18" charset="0"/>
              </a:rPr>
              <a:t>ogin as </a:t>
            </a:r>
          </a:p>
          <a:p>
            <a:pPr algn="ctr"/>
            <a:r>
              <a:rPr lang="id-ID" dirty="0">
                <a:latin typeface="Cambria" panose="02040503050406030204" pitchFamily="18" charset="0"/>
              </a:rPr>
              <a:t>Warehouse Dept?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A4DA56D-077E-4497-BB5E-1376BA042900}"/>
              </a:ext>
            </a:extLst>
          </p:cNvPr>
          <p:cNvSpPr/>
          <p:nvPr/>
        </p:nvSpPr>
        <p:spPr>
          <a:xfrm>
            <a:off x="1303537" y="3355390"/>
            <a:ext cx="899861" cy="251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>
                <a:latin typeface="Cambria" panose="02040503050406030204" pitchFamily="18" charset="0"/>
              </a:rPr>
              <a:t>LOGIN</a:t>
            </a: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F98B1D6C-E40C-470A-B61D-754C5B7CF50C}"/>
              </a:ext>
            </a:extLst>
          </p:cNvPr>
          <p:cNvSpPr/>
          <p:nvPr/>
        </p:nvSpPr>
        <p:spPr>
          <a:xfrm rot="10800000">
            <a:off x="5870733" y="1897205"/>
            <a:ext cx="129823" cy="12067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645E777-7678-40C1-912D-8A3286E17B49}"/>
              </a:ext>
            </a:extLst>
          </p:cNvPr>
          <p:cNvSpPr/>
          <p:nvPr/>
        </p:nvSpPr>
        <p:spPr>
          <a:xfrm>
            <a:off x="5837395" y="1862575"/>
            <a:ext cx="201261" cy="1771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9703F76-5D95-44E3-963B-E882D4C7CCD4}"/>
              </a:ext>
            </a:extLst>
          </p:cNvPr>
          <p:cNvSpPr/>
          <p:nvPr/>
        </p:nvSpPr>
        <p:spPr>
          <a:xfrm>
            <a:off x="5044873" y="2062425"/>
            <a:ext cx="1000134" cy="972119"/>
          </a:xfrm>
          <a:prstGeom prst="roundRect">
            <a:avLst>
              <a:gd name="adj" fmla="val 321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200" dirty="0">
                <a:solidFill>
                  <a:schemeClr val="tx1"/>
                </a:solidFill>
                <a:latin typeface="Cambria" panose="02040503050406030204" pitchFamily="18" charset="0"/>
              </a:rPr>
              <a:t>JMU</a:t>
            </a:r>
          </a:p>
          <a:p>
            <a:r>
              <a:rPr lang="id-ID" sz="1200" dirty="0">
                <a:solidFill>
                  <a:schemeClr val="tx1"/>
                </a:solidFill>
                <a:latin typeface="Cambria" panose="02040503050406030204" pitchFamily="18" charset="0"/>
              </a:rPr>
              <a:t>JMI</a:t>
            </a:r>
          </a:p>
          <a:p>
            <a:r>
              <a:rPr lang="id-ID" sz="1200" dirty="0">
                <a:solidFill>
                  <a:schemeClr val="tx1"/>
                </a:solidFill>
                <a:latin typeface="Cambria" panose="02040503050406030204" pitchFamily="18" charset="0"/>
              </a:rPr>
              <a:t>JEI</a:t>
            </a:r>
          </a:p>
          <a:p>
            <a:r>
              <a:rPr lang="id-ID" sz="1200" dirty="0">
                <a:solidFill>
                  <a:schemeClr val="tx1"/>
                </a:solidFill>
                <a:latin typeface="Cambria" panose="02040503050406030204" pitchFamily="18" charset="0"/>
              </a:rPr>
              <a:t>JCW</a:t>
            </a:r>
          </a:p>
          <a:p>
            <a:r>
              <a:rPr lang="id-ID" sz="1200" dirty="0">
                <a:solidFill>
                  <a:schemeClr val="tx1"/>
                </a:solidFill>
                <a:latin typeface="Cambria" panose="02040503050406030204" pitchFamily="18" charset="0"/>
              </a:rPr>
              <a:t>JEM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7F27845-C9A1-43A6-AE60-BC2876045FED}"/>
              </a:ext>
            </a:extLst>
          </p:cNvPr>
          <p:cNvSpPr/>
          <p:nvPr/>
        </p:nvSpPr>
        <p:spPr>
          <a:xfrm>
            <a:off x="5051679" y="3119893"/>
            <a:ext cx="990600" cy="1771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  <a:latin typeface="Cambria" panose="02040503050406030204" pitchFamily="18" charset="0"/>
              </a:rPr>
              <a:t>*******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F6CA2E9-EBE5-49BE-A97B-233A4669BF44}"/>
              </a:ext>
            </a:extLst>
          </p:cNvPr>
          <p:cNvSpPr/>
          <p:nvPr/>
        </p:nvSpPr>
        <p:spPr>
          <a:xfrm>
            <a:off x="5080560" y="4006083"/>
            <a:ext cx="899861" cy="25193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>
                <a:latin typeface="Cambria" panose="02040503050406030204" pitchFamily="18" charset="0"/>
              </a:rPr>
              <a:t>LOGIN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EA4FB26-2E0D-4FDA-A03B-279D1BA51556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902582" y="2238920"/>
            <a:ext cx="974529" cy="839840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2612CBA-550F-4DA3-94D4-AAC9918EA35F}"/>
              </a:ext>
            </a:extLst>
          </p:cNvPr>
          <p:cNvSpPr txBox="1"/>
          <p:nvPr/>
        </p:nvSpPr>
        <p:spPr>
          <a:xfrm>
            <a:off x="4323168" y="701358"/>
            <a:ext cx="132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latin typeface="Cambria" panose="02040503050406030204" pitchFamily="18" charset="0"/>
              </a:rPr>
              <a:t>Login Page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C46E553-2904-4782-91FF-CA69577794CB}"/>
              </a:ext>
            </a:extLst>
          </p:cNvPr>
          <p:cNvCxnSpPr>
            <a:cxnSpLocks/>
          </p:cNvCxnSpPr>
          <p:nvPr/>
        </p:nvCxnSpPr>
        <p:spPr>
          <a:xfrm>
            <a:off x="6100326" y="2238919"/>
            <a:ext cx="974529" cy="839840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6EE99B6-1CD2-413F-98F7-5808C9C1C4CB}"/>
              </a:ext>
            </a:extLst>
          </p:cNvPr>
          <p:cNvSpPr/>
          <p:nvPr/>
        </p:nvSpPr>
        <p:spPr>
          <a:xfrm>
            <a:off x="7070521" y="1400454"/>
            <a:ext cx="1069950" cy="3605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050" dirty="0">
                <a:solidFill>
                  <a:schemeClr val="tx1"/>
                </a:solidFill>
                <a:latin typeface="Cambria" panose="02040503050406030204" pitchFamily="18" charset="0"/>
              </a:rPr>
              <a:t>Project Year   :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E44D15C8-B807-438E-8DD3-2F02CB80CCFC}"/>
              </a:ext>
            </a:extLst>
          </p:cNvPr>
          <p:cNvSpPr/>
          <p:nvPr/>
        </p:nvSpPr>
        <p:spPr>
          <a:xfrm>
            <a:off x="8060912" y="1494979"/>
            <a:ext cx="990600" cy="1771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200" dirty="0">
                <a:solidFill>
                  <a:schemeClr val="tx1"/>
                </a:solidFill>
                <a:latin typeface="Cambria" panose="02040503050406030204" pitchFamily="18" charset="0"/>
              </a:rPr>
              <a:t>2020</a:t>
            </a:r>
            <a:endParaRPr lang="id-ID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1224B338-D82B-45EC-8654-9DD670A177F1}"/>
              </a:ext>
            </a:extLst>
          </p:cNvPr>
          <p:cNvSpPr/>
          <p:nvPr/>
        </p:nvSpPr>
        <p:spPr>
          <a:xfrm rot="10800000">
            <a:off x="8880634" y="1529609"/>
            <a:ext cx="129823" cy="12067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8265091-D4D1-4A13-99F3-2D0F7247059C}"/>
              </a:ext>
            </a:extLst>
          </p:cNvPr>
          <p:cNvSpPr/>
          <p:nvPr/>
        </p:nvSpPr>
        <p:spPr>
          <a:xfrm>
            <a:off x="8847296" y="1494979"/>
            <a:ext cx="201261" cy="1771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8857277-2B08-4DB2-A5C5-0B086F6BBC3F}"/>
              </a:ext>
            </a:extLst>
          </p:cNvPr>
          <p:cNvSpPr/>
          <p:nvPr/>
        </p:nvSpPr>
        <p:spPr>
          <a:xfrm>
            <a:off x="8236784" y="1223385"/>
            <a:ext cx="990600" cy="17706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>
                <a:solidFill>
                  <a:schemeClr val="bg1"/>
                </a:solidFill>
                <a:latin typeface="Cambria" panose="02040503050406030204" pitchFamily="18" charset="0"/>
              </a:rPr>
              <a:t>Add New Project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598ADA8-44BF-48CE-B867-543F69418E14}"/>
              </a:ext>
            </a:extLst>
          </p:cNvPr>
          <p:cNvSpPr/>
          <p:nvPr/>
        </p:nvSpPr>
        <p:spPr>
          <a:xfrm>
            <a:off x="9376088" y="1466993"/>
            <a:ext cx="688675" cy="9999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200" dirty="0">
                <a:solidFill>
                  <a:schemeClr val="tx1"/>
                </a:solidFill>
                <a:latin typeface="Cambria" panose="02040503050406030204" pitchFamily="18" charset="0"/>
              </a:rPr>
              <a:t>2016</a:t>
            </a:r>
          </a:p>
          <a:p>
            <a:r>
              <a:rPr lang="id-ID" sz="1200" dirty="0">
                <a:solidFill>
                  <a:schemeClr val="tx1"/>
                </a:solidFill>
                <a:latin typeface="Cambria" panose="02040503050406030204" pitchFamily="18" charset="0"/>
              </a:rPr>
              <a:t>2017</a:t>
            </a:r>
          </a:p>
          <a:p>
            <a:r>
              <a:rPr lang="id-ID" sz="1200" dirty="0">
                <a:solidFill>
                  <a:schemeClr val="tx1"/>
                </a:solidFill>
                <a:latin typeface="Cambria" panose="02040503050406030204" pitchFamily="18" charset="0"/>
              </a:rPr>
              <a:t>2018</a:t>
            </a:r>
          </a:p>
          <a:p>
            <a:r>
              <a:rPr lang="id-ID" sz="1200" dirty="0">
                <a:solidFill>
                  <a:schemeClr val="tx1"/>
                </a:solidFill>
                <a:latin typeface="Cambria" panose="02040503050406030204" pitchFamily="18" charset="0"/>
              </a:rPr>
              <a:t>2019</a:t>
            </a:r>
          </a:p>
          <a:p>
            <a:r>
              <a:rPr lang="id-ID" sz="1200" dirty="0">
                <a:solidFill>
                  <a:schemeClr val="tx1"/>
                </a:solidFill>
                <a:latin typeface="Cambria" panose="02040503050406030204" pitchFamily="18" charset="0"/>
              </a:rPr>
              <a:t>2020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73A5D80B-BEB3-41CA-B845-AD46A28D9879}"/>
              </a:ext>
            </a:extLst>
          </p:cNvPr>
          <p:cNvSpPr/>
          <p:nvPr/>
        </p:nvSpPr>
        <p:spPr>
          <a:xfrm>
            <a:off x="7076524" y="1639431"/>
            <a:ext cx="1069950" cy="3605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050" dirty="0">
                <a:solidFill>
                  <a:schemeClr val="tx1"/>
                </a:solidFill>
                <a:latin typeface="Cambria" panose="02040503050406030204" pitchFamily="18" charset="0"/>
              </a:rPr>
              <a:t>Project Plant  :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BE7198BF-95C1-41C7-8A42-138A782023AE}"/>
              </a:ext>
            </a:extLst>
          </p:cNvPr>
          <p:cNvSpPr/>
          <p:nvPr/>
        </p:nvSpPr>
        <p:spPr>
          <a:xfrm>
            <a:off x="8066915" y="1733956"/>
            <a:ext cx="990600" cy="1771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200" dirty="0">
                <a:solidFill>
                  <a:schemeClr val="tx1"/>
                </a:solidFill>
                <a:latin typeface="Cambria" panose="02040503050406030204" pitchFamily="18" charset="0"/>
              </a:rPr>
              <a:t>Plant A</a:t>
            </a:r>
            <a:endParaRPr lang="id-ID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571CEC8-A479-415E-A55C-9D775A93ABF2}"/>
              </a:ext>
            </a:extLst>
          </p:cNvPr>
          <p:cNvSpPr/>
          <p:nvPr/>
        </p:nvSpPr>
        <p:spPr>
          <a:xfrm>
            <a:off x="10279171" y="1470842"/>
            <a:ext cx="1000134" cy="19115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200" dirty="0">
                <a:solidFill>
                  <a:schemeClr val="tx1"/>
                </a:solidFill>
                <a:latin typeface="Cambria" panose="02040503050406030204" pitchFamily="18" charset="0"/>
              </a:rPr>
              <a:t>All Plant</a:t>
            </a:r>
          </a:p>
          <a:p>
            <a:r>
              <a:rPr lang="id-ID" sz="1200" dirty="0">
                <a:solidFill>
                  <a:schemeClr val="tx1"/>
                </a:solidFill>
                <a:latin typeface="Cambria" panose="02040503050406030204" pitchFamily="18" charset="0"/>
              </a:rPr>
              <a:t>Plant A</a:t>
            </a:r>
          </a:p>
          <a:p>
            <a:r>
              <a:rPr lang="id-ID" sz="1200" dirty="0">
                <a:solidFill>
                  <a:schemeClr val="tx1"/>
                </a:solidFill>
                <a:latin typeface="Cambria" panose="02040503050406030204" pitchFamily="18" charset="0"/>
              </a:rPr>
              <a:t>Plant BHI</a:t>
            </a:r>
          </a:p>
          <a:p>
            <a:r>
              <a:rPr lang="id-ID" sz="1200" dirty="0">
                <a:solidFill>
                  <a:schemeClr val="tx1"/>
                </a:solidFill>
                <a:latin typeface="Cambria" panose="02040503050406030204" pitchFamily="18" charset="0"/>
              </a:rPr>
              <a:t>Plant C</a:t>
            </a:r>
          </a:p>
          <a:p>
            <a:r>
              <a:rPr lang="id-ID" sz="1200" dirty="0">
                <a:solidFill>
                  <a:schemeClr val="tx1"/>
                </a:solidFill>
                <a:latin typeface="Cambria" panose="02040503050406030204" pitchFamily="18" charset="0"/>
              </a:rPr>
              <a:t>Plant DK</a:t>
            </a:r>
          </a:p>
          <a:p>
            <a:r>
              <a:rPr lang="id-ID" sz="1200" dirty="0">
                <a:solidFill>
                  <a:schemeClr val="tx1"/>
                </a:solidFill>
                <a:latin typeface="Cambria" panose="02040503050406030204" pitchFamily="18" charset="0"/>
              </a:rPr>
              <a:t>Plant M</a:t>
            </a:r>
          </a:p>
          <a:p>
            <a:r>
              <a:rPr lang="id-ID" sz="1200" dirty="0">
                <a:solidFill>
                  <a:schemeClr val="tx1"/>
                </a:solidFill>
                <a:latin typeface="Cambria" panose="02040503050406030204" pitchFamily="18" charset="0"/>
              </a:rPr>
              <a:t>Plant E</a:t>
            </a:r>
          </a:p>
          <a:p>
            <a:r>
              <a:rPr lang="id-ID" sz="1200" dirty="0">
                <a:solidFill>
                  <a:schemeClr val="tx1"/>
                </a:solidFill>
                <a:latin typeface="Cambria" panose="02040503050406030204" pitchFamily="18" charset="0"/>
              </a:rPr>
              <a:t>Plant R</a:t>
            </a:r>
          </a:p>
          <a:p>
            <a:r>
              <a:rPr lang="id-ID" sz="1200" dirty="0">
                <a:solidFill>
                  <a:schemeClr val="tx1"/>
                </a:solidFill>
                <a:latin typeface="Cambria" panose="02040503050406030204" pitchFamily="18" charset="0"/>
              </a:rPr>
              <a:t>Plant J</a:t>
            </a:r>
          </a:p>
          <a:p>
            <a:r>
              <a:rPr lang="id-ID" sz="1200" dirty="0">
                <a:solidFill>
                  <a:schemeClr val="tx1"/>
                </a:solidFill>
                <a:latin typeface="Cambria" panose="02040503050406030204" pitchFamily="18" charset="0"/>
              </a:rPr>
              <a:t>Others</a:t>
            </a:r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6D56B0F9-3978-454D-B755-0D49BA376F1B}"/>
              </a:ext>
            </a:extLst>
          </p:cNvPr>
          <p:cNvSpPr/>
          <p:nvPr/>
        </p:nvSpPr>
        <p:spPr>
          <a:xfrm rot="10800000">
            <a:off x="8881477" y="1769171"/>
            <a:ext cx="129823" cy="12067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D87886F5-4451-42F7-A63F-69A56C9F8BEA}"/>
              </a:ext>
            </a:extLst>
          </p:cNvPr>
          <p:cNvSpPr/>
          <p:nvPr/>
        </p:nvSpPr>
        <p:spPr>
          <a:xfrm>
            <a:off x="8848139" y="1734541"/>
            <a:ext cx="201261" cy="1771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B906228-A883-469C-B753-9EDC6EF52D22}"/>
              </a:ext>
            </a:extLst>
          </p:cNvPr>
          <p:cNvSpPr txBox="1"/>
          <p:nvPr/>
        </p:nvSpPr>
        <p:spPr>
          <a:xfrm>
            <a:off x="1576055" y="444291"/>
            <a:ext cx="32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639FCDC-F76D-406A-9A3D-EAF4F6230FC0}"/>
              </a:ext>
            </a:extLst>
          </p:cNvPr>
          <p:cNvSpPr txBox="1"/>
          <p:nvPr/>
        </p:nvSpPr>
        <p:spPr>
          <a:xfrm>
            <a:off x="4826093" y="469730"/>
            <a:ext cx="32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07237A5-FDF9-452C-8B54-29D137E8E74C}"/>
              </a:ext>
            </a:extLst>
          </p:cNvPr>
          <p:cNvSpPr txBox="1"/>
          <p:nvPr/>
        </p:nvSpPr>
        <p:spPr>
          <a:xfrm>
            <a:off x="8076131" y="484112"/>
            <a:ext cx="32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latin typeface="Cambria" panose="02040503050406030204" pitchFamily="18" charset="0"/>
              </a:rPr>
              <a:t>3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C0D27E35-253E-4CDB-BBC1-4399646DB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703" y="2049433"/>
            <a:ext cx="2163892" cy="2529501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2C80C8DC-A79A-4200-955B-509464DD8C13}"/>
              </a:ext>
            </a:extLst>
          </p:cNvPr>
          <p:cNvSpPr/>
          <p:nvPr/>
        </p:nvSpPr>
        <p:spPr>
          <a:xfrm>
            <a:off x="8173482" y="4662433"/>
            <a:ext cx="11576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000" b="1" i="1" dirty="0">
                <a:solidFill>
                  <a:srgbClr val="FF0000"/>
                </a:solidFill>
                <a:latin typeface="Cambria" panose="02040503050406030204" pitchFamily="18" charset="0"/>
              </a:rPr>
              <a:t>+ See Project List</a:t>
            </a:r>
          </a:p>
        </p:txBody>
      </p:sp>
    </p:spTree>
    <p:extLst>
      <p:ext uri="{BB962C8B-B14F-4D97-AF65-F5344CB8AC3E}">
        <p14:creationId xmlns:p14="http://schemas.microsoft.com/office/powerpoint/2010/main" val="109809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F621B3DB-06AE-43DF-94E9-DBF7F1B8A451}"/>
              </a:ext>
            </a:extLst>
          </p:cNvPr>
          <p:cNvSpPr/>
          <p:nvPr/>
        </p:nvSpPr>
        <p:spPr>
          <a:xfrm>
            <a:off x="456361" y="4433352"/>
            <a:ext cx="2218889" cy="225885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56BC70-5C16-4BDB-9B31-CF270FFE5D64}"/>
              </a:ext>
            </a:extLst>
          </p:cNvPr>
          <p:cNvSpPr/>
          <p:nvPr/>
        </p:nvSpPr>
        <p:spPr>
          <a:xfrm>
            <a:off x="456361" y="615833"/>
            <a:ext cx="2218889" cy="380860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ED6C83-0C3A-4226-AAA3-9C1DE897039F}"/>
              </a:ext>
            </a:extLst>
          </p:cNvPr>
          <p:cNvSpPr txBox="1"/>
          <p:nvPr/>
        </p:nvSpPr>
        <p:spPr>
          <a:xfrm>
            <a:off x="636255" y="165797"/>
            <a:ext cx="1932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latin typeface="Cambria" panose="02040503050406030204" pitchFamily="18" charset="0"/>
              </a:rPr>
              <a:t>Add New Project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8857277-2B08-4DB2-A5C5-0B086F6BBC3F}"/>
              </a:ext>
            </a:extLst>
          </p:cNvPr>
          <p:cNvSpPr/>
          <p:nvPr/>
        </p:nvSpPr>
        <p:spPr>
          <a:xfrm>
            <a:off x="1617789" y="6105785"/>
            <a:ext cx="990600" cy="177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>
                <a:solidFill>
                  <a:schemeClr val="bg1"/>
                </a:solidFill>
                <a:latin typeface="Cambria" panose="02040503050406030204" pitchFamily="18" charset="0"/>
              </a:rPr>
              <a:t>Save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07237A5-FDF9-452C-8B54-29D137E8E74C}"/>
              </a:ext>
            </a:extLst>
          </p:cNvPr>
          <p:cNvSpPr txBox="1"/>
          <p:nvPr/>
        </p:nvSpPr>
        <p:spPr>
          <a:xfrm>
            <a:off x="1446731" y="-55638"/>
            <a:ext cx="32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E487114-282B-4CFC-9BCC-05ABEAC6F7AE}"/>
              </a:ext>
            </a:extLst>
          </p:cNvPr>
          <p:cNvSpPr/>
          <p:nvPr/>
        </p:nvSpPr>
        <p:spPr>
          <a:xfrm>
            <a:off x="285859" y="1937028"/>
            <a:ext cx="2723780" cy="38350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100" dirty="0">
                <a:solidFill>
                  <a:schemeClr val="tx1"/>
                </a:solidFill>
                <a:latin typeface="Cambria" panose="02040503050406030204" pitchFamily="18" charset="0"/>
              </a:rPr>
              <a:t>Project Year 	   :</a:t>
            </a:r>
          </a:p>
          <a:p>
            <a:r>
              <a:rPr lang="id-ID" sz="1100" dirty="0">
                <a:solidFill>
                  <a:schemeClr val="tx1"/>
                </a:solidFill>
                <a:latin typeface="Cambria" panose="02040503050406030204" pitchFamily="18" charset="0"/>
              </a:rPr>
              <a:t>Project No 	   :</a:t>
            </a:r>
          </a:p>
          <a:p>
            <a:r>
              <a:rPr lang="id-ID" sz="1100" dirty="0">
                <a:solidFill>
                  <a:schemeClr val="tx1"/>
                </a:solidFill>
                <a:latin typeface="Cambria" panose="02040503050406030204" pitchFamily="18" charset="0"/>
              </a:rPr>
              <a:t>Project Title 	   :</a:t>
            </a:r>
          </a:p>
          <a:p>
            <a:r>
              <a:rPr lang="id-ID" sz="1100" dirty="0">
                <a:solidFill>
                  <a:schemeClr val="tx1"/>
                </a:solidFill>
                <a:latin typeface="Cambria" panose="02040503050406030204" pitchFamily="18" charset="0"/>
              </a:rPr>
              <a:t>User/CC 	   :</a:t>
            </a:r>
          </a:p>
          <a:p>
            <a:r>
              <a:rPr lang="id-ID" sz="1100" dirty="0">
                <a:solidFill>
                  <a:schemeClr val="tx1"/>
                </a:solidFill>
                <a:latin typeface="Cambria" panose="02040503050406030204" pitchFamily="18" charset="0"/>
              </a:rPr>
              <a:t>Plant 	   :</a:t>
            </a:r>
          </a:p>
          <a:p>
            <a:endParaRPr lang="id-ID" sz="11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id-ID" sz="1100" dirty="0">
                <a:solidFill>
                  <a:schemeClr val="tx1"/>
                </a:solidFill>
                <a:latin typeface="Cambria" panose="02040503050406030204" pitchFamily="18" charset="0"/>
              </a:rPr>
              <a:t>Add Bill of Quantity :</a:t>
            </a:r>
          </a:p>
          <a:p>
            <a:r>
              <a:rPr lang="id-ID" sz="1100" dirty="0">
                <a:solidFill>
                  <a:schemeClr val="tx1"/>
                </a:solidFill>
                <a:latin typeface="Cambria" panose="02040503050406030204" pitchFamily="18" charset="0"/>
              </a:rPr>
              <a:t>Add Drawing	         :</a:t>
            </a:r>
          </a:p>
          <a:p>
            <a:endParaRPr lang="id-ID" sz="11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id-ID" sz="11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id-ID" sz="1100" dirty="0">
                <a:solidFill>
                  <a:schemeClr val="tx1"/>
                </a:solidFill>
                <a:latin typeface="Cambria" panose="02040503050406030204" pitchFamily="18" charset="0"/>
              </a:rPr>
              <a:t>PR No 	   :</a:t>
            </a:r>
          </a:p>
          <a:p>
            <a:endParaRPr lang="id-ID" sz="11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id-ID" sz="1100" dirty="0">
                <a:solidFill>
                  <a:schemeClr val="tx1"/>
                </a:solidFill>
                <a:latin typeface="Cambria" panose="02040503050406030204" pitchFamily="18" charset="0"/>
              </a:rPr>
              <a:t>Aanwijzing Date :</a:t>
            </a:r>
          </a:p>
          <a:p>
            <a:r>
              <a:rPr lang="id-ID" sz="900" dirty="0">
                <a:solidFill>
                  <a:schemeClr val="tx1"/>
                </a:solidFill>
                <a:latin typeface="Cambria" panose="02040503050406030204" pitchFamily="18" charset="0"/>
              </a:rPr>
              <a:t>Bid Submission Date </a:t>
            </a:r>
            <a:r>
              <a:rPr lang="id-ID" sz="1100" dirty="0">
                <a:solidFill>
                  <a:schemeClr val="tx1"/>
                </a:solidFill>
                <a:latin typeface="Cambria" panose="02040503050406030204" pitchFamily="18" charset="0"/>
              </a:rPr>
              <a:t>:</a:t>
            </a:r>
          </a:p>
          <a:p>
            <a:endParaRPr lang="id-ID" sz="11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id-ID" sz="1100" dirty="0">
                <a:solidFill>
                  <a:schemeClr val="tx1"/>
                </a:solidFill>
                <a:latin typeface="Cambria" panose="02040503050406030204" pitchFamily="18" charset="0"/>
              </a:rPr>
              <a:t>SPK/PO No 	   :</a:t>
            </a:r>
          </a:p>
          <a:p>
            <a:r>
              <a:rPr lang="id-ID" sz="1100" dirty="0">
                <a:solidFill>
                  <a:schemeClr val="tx1"/>
                </a:solidFill>
                <a:latin typeface="Cambria" panose="02040503050406030204" pitchFamily="18" charset="0"/>
              </a:rPr>
              <a:t>Contractor	   :</a:t>
            </a:r>
          </a:p>
          <a:p>
            <a:r>
              <a:rPr lang="id-ID" sz="1100" dirty="0">
                <a:solidFill>
                  <a:schemeClr val="tx1"/>
                </a:solidFill>
                <a:latin typeface="Cambria" panose="02040503050406030204" pitchFamily="18" charset="0"/>
              </a:rPr>
              <a:t>Start Execution Date :</a:t>
            </a:r>
          </a:p>
          <a:p>
            <a:r>
              <a:rPr lang="id-ID" sz="1100" dirty="0">
                <a:solidFill>
                  <a:schemeClr val="tx1"/>
                </a:solidFill>
                <a:latin typeface="Cambria" panose="02040503050406030204" pitchFamily="18" charset="0"/>
              </a:rPr>
              <a:t>Estimate Finish Date :</a:t>
            </a:r>
          </a:p>
          <a:p>
            <a:endParaRPr lang="id-ID" sz="11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id-ID" sz="11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id-ID" sz="1100" dirty="0">
                <a:solidFill>
                  <a:schemeClr val="tx1"/>
                </a:solidFill>
                <a:latin typeface="Cambria" panose="02040503050406030204" pitchFamily="18" charset="0"/>
              </a:rPr>
              <a:t>Contract,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 dirty="0">
                <a:solidFill>
                  <a:schemeClr val="tx1"/>
                </a:solidFill>
                <a:latin typeface="Cambria" panose="02040503050406030204" pitchFamily="18" charset="0"/>
              </a:rPr>
              <a:t>DP	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 dirty="0">
                <a:solidFill>
                  <a:schemeClr val="tx1"/>
                </a:solidFill>
                <a:latin typeface="Cambria" panose="02040503050406030204" pitchFamily="18" charset="0"/>
              </a:rPr>
              <a:t>Termyn 1	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 dirty="0">
                <a:solidFill>
                  <a:schemeClr val="tx1"/>
                </a:solidFill>
                <a:latin typeface="Cambria" panose="02040503050406030204" pitchFamily="18" charset="0"/>
              </a:rPr>
              <a:t>Termyn 2	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 dirty="0">
                <a:solidFill>
                  <a:schemeClr val="tx1"/>
                </a:solidFill>
                <a:latin typeface="Cambria" panose="02040503050406030204" pitchFamily="18" charset="0"/>
              </a:rPr>
              <a:t>Termyn 3	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 dirty="0">
                <a:solidFill>
                  <a:schemeClr val="tx1"/>
                </a:solidFill>
                <a:latin typeface="Cambria" panose="02040503050406030204" pitchFamily="18" charset="0"/>
              </a:rPr>
              <a:t>Termyn 4	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 dirty="0">
                <a:solidFill>
                  <a:schemeClr val="tx1"/>
                </a:solidFill>
                <a:latin typeface="Cambria" panose="02040503050406030204" pitchFamily="18" charset="0"/>
              </a:rPr>
              <a:t>Termyn 5	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 dirty="0">
                <a:solidFill>
                  <a:schemeClr val="tx1"/>
                </a:solidFill>
                <a:latin typeface="Cambria" panose="02040503050406030204" pitchFamily="18" charset="0"/>
              </a:rPr>
              <a:t>Retensi	:</a:t>
            </a:r>
          </a:p>
          <a:p>
            <a:endParaRPr lang="id-ID" sz="11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id-ID" sz="11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id-ID" sz="11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id-ID" sz="11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id-ID" sz="11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F6BDA58-489A-4A77-9F4B-6E10DAAB496F}"/>
              </a:ext>
            </a:extLst>
          </p:cNvPr>
          <p:cNvSpPr/>
          <p:nvPr/>
        </p:nvSpPr>
        <p:spPr>
          <a:xfrm>
            <a:off x="1645751" y="1047801"/>
            <a:ext cx="990600" cy="1237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96AD7F4-7D29-4541-90F7-1526824C4B5C}"/>
              </a:ext>
            </a:extLst>
          </p:cNvPr>
          <p:cNvSpPr/>
          <p:nvPr/>
        </p:nvSpPr>
        <p:spPr>
          <a:xfrm>
            <a:off x="1645751" y="1219167"/>
            <a:ext cx="990600" cy="1237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241D5B6-AFF6-455F-90EA-79475451B3AE}"/>
              </a:ext>
            </a:extLst>
          </p:cNvPr>
          <p:cNvSpPr/>
          <p:nvPr/>
        </p:nvSpPr>
        <p:spPr>
          <a:xfrm>
            <a:off x="1645751" y="1387369"/>
            <a:ext cx="990600" cy="1237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4857D6F-6727-45BF-B4E2-668CF36F981D}"/>
              </a:ext>
            </a:extLst>
          </p:cNvPr>
          <p:cNvSpPr/>
          <p:nvPr/>
        </p:nvSpPr>
        <p:spPr>
          <a:xfrm>
            <a:off x="1645751" y="1565085"/>
            <a:ext cx="990600" cy="1237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DB9769F-0962-41A6-8E58-DE9C721F2C35}"/>
              </a:ext>
            </a:extLst>
          </p:cNvPr>
          <p:cNvSpPr/>
          <p:nvPr/>
        </p:nvSpPr>
        <p:spPr>
          <a:xfrm>
            <a:off x="1645751" y="1723174"/>
            <a:ext cx="990600" cy="1237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5CF3B11-9C7E-4298-81C9-5FD91CF8E17F}"/>
              </a:ext>
            </a:extLst>
          </p:cNvPr>
          <p:cNvSpPr/>
          <p:nvPr/>
        </p:nvSpPr>
        <p:spPr>
          <a:xfrm>
            <a:off x="1645751" y="2718536"/>
            <a:ext cx="990600" cy="1237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9D7CBCDE-C2D1-43D8-B080-C2CBCB6C8131}"/>
              </a:ext>
            </a:extLst>
          </p:cNvPr>
          <p:cNvSpPr/>
          <p:nvPr/>
        </p:nvSpPr>
        <p:spPr>
          <a:xfrm>
            <a:off x="1645751" y="3062362"/>
            <a:ext cx="990600" cy="1237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D09BBF5-AC6B-4E55-B813-4823804DDF75}"/>
              </a:ext>
            </a:extLst>
          </p:cNvPr>
          <p:cNvSpPr/>
          <p:nvPr/>
        </p:nvSpPr>
        <p:spPr>
          <a:xfrm>
            <a:off x="1645751" y="3228356"/>
            <a:ext cx="990600" cy="1237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AD04A18E-09FE-4294-9500-CBF278C64687}"/>
              </a:ext>
            </a:extLst>
          </p:cNvPr>
          <p:cNvSpPr/>
          <p:nvPr/>
        </p:nvSpPr>
        <p:spPr>
          <a:xfrm>
            <a:off x="1645751" y="3561931"/>
            <a:ext cx="990600" cy="1237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DA8C5D5-0B0D-41E9-8C24-4D18FB20A5FC}"/>
              </a:ext>
            </a:extLst>
          </p:cNvPr>
          <p:cNvSpPr/>
          <p:nvPr/>
        </p:nvSpPr>
        <p:spPr>
          <a:xfrm>
            <a:off x="1645751" y="3728692"/>
            <a:ext cx="990600" cy="1237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4242D84-F3CF-4107-9E6C-2E3F9769C739}"/>
              </a:ext>
            </a:extLst>
          </p:cNvPr>
          <p:cNvSpPr/>
          <p:nvPr/>
        </p:nvSpPr>
        <p:spPr>
          <a:xfrm>
            <a:off x="1833500" y="3904370"/>
            <a:ext cx="802851" cy="1237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BE9006A7-21DC-41DA-89A3-3C2CB88D0799}"/>
              </a:ext>
            </a:extLst>
          </p:cNvPr>
          <p:cNvSpPr/>
          <p:nvPr/>
        </p:nvSpPr>
        <p:spPr>
          <a:xfrm>
            <a:off x="1833499" y="4074317"/>
            <a:ext cx="802851" cy="1237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6FD8DD37-E3A3-43F4-8318-270D0694607A}"/>
              </a:ext>
            </a:extLst>
          </p:cNvPr>
          <p:cNvSpPr/>
          <p:nvPr/>
        </p:nvSpPr>
        <p:spPr>
          <a:xfrm>
            <a:off x="1517164" y="4730396"/>
            <a:ext cx="990600" cy="1237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000" dirty="0">
                <a:solidFill>
                  <a:schemeClr val="tx1"/>
                </a:solidFill>
                <a:latin typeface="Cambria" panose="02040503050406030204" pitchFamily="18" charset="0"/>
              </a:rPr>
              <a:t>5%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17AF016-66EE-4BB8-AC67-4CA6C7B0088C}"/>
              </a:ext>
            </a:extLst>
          </p:cNvPr>
          <p:cNvSpPr/>
          <p:nvPr/>
        </p:nvSpPr>
        <p:spPr>
          <a:xfrm>
            <a:off x="1517164" y="4899207"/>
            <a:ext cx="990600" cy="1237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000" dirty="0">
                <a:solidFill>
                  <a:schemeClr val="tx1"/>
                </a:solidFill>
                <a:latin typeface="Cambria" panose="02040503050406030204" pitchFamily="18" charset="0"/>
              </a:rPr>
              <a:t>25%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3FB86B8-FE0B-4798-89EB-976A1210DBFC}"/>
              </a:ext>
            </a:extLst>
          </p:cNvPr>
          <p:cNvSpPr/>
          <p:nvPr/>
        </p:nvSpPr>
        <p:spPr>
          <a:xfrm>
            <a:off x="1517164" y="5072644"/>
            <a:ext cx="990600" cy="1237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000" dirty="0">
                <a:solidFill>
                  <a:schemeClr val="tx1"/>
                </a:solidFill>
                <a:latin typeface="Cambria" panose="02040503050406030204" pitchFamily="18" charset="0"/>
              </a:rPr>
              <a:t>25%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DAA263CE-2D16-4E96-AE9B-8FB43FB6CEE6}"/>
              </a:ext>
            </a:extLst>
          </p:cNvPr>
          <p:cNvSpPr/>
          <p:nvPr/>
        </p:nvSpPr>
        <p:spPr>
          <a:xfrm>
            <a:off x="1517164" y="5244171"/>
            <a:ext cx="990600" cy="1237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050" dirty="0">
                <a:solidFill>
                  <a:schemeClr val="tx1"/>
                </a:solidFill>
                <a:latin typeface="Cambria" panose="02040503050406030204" pitchFamily="18" charset="0"/>
              </a:rPr>
              <a:t>20%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63C39DCA-0996-4634-BB55-F0790253EB45}"/>
              </a:ext>
            </a:extLst>
          </p:cNvPr>
          <p:cNvSpPr/>
          <p:nvPr/>
        </p:nvSpPr>
        <p:spPr>
          <a:xfrm>
            <a:off x="1517164" y="5413507"/>
            <a:ext cx="990600" cy="1237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701AAF7-5AE3-4EAC-B740-90ABEBEBC60B}"/>
              </a:ext>
            </a:extLst>
          </p:cNvPr>
          <p:cNvSpPr/>
          <p:nvPr/>
        </p:nvSpPr>
        <p:spPr>
          <a:xfrm>
            <a:off x="1517164" y="5582843"/>
            <a:ext cx="990600" cy="1237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1E4EC6D1-6BDA-4D0D-BB7E-654DAD13B8B1}"/>
              </a:ext>
            </a:extLst>
          </p:cNvPr>
          <p:cNvSpPr/>
          <p:nvPr/>
        </p:nvSpPr>
        <p:spPr>
          <a:xfrm>
            <a:off x="1517164" y="5749732"/>
            <a:ext cx="990600" cy="1237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050" dirty="0">
                <a:solidFill>
                  <a:schemeClr val="tx1"/>
                </a:solidFill>
                <a:latin typeface="Cambria" panose="02040503050406030204" pitchFamily="18" charset="0"/>
              </a:rPr>
              <a:t>5%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47601A84-5094-4F55-BDAF-64B87EB9B6E8}"/>
              </a:ext>
            </a:extLst>
          </p:cNvPr>
          <p:cNvCxnSpPr>
            <a:cxnSpLocks/>
          </p:cNvCxnSpPr>
          <p:nvPr/>
        </p:nvCxnSpPr>
        <p:spPr>
          <a:xfrm flipV="1">
            <a:off x="2507764" y="984494"/>
            <a:ext cx="1828016" cy="113386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A9BBAC6-59CE-41C8-8223-0F85FE4896E8}"/>
              </a:ext>
            </a:extLst>
          </p:cNvPr>
          <p:cNvSpPr/>
          <p:nvPr/>
        </p:nvSpPr>
        <p:spPr>
          <a:xfrm>
            <a:off x="1745576" y="1972819"/>
            <a:ext cx="4537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b="1" i="1" dirty="0">
                <a:solidFill>
                  <a:srgbClr val="FF0000"/>
                </a:solidFill>
                <a:latin typeface="Cambria" panose="02040503050406030204" pitchFamily="18" charset="0"/>
              </a:rPr>
              <a:t>Add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DB4E6C6-8357-4D85-A1C0-A635D109EB51}"/>
              </a:ext>
            </a:extLst>
          </p:cNvPr>
          <p:cNvSpPr/>
          <p:nvPr/>
        </p:nvSpPr>
        <p:spPr>
          <a:xfrm>
            <a:off x="1741524" y="2139689"/>
            <a:ext cx="4537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b="1" i="1" dirty="0">
                <a:solidFill>
                  <a:srgbClr val="FF0000"/>
                </a:solidFill>
                <a:latin typeface="Cambria" panose="02040503050406030204" pitchFamily="18" charset="0"/>
              </a:rPr>
              <a:t>Add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E22E3E5-BDE5-4641-A67B-CA0B15A1128F}"/>
              </a:ext>
            </a:extLst>
          </p:cNvPr>
          <p:cNvSpPr txBox="1"/>
          <p:nvPr/>
        </p:nvSpPr>
        <p:spPr>
          <a:xfrm>
            <a:off x="4344898" y="173417"/>
            <a:ext cx="2257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latin typeface="Cambria" panose="02040503050406030204" pitchFamily="18" charset="0"/>
              </a:rPr>
              <a:t>Add Bill of Quantity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56F9E99-EFA5-4089-99C8-85BD28230197}"/>
              </a:ext>
            </a:extLst>
          </p:cNvPr>
          <p:cNvSpPr txBox="1"/>
          <p:nvPr/>
        </p:nvSpPr>
        <p:spPr>
          <a:xfrm>
            <a:off x="5317691" y="-48018"/>
            <a:ext cx="32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latin typeface="Cambria" panose="02040503050406030204" pitchFamily="18" charset="0"/>
              </a:rPr>
              <a:t>5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44B7AC1-3CD9-4C9D-AC1F-E3B815DDC5C7}"/>
              </a:ext>
            </a:extLst>
          </p:cNvPr>
          <p:cNvSpPr/>
          <p:nvPr/>
        </p:nvSpPr>
        <p:spPr>
          <a:xfrm>
            <a:off x="4334807" y="628211"/>
            <a:ext cx="2218889" cy="380860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58D7542-C640-4667-9FED-2E605ECF1E48}"/>
              </a:ext>
            </a:extLst>
          </p:cNvPr>
          <p:cNvSpPr/>
          <p:nvPr/>
        </p:nvSpPr>
        <p:spPr>
          <a:xfrm>
            <a:off x="4276722" y="937118"/>
            <a:ext cx="2723780" cy="297622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100" dirty="0">
                <a:solidFill>
                  <a:schemeClr val="tx1"/>
                </a:solidFill>
                <a:latin typeface="Cambria" panose="02040503050406030204" pitchFamily="18" charset="0"/>
              </a:rPr>
              <a:t>Item Name	:</a:t>
            </a:r>
          </a:p>
          <a:p>
            <a:r>
              <a:rPr lang="id-ID" sz="1100" dirty="0">
                <a:solidFill>
                  <a:schemeClr val="tx1"/>
                </a:solidFill>
                <a:latin typeface="Cambria" panose="02040503050406030204" pitchFamily="18" charset="0"/>
              </a:rPr>
              <a:t>Spesification,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 dirty="0">
                <a:solidFill>
                  <a:schemeClr val="tx1"/>
                </a:solidFill>
                <a:latin typeface="Cambria" panose="02040503050406030204" pitchFamily="18" charset="0"/>
              </a:rPr>
              <a:t>Brand	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 dirty="0">
                <a:solidFill>
                  <a:schemeClr val="tx1"/>
                </a:solidFill>
                <a:latin typeface="Cambria" panose="02040503050406030204" pitchFamily="18" charset="0"/>
              </a:rPr>
              <a:t>Size	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 dirty="0">
                <a:solidFill>
                  <a:schemeClr val="tx1"/>
                </a:solidFill>
                <a:latin typeface="Cambria" panose="02040503050406030204" pitchFamily="18" charset="0"/>
              </a:rPr>
              <a:t>Type	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 dirty="0">
                <a:solidFill>
                  <a:schemeClr val="tx1"/>
                </a:solidFill>
                <a:latin typeface="Cambria" panose="02040503050406030204" pitchFamily="18" charset="0"/>
              </a:rPr>
              <a:t>Others	:</a:t>
            </a:r>
          </a:p>
          <a:p>
            <a:endParaRPr lang="id-ID" sz="11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id-ID" sz="11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id-ID" sz="11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id-ID" sz="11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id-ID" sz="1100" dirty="0">
                <a:solidFill>
                  <a:schemeClr val="tx1"/>
                </a:solidFill>
                <a:latin typeface="Cambria" panose="02040503050406030204" pitchFamily="18" charset="0"/>
              </a:rPr>
              <a:t>Quantity	:</a:t>
            </a:r>
          </a:p>
          <a:p>
            <a:r>
              <a:rPr lang="id-ID" sz="1100" dirty="0">
                <a:solidFill>
                  <a:schemeClr val="tx1"/>
                </a:solidFill>
                <a:latin typeface="Cambria" panose="02040503050406030204" pitchFamily="18" charset="0"/>
              </a:rPr>
              <a:t>Price/Unit	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d-ID" sz="11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id-ID" sz="11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id-ID" sz="11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id-ID" sz="11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id-ID" sz="11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id-ID" sz="11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id-ID" sz="11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05ABECF4-39D1-4BDB-99E0-EBE2769926BF}"/>
              </a:ext>
            </a:extLst>
          </p:cNvPr>
          <p:cNvSpPr/>
          <p:nvPr/>
        </p:nvSpPr>
        <p:spPr>
          <a:xfrm>
            <a:off x="5500037" y="861388"/>
            <a:ext cx="990600" cy="1237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3AC5FEE8-E42D-4993-9F70-35B06B0326E0}"/>
              </a:ext>
            </a:extLst>
          </p:cNvPr>
          <p:cNvSpPr/>
          <p:nvPr/>
        </p:nvSpPr>
        <p:spPr>
          <a:xfrm>
            <a:off x="5487338" y="1204905"/>
            <a:ext cx="990600" cy="1237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5598805-A3B2-467B-BEB8-86B8BFF43CB4}"/>
              </a:ext>
            </a:extLst>
          </p:cNvPr>
          <p:cNvSpPr/>
          <p:nvPr/>
        </p:nvSpPr>
        <p:spPr>
          <a:xfrm>
            <a:off x="5487338" y="1385805"/>
            <a:ext cx="990600" cy="1237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BB4F8505-B844-48CC-AAA8-71FD7014C2D5}"/>
              </a:ext>
            </a:extLst>
          </p:cNvPr>
          <p:cNvSpPr/>
          <p:nvPr/>
        </p:nvSpPr>
        <p:spPr>
          <a:xfrm>
            <a:off x="5492751" y="1547915"/>
            <a:ext cx="990600" cy="1237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D4A190F-8C26-4DCB-9D2B-99F5FBD579B2}"/>
              </a:ext>
            </a:extLst>
          </p:cNvPr>
          <p:cNvSpPr/>
          <p:nvPr/>
        </p:nvSpPr>
        <p:spPr>
          <a:xfrm>
            <a:off x="5500037" y="1710024"/>
            <a:ext cx="990600" cy="706663"/>
          </a:xfrm>
          <a:prstGeom prst="roundRect">
            <a:avLst>
              <a:gd name="adj" fmla="val 453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D24FE171-3DF8-409E-B7D3-91CE50063C05}"/>
              </a:ext>
            </a:extLst>
          </p:cNvPr>
          <p:cNvSpPr/>
          <p:nvPr/>
        </p:nvSpPr>
        <p:spPr>
          <a:xfrm>
            <a:off x="5496863" y="2534969"/>
            <a:ext cx="365775" cy="1237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C022F63-66DE-47DA-A3B6-CFA41758E998}"/>
              </a:ext>
            </a:extLst>
          </p:cNvPr>
          <p:cNvSpPr/>
          <p:nvPr/>
        </p:nvSpPr>
        <p:spPr>
          <a:xfrm>
            <a:off x="5496863" y="2705613"/>
            <a:ext cx="990600" cy="1237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95555F-C673-4BD2-AB92-B894770234D2}"/>
              </a:ext>
            </a:extLst>
          </p:cNvPr>
          <p:cNvSpPr/>
          <p:nvPr/>
        </p:nvSpPr>
        <p:spPr>
          <a:xfrm>
            <a:off x="5830215" y="2487242"/>
            <a:ext cx="75590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800" dirty="0">
                <a:latin typeface="Cambria" panose="02040503050406030204" pitchFamily="18" charset="0"/>
              </a:rPr>
              <a:t>Unit :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B1E0B355-2C7A-4AC7-9B50-C18E5D4454B6}"/>
              </a:ext>
            </a:extLst>
          </p:cNvPr>
          <p:cNvSpPr/>
          <p:nvPr/>
        </p:nvSpPr>
        <p:spPr>
          <a:xfrm>
            <a:off x="6187922" y="2541325"/>
            <a:ext cx="299542" cy="1237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1607841-7D87-4A9A-ACCA-F0BBB0E15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6778" y="3242634"/>
            <a:ext cx="2136772" cy="889943"/>
          </a:xfrm>
          <a:prstGeom prst="rect">
            <a:avLst/>
          </a:prstGeom>
        </p:spPr>
      </p:pic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B1A7420-6BEF-4149-91BF-C1A41DC5AD7F}"/>
              </a:ext>
            </a:extLst>
          </p:cNvPr>
          <p:cNvSpPr/>
          <p:nvPr/>
        </p:nvSpPr>
        <p:spPr>
          <a:xfrm>
            <a:off x="5487338" y="2934300"/>
            <a:ext cx="990600" cy="177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>
                <a:solidFill>
                  <a:schemeClr val="bg1"/>
                </a:solidFill>
                <a:latin typeface="Cambria" panose="02040503050406030204" pitchFamily="18" charset="0"/>
              </a:rPr>
              <a:t>Add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6B9F16D-FF81-4E8D-916A-E4EAED310FE3}"/>
              </a:ext>
            </a:extLst>
          </p:cNvPr>
          <p:cNvCxnSpPr>
            <a:cxnSpLocks/>
          </p:cNvCxnSpPr>
          <p:nvPr/>
        </p:nvCxnSpPr>
        <p:spPr>
          <a:xfrm>
            <a:off x="2507764" y="2305374"/>
            <a:ext cx="4609404" cy="2767270"/>
          </a:xfrm>
          <a:prstGeom prst="bentConnector3">
            <a:avLst>
              <a:gd name="adj1" fmla="val 3234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D4DECA4-EBD9-4A87-BA2C-0CDB9C8BBD0B}"/>
              </a:ext>
            </a:extLst>
          </p:cNvPr>
          <p:cNvSpPr/>
          <p:nvPr/>
        </p:nvSpPr>
        <p:spPr>
          <a:xfrm>
            <a:off x="7132086" y="615833"/>
            <a:ext cx="2218889" cy="483502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0B0AEF3-9D05-4F46-A077-BB443A447CDA}"/>
              </a:ext>
            </a:extLst>
          </p:cNvPr>
          <p:cNvSpPr txBox="1"/>
          <p:nvPr/>
        </p:nvSpPr>
        <p:spPr>
          <a:xfrm>
            <a:off x="7444300" y="142228"/>
            <a:ext cx="1555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latin typeface="Cambria" panose="02040503050406030204" pitchFamily="18" charset="0"/>
              </a:rPr>
              <a:t>Add Drawing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2CC242-01A4-45BE-9C37-13D5E09B066C}"/>
              </a:ext>
            </a:extLst>
          </p:cNvPr>
          <p:cNvSpPr txBox="1"/>
          <p:nvPr/>
        </p:nvSpPr>
        <p:spPr>
          <a:xfrm>
            <a:off x="8066162" y="-79207"/>
            <a:ext cx="32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latin typeface="Cambria" panose="02040503050406030204" pitchFamily="18" charset="0"/>
              </a:rPr>
              <a:t>6</a:t>
            </a: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ACABDFE8-6334-4295-8423-AD9B68733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911373" y="1070307"/>
            <a:ext cx="2659403" cy="1878258"/>
          </a:xfrm>
          <a:prstGeom prst="rect">
            <a:avLst/>
          </a:prstGeom>
        </p:spPr>
      </p:pic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C44E313-BA81-4985-B6BF-54AE2DA2911C}"/>
              </a:ext>
            </a:extLst>
          </p:cNvPr>
          <p:cNvSpPr/>
          <p:nvPr/>
        </p:nvSpPr>
        <p:spPr>
          <a:xfrm>
            <a:off x="7252087" y="3403039"/>
            <a:ext cx="990600" cy="177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>
                <a:solidFill>
                  <a:schemeClr val="bg1"/>
                </a:solidFill>
                <a:latin typeface="Cambria" panose="02040503050406030204" pitchFamily="18" charset="0"/>
              </a:rPr>
              <a:t>Take a photo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9C3B278A-F2B3-48A2-83E3-5FDF0E385B71}"/>
              </a:ext>
            </a:extLst>
          </p:cNvPr>
          <p:cNvSpPr/>
          <p:nvPr/>
        </p:nvSpPr>
        <p:spPr>
          <a:xfrm>
            <a:off x="8278906" y="3396689"/>
            <a:ext cx="990600" cy="177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>
                <a:solidFill>
                  <a:schemeClr val="bg1"/>
                </a:solidFill>
                <a:latin typeface="Cambria" panose="02040503050406030204" pitchFamily="18" charset="0"/>
              </a:rPr>
              <a:t>Import from File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D7E4718-BD56-4D39-9193-5DF759AB0641}"/>
              </a:ext>
            </a:extLst>
          </p:cNvPr>
          <p:cNvSpPr/>
          <p:nvPr/>
        </p:nvSpPr>
        <p:spPr>
          <a:xfrm>
            <a:off x="1605299" y="4171132"/>
            <a:ext cx="10272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b="1" i="1" dirty="0">
                <a:solidFill>
                  <a:srgbClr val="FF0000"/>
                </a:solidFill>
                <a:latin typeface="Cambria" panose="02040503050406030204" pitchFamily="18" charset="0"/>
              </a:rPr>
              <a:t>Add SPK/PO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ED4AD30-A85A-4CD0-AA28-522497FB9CC8}"/>
              </a:ext>
            </a:extLst>
          </p:cNvPr>
          <p:cNvCxnSpPr>
            <a:cxnSpLocks/>
          </p:cNvCxnSpPr>
          <p:nvPr/>
        </p:nvCxnSpPr>
        <p:spPr>
          <a:xfrm>
            <a:off x="2636350" y="4310525"/>
            <a:ext cx="7177730" cy="1318991"/>
          </a:xfrm>
          <a:prstGeom prst="bentConnector3">
            <a:avLst>
              <a:gd name="adj1" fmla="val 11782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FC7617B-3456-418E-9D67-9526AE300DA0}"/>
              </a:ext>
            </a:extLst>
          </p:cNvPr>
          <p:cNvSpPr/>
          <p:nvPr/>
        </p:nvSpPr>
        <p:spPr>
          <a:xfrm>
            <a:off x="9814080" y="1896302"/>
            <a:ext cx="2218889" cy="380860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B5ECD0F-FCC4-454B-B581-05F65B33F3A5}"/>
              </a:ext>
            </a:extLst>
          </p:cNvPr>
          <p:cNvSpPr txBox="1"/>
          <p:nvPr/>
        </p:nvSpPr>
        <p:spPr>
          <a:xfrm>
            <a:off x="10157680" y="1422697"/>
            <a:ext cx="149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latin typeface="Cambria" panose="02040503050406030204" pitchFamily="18" charset="0"/>
              </a:rPr>
              <a:t>Add SPK/PO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32A973F-4DD2-49CE-B50F-74626F97521A}"/>
              </a:ext>
            </a:extLst>
          </p:cNvPr>
          <p:cNvSpPr txBox="1"/>
          <p:nvPr/>
        </p:nvSpPr>
        <p:spPr>
          <a:xfrm>
            <a:off x="10748156" y="1201262"/>
            <a:ext cx="32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latin typeface="Cambria" panose="02040503050406030204" pitchFamily="18" charset="0"/>
              </a:rPr>
              <a:t>7</a:t>
            </a:r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D2D1DF67-F205-4863-9F65-B31B66E40B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3628" y="2059568"/>
            <a:ext cx="2106032" cy="2767378"/>
          </a:xfrm>
          <a:prstGeom prst="rect">
            <a:avLst/>
          </a:prstGeom>
        </p:spPr>
      </p:pic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07AF3D9F-4E11-4082-9F57-D6152B28EF70}"/>
              </a:ext>
            </a:extLst>
          </p:cNvPr>
          <p:cNvSpPr/>
          <p:nvPr/>
        </p:nvSpPr>
        <p:spPr>
          <a:xfrm>
            <a:off x="8778676" y="3635732"/>
            <a:ext cx="462841" cy="177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>
                <a:solidFill>
                  <a:schemeClr val="bg1"/>
                </a:solidFill>
                <a:latin typeface="Cambria" panose="02040503050406030204" pitchFamily="18" charset="0"/>
              </a:rPr>
              <a:t>Add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D580E787-4D9B-4601-BC6A-C24B7A64AC72}"/>
              </a:ext>
            </a:extLst>
          </p:cNvPr>
          <p:cNvSpPr/>
          <p:nvPr/>
        </p:nvSpPr>
        <p:spPr>
          <a:xfrm>
            <a:off x="9938257" y="4862904"/>
            <a:ext cx="990600" cy="177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>
                <a:solidFill>
                  <a:schemeClr val="bg1"/>
                </a:solidFill>
                <a:latin typeface="Cambria" panose="02040503050406030204" pitchFamily="18" charset="0"/>
              </a:rPr>
              <a:t>Take a photo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259DE041-1592-42B0-85E1-92D47A914E33}"/>
              </a:ext>
            </a:extLst>
          </p:cNvPr>
          <p:cNvSpPr/>
          <p:nvPr/>
        </p:nvSpPr>
        <p:spPr>
          <a:xfrm>
            <a:off x="10965076" y="4856554"/>
            <a:ext cx="990600" cy="177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>
                <a:solidFill>
                  <a:schemeClr val="bg1"/>
                </a:solidFill>
                <a:latin typeface="Cambria" panose="02040503050406030204" pitchFamily="18" charset="0"/>
              </a:rPr>
              <a:t>Import from File</a:t>
            </a:r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1BC25E78-F791-486E-ABC8-0C67BF962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7786" y="4108795"/>
            <a:ext cx="702778" cy="496351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44784C9E-5D76-4B22-A547-49BF14F9B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478" y="4105768"/>
            <a:ext cx="702777" cy="496350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A062B2CE-1C4F-44DE-B283-5EE59D07D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4406" y="4107958"/>
            <a:ext cx="702777" cy="496350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6027336C-B59D-41CD-B635-8D5A82515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606" y="4627762"/>
            <a:ext cx="702778" cy="496351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535796CE-E02F-4F87-A422-6C69B9124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298" y="4624735"/>
            <a:ext cx="702777" cy="496350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0871D3F4-662E-46F9-8273-E1F52F354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2226" y="4626925"/>
            <a:ext cx="702777" cy="496350"/>
          </a:xfrm>
          <a:prstGeom prst="rect">
            <a:avLst/>
          </a:prstGeom>
        </p:spPr>
      </p:pic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92B43673-5B7C-446E-8FD8-2E2AC89AD552}"/>
              </a:ext>
            </a:extLst>
          </p:cNvPr>
          <p:cNvSpPr/>
          <p:nvPr/>
        </p:nvSpPr>
        <p:spPr>
          <a:xfrm>
            <a:off x="5496863" y="4209474"/>
            <a:ext cx="990600" cy="177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>
                <a:solidFill>
                  <a:schemeClr val="bg1"/>
                </a:solidFill>
                <a:latin typeface="Cambria" panose="02040503050406030204" pitchFamily="18" charset="0"/>
              </a:rPr>
              <a:t>Save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E3395A6A-2FB9-4F86-997C-F93A1EE2AE21}"/>
              </a:ext>
            </a:extLst>
          </p:cNvPr>
          <p:cNvSpPr/>
          <p:nvPr/>
        </p:nvSpPr>
        <p:spPr>
          <a:xfrm>
            <a:off x="8278906" y="5211513"/>
            <a:ext cx="990600" cy="177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>
                <a:solidFill>
                  <a:schemeClr val="bg1"/>
                </a:solidFill>
                <a:latin typeface="Cambria" panose="02040503050406030204" pitchFamily="18" charset="0"/>
              </a:rPr>
              <a:t>Save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111BFDDE-6CF0-4DC6-8871-FF136ABE6552}"/>
              </a:ext>
            </a:extLst>
          </p:cNvPr>
          <p:cNvSpPr/>
          <p:nvPr/>
        </p:nvSpPr>
        <p:spPr>
          <a:xfrm>
            <a:off x="10965076" y="5445119"/>
            <a:ext cx="990600" cy="177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>
                <a:solidFill>
                  <a:schemeClr val="bg1"/>
                </a:solidFill>
                <a:latin typeface="Cambria" panose="02040503050406030204" pitchFamily="18" charset="0"/>
              </a:rPr>
              <a:t>Save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064D979A-BDE2-401E-A66C-C9EB20A58310}"/>
              </a:ext>
            </a:extLst>
          </p:cNvPr>
          <p:cNvSpPr/>
          <p:nvPr/>
        </p:nvSpPr>
        <p:spPr>
          <a:xfrm>
            <a:off x="526564" y="6105785"/>
            <a:ext cx="990600" cy="177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>
                <a:solidFill>
                  <a:schemeClr val="bg1"/>
                </a:solidFill>
                <a:latin typeface="Cambria" panose="02040503050406030204" pitchFamily="18" charset="0"/>
              </a:rPr>
              <a:t>Back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AE20309E-C9AD-4EC5-8972-61ED5818C0A2}"/>
              </a:ext>
            </a:extLst>
          </p:cNvPr>
          <p:cNvSpPr/>
          <p:nvPr/>
        </p:nvSpPr>
        <p:spPr>
          <a:xfrm>
            <a:off x="4436715" y="4212825"/>
            <a:ext cx="990600" cy="177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>
                <a:solidFill>
                  <a:schemeClr val="bg1"/>
                </a:solidFill>
                <a:latin typeface="Cambria" panose="02040503050406030204" pitchFamily="18" charset="0"/>
              </a:rPr>
              <a:t>Back</a:t>
            </a: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73BF1980-094C-4667-B569-BDC6F6AC51F2}"/>
              </a:ext>
            </a:extLst>
          </p:cNvPr>
          <p:cNvSpPr/>
          <p:nvPr/>
        </p:nvSpPr>
        <p:spPr>
          <a:xfrm>
            <a:off x="7213187" y="5216848"/>
            <a:ext cx="990600" cy="177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>
                <a:solidFill>
                  <a:schemeClr val="bg1"/>
                </a:solidFill>
                <a:latin typeface="Cambria" panose="02040503050406030204" pitchFamily="18" charset="0"/>
              </a:rPr>
              <a:t>Back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59CD4B16-C247-4EA4-8EB8-D7C5FCCC1C3C}"/>
              </a:ext>
            </a:extLst>
          </p:cNvPr>
          <p:cNvSpPr/>
          <p:nvPr/>
        </p:nvSpPr>
        <p:spPr>
          <a:xfrm>
            <a:off x="9910064" y="5445119"/>
            <a:ext cx="990600" cy="177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>
                <a:solidFill>
                  <a:schemeClr val="bg1"/>
                </a:solidFill>
                <a:latin typeface="Cambria" panose="02040503050406030204" pitchFamily="18" charset="0"/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423663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A1A1AF-8F81-490B-BD59-0C5C697350D8}"/>
              </a:ext>
            </a:extLst>
          </p:cNvPr>
          <p:cNvSpPr/>
          <p:nvPr/>
        </p:nvSpPr>
        <p:spPr>
          <a:xfrm>
            <a:off x="659794" y="1222694"/>
            <a:ext cx="2218889" cy="533776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EDAAA6-8B17-4366-8501-C6FD60DA65B0}"/>
              </a:ext>
            </a:extLst>
          </p:cNvPr>
          <p:cNvSpPr txBox="1"/>
          <p:nvPr/>
        </p:nvSpPr>
        <p:spPr>
          <a:xfrm>
            <a:off x="1112807" y="772659"/>
            <a:ext cx="13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latin typeface="Cambria" panose="02040503050406030204" pitchFamily="18" charset="0"/>
              </a:rPr>
              <a:t>Project List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9D24CC-959F-4516-9A1A-0D278F3F6477}"/>
              </a:ext>
            </a:extLst>
          </p:cNvPr>
          <p:cNvSpPr/>
          <p:nvPr/>
        </p:nvSpPr>
        <p:spPr>
          <a:xfrm>
            <a:off x="644554" y="1467566"/>
            <a:ext cx="1069950" cy="3605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050" dirty="0">
                <a:solidFill>
                  <a:schemeClr val="tx1"/>
                </a:solidFill>
                <a:latin typeface="Cambria" panose="02040503050406030204" pitchFamily="18" charset="0"/>
              </a:rPr>
              <a:t>Project Year   :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0748C4-79F7-4A21-8C82-4DB5C550307B}"/>
              </a:ext>
            </a:extLst>
          </p:cNvPr>
          <p:cNvSpPr/>
          <p:nvPr/>
        </p:nvSpPr>
        <p:spPr>
          <a:xfrm>
            <a:off x="1634945" y="1562091"/>
            <a:ext cx="990600" cy="1771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200" dirty="0">
                <a:solidFill>
                  <a:schemeClr val="tx1"/>
                </a:solidFill>
                <a:latin typeface="Cambria" panose="02040503050406030204" pitchFamily="18" charset="0"/>
              </a:rPr>
              <a:t>2020</a:t>
            </a:r>
            <a:endParaRPr lang="id-ID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F20DF89-D70A-4EE5-B802-53867C7D4F1E}"/>
              </a:ext>
            </a:extLst>
          </p:cNvPr>
          <p:cNvSpPr/>
          <p:nvPr/>
        </p:nvSpPr>
        <p:spPr>
          <a:xfrm rot="10800000">
            <a:off x="2454667" y="1596721"/>
            <a:ext cx="129823" cy="12067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14A367C-FD6F-4EC5-9B78-2496829DEFBB}"/>
              </a:ext>
            </a:extLst>
          </p:cNvPr>
          <p:cNvSpPr/>
          <p:nvPr/>
        </p:nvSpPr>
        <p:spPr>
          <a:xfrm>
            <a:off x="2421329" y="1562091"/>
            <a:ext cx="201261" cy="1771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7346446-A763-4F17-B7AC-D7C2BF044366}"/>
              </a:ext>
            </a:extLst>
          </p:cNvPr>
          <p:cNvSpPr/>
          <p:nvPr/>
        </p:nvSpPr>
        <p:spPr>
          <a:xfrm>
            <a:off x="1810817" y="1290497"/>
            <a:ext cx="990600" cy="17706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>
                <a:solidFill>
                  <a:schemeClr val="bg1"/>
                </a:solidFill>
                <a:latin typeface="Cambria" panose="02040503050406030204" pitchFamily="18" charset="0"/>
              </a:rPr>
              <a:t>Add New Project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1110F1-49F9-43C2-8228-8ACDB6611DC6}"/>
              </a:ext>
            </a:extLst>
          </p:cNvPr>
          <p:cNvSpPr/>
          <p:nvPr/>
        </p:nvSpPr>
        <p:spPr>
          <a:xfrm>
            <a:off x="650557" y="1706543"/>
            <a:ext cx="1069950" cy="3605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050" dirty="0">
                <a:solidFill>
                  <a:schemeClr val="tx1"/>
                </a:solidFill>
                <a:latin typeface="Cambria" panose="02040503050406030204" pitchFamily="18" charset="0"/>
              </a:rPr>
              <a:t>Project Plant  :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61B6270-B59F-4EBE-9078-31C2018F4964}"/>
              </a:ext>
            </a:extLst>
          </p:cNvPr>
          <p:cNvSpPr/>
          <p:nvPr/>
        </p:nvSpPr>
        <p:spPr>
          <a:xfrm>
            <a:off x="1640948" y="1801068"/>
            <a:ext cx="990600" cy="1771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200" dirty="0">
                <a:solidFill>
                  <a:schemeClr val="tx1"/>
                </a:solidFill>
                <a:latin typeface="Cambria" panose="02040503050406030204" pitchFamily="18" charset="0"/>
              </a:rPr>
              <a:t>Plant A</a:t>
            </a:r>
            <a:endParaRPr lang="id-ID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24880F2-59BF-4DB2-A090-302A39689671}"/>
              </a:ext>
            </a:extLst>
          </p:cNvPr>
          <p:cNvSpPr/>
          <p:nvPr/>
        </p:nvSpPr>
        <p:spPr>
          <a:xfrm rot="10800000">
            <a:off x="2455510" y="1836283"/>
            <a:ext cx="129823" cy="12067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A36EA9F-9BAB-47D8-9197-2A82AE76C2F2}"/>
              </a:ext>
            </a:extLst>
          </p:cNvPr>
          <p:cNvSpPr/>
          <p:nvPr/>
        </p:nvSpPr>
        <p:spPr>
          <a:xfrm>
            <a:off x="2422172" y="1801653"/>
            <a:ext cx="201261" cy="1771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F7A93D-7E27-4E0C-89EF-7EB120A34B43}"/>
              </a:ext>
            </a:extLst>
          </p:cNvPr>
          <p:cNvSpPr txBox="1"/>
          <p:nvPr/>
        </p:nvSpPr>
        <p:spPr>
          <a:xfrm>
            <a:off x="1650164" y="551224"/>
            <a:ext cx="32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latin typeface="Cambria" panose="02040503050406030204" pitchFamily="18" charset="0"/>
              </a:rPr>
              <a:t>8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AF96685-A7D0-450C-ABC3-6F24DCF1F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6" y="2116545"/>
            <a:ext cx="2163892" cy="25295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4631C5E-F10C-46A8-99C8-5FE9B4352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67" y="5494971"/>
            <a:ext cx="1815846" cy="872653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92323BD-E289-48B3-9EDA-E70F9E706E19}"/>
              </a:ext>
            </a:extLst>
          </p:cNvPr>
          <p:cNvSpPr/>
          <p:nvPr/>
        </p:nvSpPr>
        <p:spPr>
          <a:xfrm>
            <a:off x="2452708" y="5540505"/>
            <a:ext cx="490322" cy="228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500" dirty="0">
                <a:solidFill>
                  <a:srgbClr val="FF0000"/>
                </a:solidFill>
                <a:latin typeface="Cambria" panose="02040503050406030204" pitchFamily="18" charset="0"/>
              </a:rPr>
              <a:t>See Detail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58CD822-D87C-4634-BBEF-756D716D3474}"/>
              </a:ext>
            </a:extLst>
          </p:cNvPr>
          <p:cNvSpPr/>
          <p:nvPr/>
        </p:nvSpPr>
        <p:spPr>
          <a:xfrm>
            <a:off x="2452708" y="5671077"/>
            <a:ext cx="490322" cy="228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500" dirty="0">
                <a:solidFill>
                  <a:schemeClr val="tx1"/>
                </a:solidFill>
                <a:latin typeface="Cambria" panose="02040503050406030204" pitchFamily="18" charset="0"/>
              </a:rPr>
              <a:t>See Detail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F0F43A4-13EC-4C02-97F0-57CCD610948A}"/>
              </a:ext>
            </a:extLst>
          </p:cNvPr>
          <p:cNvSpPr/>
          <p:nvPr/>
        </p:nvSpPr>
        <p:spPr>
          <a:xfrm>
            <a:off x="2452708" y="5801649"/>
            <a:ext cx="490322" cy="228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500" dirty="0">
                <a:solidFill>
                  <a:schemeClr val="tx1"/>
                </a:solidFill>
                <a:latin typeface="Cambria" panose="02040503050406030204" pitchFamily="18" charset="0"/>
              </a:rPr>
              <a:t>See Detail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B16BCEE-5CB5-4F61-805A-203C16614CFE}"/>
              </a:ext>
            </a:extLst>
          </p:cNvPr>
          <p:cNvSpPr/>
          <p:nvPr/>
        </p:nvSpPr>
        <p:spPr>
          <a:xfrm>
            <a:off x="2452708" y="5925871"/>
            <a:ext cx="490322" cy="228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500" dirty="0">
                <a:solidFill>
                  <a:schemeClr val="tx1"/>
                </a:solidFill>
                <a:latin typeface="Cambria" panose="02040503050406030204" pitchFamily="18" charset="0"/>
              </a:rPr>
              <a:t>See Detail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24CD080-F07B-4DB2-8B6F-0B3BB39CF086}"/>
              </a:ext>
            </a:extLst>
          </p:cNvPr>
          <p:cNvSpPr/>
          <p:nvPr/>
        </p:nvSpPr>
        <p:spPr>
          <a:xfrm>
            <a:off x="2452708" y="6066365"/>
            <a:ext cx="490322" cy="228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500" dirty="0">
                <a:solidFill>
                  <a:schemeClr val="tx1"/>
                </a:solidFill>
                <a:latin typeface="Cambria" panose="02040503050406030204" pitchFamily="18" charset="0"/>
              </a:rPr>
              <a:t>See Detail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BD87E40-F190-481E-A0D0-C99FADE8DCE5}"/>
              </a:ext>
            </a:extLst>
          </p:cNvPr>
          <p:cNvSpPr/>
          <p:nvPr/>
        </p:nvSpPr>
        <p:spPr>
          <a:xfrm>
            <a:off x="2455767" y="6180665"/>
            <a:ext cx="490322" cy="228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500" dirty="0">
                <a:solidFill>
                  <a:schemeClr val="tx1"/>
                </a:solidFill>
                <a:latin typeface="Cambria" panose="02040503050406030204" pitchFamily="18" charset="0"/>
              </a:rPr>
              <a:t>See Detail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C33C21F-43B6-483D-9A69-BEDCE0126A4A}"/>
              </a:ext>
            </a:extLst>
          </p:cNvPr>
          <p:cNvSpPr/>
          <p:nvPr/>
        </p:nvSpPr>
        <p:spPr>
          <a:xfrm>
            <a:off x="1234263" y="4966308"/>
            <a:ext cx="1069950" cy="3605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200" b="1" dirty="0">
                <a:solidFill>
                  <a:schemeClr val="tx1"/>
                </a:solidFill>
                <a:latin typeface="Cambria" panose="02040503050406030204" pitchFamily="18" charset="0"/>
              </a:rPr>
              <a:t>Project List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D7727A5-2842-4B03-8D9B-731F215F0146}"/>
              </a:ext>
            </a:extLst>
          </p:cNvPr>
          <p:cNvSpPr/>
          <p:nvPr/>
        </p:nvSpPr>
        <p:spPr>
          <a:xfrm>
            <a:off x="615946" y="5197626"/>
            <a:ext cx="1069950" cy="3605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800" dirty="0">
                <a:solidFill>
                  <a:schemeClr val="tx1"/>
                </a:solidFill>
                <a:latin typeface="Cambria" panose="02040503050406030204" pitchFamily="18" charset="0"/>
              </a:rPr>
              <a:t>Short by: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E98E971-D003-4093-B8BB-232096A366BB}"/>
              </a:ext>
            </a:extLst>
          </p:cNvPr>
          <p:cNvSpPr/>
          <p:nvPr/>
        </p:nvSpPr>
        <p:spPr>
          <a:xfrm>
            <a:off x="1125632" y="5329646"/>
            <a:ext cx="669937" cy="1215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700" dirty="0">
                <a:solidFill>
                  <a:schemeClr val="tx1"/>
                </a:solidFill>
                <a:latin typeface="Cambria" panose="02040503050406030204" pitchFamily="18" charset="0"/>
              </a:rPr>
              <a:t>Project No</a:t>
            </a:r>
            <a:endParaRPr lang="id-ID" sz="1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759DF8D2-1347-4B14-88D4-7FE806B84787}"/>
              </a:ext>
            </a:extLst>
          </p:cNvPr>
          <p:cNvSpPr/>
          <p:nvPr/>
        </p:nvSpPr>
        <p:spPr>
          <a:xfrm rot="10800000">
            <a:off x="1686094" y="5359305"/>
            <a:ext cx="87914" cy="6729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5D9413D-99EF-4D17-95D9-48217A2B2A13}"/>
              </a:ext>
            </a:extLst>
          </p:cNvPr>
          <p:cNvSpPr/>
          <p:nvPr/>
        </p:nvSpPr>
        <p:spPr>
          <a:xfrm>
            <a:off x="1663918" y="5331754"/>
            <a:ext cx="131651" cy="1215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89CEC85-9619-4528-B5F0-41027CA0750C}"/>
              </a:ext>
            </a:extLst>
          </p:cNvPr>
          <p:cNvSpPr/>
          <p:nvPr/>
        </p:nvSpPr>
        <p:spPr>
          <a:xfrm>
            <a:off x="2943030" y="5850815"/>
            <a:ext cx="960276" cy="5631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200" dirty="0">
                <a:solidFill>
                  <a:schemeClr val="tx1"/>
                </a:solidFill>
                <a:latin typeface="Cambria" panose="02040503050406030204" pitchFamily="18" charset="0"/>
              </a:rPr>
              <a:t>Project No</a:t>
            </a:r>
          </a:p>
          <a:p>
            <a:r>
              <a:rPr lang="id-ID" sz="1200" dirty="0">
                <a:solidFill>
                  <a:schemeClr val="tx1"/>
                </a:solidFill>
                <a:latin typeface="Cambria" panose="02040503050406030204" pitchFamily="18" charset="0"/>
              </a:rPr>
              <a:t>Plant</a:t>
            </a:r>
          </a:p>
          <a:p>
            <a:r>
              <a:rPr lang="id-ID" sz="1200" dirty="0">
                <a:solidFill>
                  <a:schemeClr val="tx1"/>
                </a:solidFill>
                <a:latin typeface="Cambria" panose="02040503050406030204" pitchFamily="18" charset="0"/>
              </a:rPr>
              <a:t>Status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EA5D84-45E1-4158-B2DE-2B4BCA3ECD57}"/>
              </a:ext>
            </a:extLst>
          </p:cNvPr>
          <p:cNvSpPr/>
          <p:nvPr/>
        </p:nvSpPr>
        <p:spPr>
          <a:xfrm>
            <a:off x="3711078" y="1222694"/>
            <a:ext cx="2218889" cy="380860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CAB61AB-6831-4BD0-86DD-28A292A04003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2866628" y="5031297"/>
            <a:ext cx="1953895" cy="639782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5A90B34-F02D-4571-9016-F639104F6AF3}"/>
              </a:ext>
            </a:extLst>
          </p:cNvPr>
          <p:cNvSpPr/>
          <p:nvPr/>
        </p:nvSpPr>
        <p:spPr>
          <a:xfrm>
            <a:off x="4347906" y="1234455"/>
            <a:ext cx="1069950" cy="3605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050" b="1" dirty="0">
                <a:solidFill>
                  <a:schemeClr val="tx1"/>
                </a:solidFill>
                <a:latin typeface="Cambria" panose="02040503050406030204" pitchFamily="18" charset="0"/>
              </a:rPr>
              <a:t>JMU 20401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15A43D1-4D65-4631-856A-9C59A89678FA}"/>
              </a:ext>
            </a:extLst>
          </p:cNvPr>
          <p:cNvSpPr/>
          <p:nvPr/>
        </p:nvSpPr>
        <p:spPr>
          <a:xfrm>
            <a:off x="3773436" y="1460812"/>
            <a:ext cx="22188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700" b="1" dirty="0">
                <a:latin typeface="Cambria" panose="02040503050406030204" pitchFamily="18" charset="0"/>
              </a:rPr>
              <a:t>PENGGANTIAN PANEL CUBICLE VERCORS INCOMING KC364 &amp; DCU 1,2,3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35ACDA3-0056-476C-8FE9-1452478EB8E3}"/>
              </a:ext>
            </a:extLst>
          </p:cNvPr>
          <p:cNvSpPr/>
          <p:nvPr/>
        </p:nvSpPr>
        <p:spPr>
          <a:xfrm>
            <a:off x="3691924" y="1864627"/>
            <a:ext cx="20601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800" dirty="0">
                <a:latin typeface="Cambria" panose="02040503050406030204" pitchFamily="18" charset="0"/>
              </a:rPr>
              <a:t>Project Year 	: 2020</a:t>
            </a:r>
          </a:p>
          <a:p>
            <a:r>
              <a:rPr lang="id-ID" sz="800" dirty="0">
                <a:latin typeface="Cambria" panose="02040503050406030204" pitchFamily="18" charset="0"/>
              </a:rPr>
              <a:t>User/CC	: DCU</a:t>
            </a:r>
          </a:p>
          <a:p>
            <a:r>
              <a:rPr lang="id-ID" sz="800" dirty="0">
                <a:latin typeface="Cambria" panose="02040503050406030204" pitchFamily="18" charset="0"/>
              </a:rPr>
              <a:t>Plant 	: Plant DK</a:t>
            </a:r>
          </a:p>
          <a:p>
            <a:r>
              <a:rPr lang="id-ID" sz="800" dirty="0">
                <a:latin typeface="Cambria" panose="02040503050406030204" pitchFamily="18" charset="0"/>
              </a:rPr>
              <a:t>Progress	: </a:t>
            </a:r>
            <a:r>
              <a:rPr lang="id-ID" sz="800" b="1" dirty="0">
                <a:latin typeface="Cambria" panose="02040503050406030204" pitchFamily="18" charset="0"/>
              </a:rPr>
              <a:t>73% (On schedule)</a:t>
            </a:r>
          </a:p>
          <a:p>
            <a:endParaRPr lang="id-ID" sz="800" b="1" dirty="0">
              <a:latin typeface="Cambria" panose="02040503050406030204" pitchFamily="18" charset="0"/>
            </a:endParaRPr>
          </a:p>
          <a:p>
            <a:endParaRPr lang="id-ID" sz="800" dirty="0">
              <a:latin typeface="Cambria" panose="020405030504060302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3A53166-599C-4BB2-81C6-ACBD28ADF9A0}"/>
              </a:ext>
            </a:extLst>
          </p:cNvPr>
          <p:cNvSpPr/>
          <p:nvPr/>
        </p:nvSpPr>
        <p:spPr>
          <a:xfrm>
            <a:off x="5086154" y="2374187"/>
            <a:ext cx="8322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000" b="1" i="1" dirty="0">
                <a:solidFill>
                  <a:srgbClr val="FF0000"/>
                </a:solidFill>
                <a:latin typeface="Cambria" panose="02040503050406030204" pitchFamily="18" charset="0"/>
              </a:rPr>
              <a:t>+ See More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EC4FAC8-10B8-48F2-B039-E7F633CDB9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74" t="8056" r="8292" b="833"/>
          <a:stretch/>
        </p:blipFill>
        <p:spPr>
          <a:xfrm rot="16200000">
            <a:off x="4082975" y="2360960"/>
            <a:ext cx="1451918" cy="2070995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A0E5115-9C2E-49DB-AF67-4BAE6C6CEA24}"/>
              </a:ext>
            </a:extLst>
          </p:cNvPr>
          <p:cNvSpPr/>
          <p:nvPr/>
        </p:nvSpPr>
        <p:spPr>
          <a:xfrm>
            <a:off x="4820523" y="4220402"/>
            <a:ext cx="990600" cy="17706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>
                <a:solidFill>
                  <a:schemeClr val="bg1"/>
                </a:solidFill>
                <a:latin typeface="Cambria" panose="02040503050406030204" pitchFamily="18" charset="0"/>
              </a:rPr>
              <a:t>Update Progress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11DDDCE-8B95-43C5-8028-3FAD1E01FADF}"/>
              </a:ext>
            </a:extLst>
          </p:cNvPr>
          <p:cNvSpPr/>
          <p:nvPr/>
        </p:nvSpPr>
        <p:spPr>
          <a:xfrm>
            <a:off x="1677561" y="4615098"/>
            <a:ext cx="12298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000" b="1" i="1" dirty="0">
                <a:solidFill>
                  <a:srgbClr val="FF0000"/>
                </a:solidFill>
                <a:latin typeface="Cambria" panose="02040503050406030204" pitchFamily="18" charset="0"/>
              </a:rPr>
              <a:t>+ Hide Project List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C41198C-CBD9-46B1-B705-0C0182D74D15}"/>
              </a:ext>
            </a:extLst>
          </p:cNvPr>
          <p:cNvSpPr/>
          <p:nvPr/>
        </p:nvSpPr>
        <p:spPr>
          <a:xfrm>
            <a:off x="5992325" y="1706543"/>
            <a:ext cx="2218889" cy="396453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4016C8B-18C0-4340-BDA2-4EE12C70FA0B}"/>
              </a:ext>
            </a:extLst>
          </p:cNvPr>
          <p:cNvSpPr/>
          <p:nvPr/>
        </p:nvSpPr>
        <p:spPr>
          <a:xfrm>
            <a:off x="5992325" y="2387194"/>
            <a:ext cx="206017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800" dirty="0">
                <a:latin typeface="Cambria" panose="02040503050406030204" pitchFamily="18" charset="0"/>
              </a:rPr>
              <a:t>Project Year 	: 2020</a:t>
            </a:r>
          </a:p>
          <a:p>
            <a:r>
              <a:rPr lang="id-ID" sz="800" dirty="0">
                <a:latin typeface="Cambria" panose="02040503050406030204" pitchFamily="18" charset="0"/>
              </a:rPr>
              <a:t>User/CC	: DCU</a:t>
            </a:r>
          </a:p>
          <a:p>
            <a:r>
              <a:rPr lang="id-ID" sz="800" dirty="0">
                <a:latin typeface="Cambria" panose="02040503050406030204" pitchFamily="18" charset="0"/>
              </a:rPr>
              <a:t>Plant 	: Plant DK</a:t>
            </a:r>
          </a:p>
          <a:p>
            <a:r>
              <a:rPr lang="id-ID" sz="800" dirty="0">
                <a:latin typeface="Cambria" panose="02040503050406030204" pitchFamily="18" charset="0"/>
              </a:rPr>
              <a:t>Progress	: </a:t>
            </a:r>
            <a:r>
              <a:rPr lang="id-ID" sz="800" b="1" dirty="0">
                <a:latin typeface="Cambria" panose="02040503050406030204" pitchFamily="18" charset="0"/>
              </a:rPr>
              <a:t>73% (On schedule)</a:t>
            </a:r>
          </a:p>
          <a:p>
            <a:endParaRPr lang="id-ID" sz="800" b="1" dirty="0">
              <a:latin typeface="Cambria" panose="02040503050406030204" pitchFamily="18" charset="0"/>
            </a:endParaRPr>
          </a:p>
          <a:p>
            <a:r>
              <a:rPr lang="id-ID" sz="800" dirty="0">
                <a:latin typeface="Cambria" panose="02040503050406030204" pitchFamily="18" charset="0"/>
              </a:rPr>
              <a:t>Bill of Quantity	: </a:t>
            </a:r>
            <a:r>
              <a:rPr lang="id-ID" sz="800" i="1" dirty="0">
                <a:solidFill>
                  <a:srgbClr val="FF0000"/>
                </a:solidFill>
                <a:latin typeface="Cambria" panose="02040503050406030204" pitchFamily="18" charset="0"/>
              </a:rPr>
              <a:t>See Detail</a:t>
            </a:r>
          </a:p>
          <a:p>
            <a:r>
              <a:rPr lang="id-ID" sz="800" dirty="0">
                <a:latin typeface="Cambria" panose="02040503050406030204" pitchFamily="18" charset="0"/>
              </a:rPr>
              <a:t>Drawing	: </a:t>
            </a:r>
            <a:r>
              <a:rPr lang="id-ID" sz="800" i="1" dirty="0">
                <a:solidFill>
                  <a:srgbClr val="FF0000"/>
                </a:solidFill>
                <a:latin typeface="Cambria" panose="02040503050406030204" pitchFamily="18" charset="0"/>
              </a:rPr>
              <a:t>See Detail</a:t>
            </a:r>
          </a:p>
          <a:p>
            <a:endParaRPr lang="id-ID" sz="800" dirty="0">
              <a:latin typeface="Cambria" panose="02040503050406030204" pitchFamily="18" charset="0"/>
            </a:endParaRPr>
          </a:p>
          <a:p>
            <a:r>
              <a:rPr lang="id-ID" sz="800" dirty="0">
                <a:latin typeface="Cambria" panose="02040503050406030204" pitchFamily="18" charset="0"/>
              </a:rPr>
              <a:t>PR No	: S/19/1213/98400</a:t>
            </a:r>
          </a:p>
          <a:p>
            <a:endParaRPr lang="id-ID" sz="800" dirty="0">
              <a:latin typeface="Cambria" panose="02040503050406030204" pitchFamily="18" charset="0"/>
            </a:endParaRPr>
          </a:p>
          <a:p>
            <a:endParaRPr lang="id-ID" sz="800" b="1" dirty="0">
              <a:latin typeface="Cambria" panose="02040503050406030204" pitchFamily="18" charset="0"/>
            </a:endParaRPr>
          </a:p>
          <a:p>
            <a:endParaRPr lang="id-ID" sz="800" dirty="0">
              <a:latin typeface="Cambria" panose="02040503050406030204" pitchFamily="18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0667145-36E1-48BF-B498-B293F2058349}"/>
              </a:ext>
            </a:extLst>
          </p:cNvPr>
          <p:cNvSpPr/>
          <p:nvPr/>
        </p:nvSpPr>
        <p:spPr>
          <a:xfrm>
            <a:off x="6629152" y="1686807"/>
            <a:ext cx="1069950" cy="3605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050" b="1" dirty="0">
                <a:solidFill>
                  <a:schemeClr val="tx1"/>
                </a:solidFill>
                <a:latin typeface="Cambria" panose="02040503050406030204" pitchFamily="18" charset="0"/>
              </a:rPr>
              <a:t>JMU 20401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62F7680-F0BD-41F5-B599-ECA251FE73A5}"/>
              </a:ext>
            </a:extLst>
          </p:cNvPr>
          <p:cNvSpPr/>
          <p:nvPr/>
        </p:nvSpPr>
        <p:spPr>
          <a:xfrm>
            <a:off x="6054682" y="1913164"/>
            <a:ext cx="22188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700" b="1" dirty="0">
                <a:latin typeface="Cambria" panose="02040503050406030204" pitchFamily="18" charset="0"/>
              </a:rPr>
              <a:t>PENGGANTIAN PANEL CUBICLE VERCORS INCOMING KC364 &amp; DCU 1,2,3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9504FDB-EF62-49BB-837C-43D8057B7B97}"/>
              </a:ext>
            </a:extLst>
          </p:cNvPr>
          <p:cNvSpPr/>
          <p:nvPr/>
        </p:nvSpPr>
        <p:spPr>
          <a:xfrm>
            <a:off x="5976839" y="3559482"/>
            <a:ext cx="22343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800" dirty="0">
                <a:latin typeface="Cambria" panose="02040503050406030204" pitchFamily="18" charset="0"/>
              </a:rPr>
              <a:t>Aanwijzing Date 	: 11/06/2020</a:t>
            </a:r>
          </a:p>
          <a:p>
            <a:r>
              <a:rPr lang="id-ID" sz="800" dirty="0">
                <a:solidFill>
                  <a:schemeClr val="tx1"/>
                </a:solidFill>
                <a:latin typeface="Cambria" panose="02040503050406030204" pitchFamily="18" charset="0"/>
              </a:rPr>
              <a:t>Bid Submission Date </a:t>
            </a:r>
            <a:r>
              <a:rPr lang="id-ID" sz="800" dirty="0">
                <a:latin typeface="Cambria" panose="02040503050406030204" pitchFamily="18" charset="0"/>
              </a:rPr>
              <a:t>: 19/06/2020</a:t>
            </a:r>
          </a:p>
          <a:p>
            <a:endParaRPr lang="id-ID" sz="800" dirty="0">
              <a:latin typeface="Cambria" panose="02040503050406030204" pitchFamily="18" charset="0"/>
            </a:endParaRPr>
          </a:p>
          <a:p>
            <a:r>
              <a:rPr lang="id-ID" sz="800" dirty="0">
                <a:latin typeface="Cambria" panose="02040503050406030204" pitchFamily="18" charset="0"/>
              </a:rPr>
              <a:t>SPK/PO No 	: 208109</a:t>
            </a:r>
          </a:p>
          <a:p>
            <a:r>
              <a:rPr lang="id-ID" sz="800" dirty="0">
                <a:latin typeface="Cambria" panose="02040503050406030204" pitchFamily="18" charset="0"/>
              </a:rPr>
              <a:t>Contractor	: PT Grahaindo Jaya</a:t>
            </a:r>
          </a:p>
          <a:p>
            <a:r>
              <a:rPr lang="id-ID" sz="800" dirty="0">
                <a:latin typeface="Cambria" panose="02040503050406030204" pitchFamily="18" charset="0"/>
              </a:rPr>
              <a:t>Start Execution Date 	: 02/08/2020</a:t>
            </a:r>
          </a:p>
          <a:p>
            <a:r>
              <a:rPr lang="id-ID" sz="800" dirty="0">
                <a:latin typeface="Cambria" panose="02040503050406030204" pitchFamily="18" charset="0"/>
              </a:rPr>
              <a:t>Estimate Finish Date	: 02/11/2020</a:t>
            </a:r>
          </a:p>
          <a:p>
            <a:r>
              <a:rPr lang="id-ID" sz="800" dirty="0">
                <a:latin typeface="Cambria" panose="02040503050406030204" pitchFamily="18" charset="0"/>
              </a:rPr>
              <a:t>Actual Finish Date	:  	 </a:t>
            </a:r>
            <a:endParaRPr lang="id-ID" sz="800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D4AAB13-3476-48EA-A6E0-A6FCEBA7F1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628" t="8056" r="8292" b="833"/>
          <a:stretch/>
        </p:blipFill>
        <p:spPr>
          <a:xfrm rot="16200000">
            <a:off x="6650736" y="4184548"/>
            <a:ext cx="902067" cy="2070995"/>
          </a:xfrm>
          <a:prstGeom prst="rect">
            <a:avLst/>
          </a:prstGeom>
        </p:spPr>
      </p:pic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A4EFACF5-78F9-43D2-83F0-0CDE866E3584}"/>
              </a:ext>
            </a:extLst>
          </p:cNvPr>
          <p:cNvCxnSpPr>
            <a:cxnSpLocks/>
          </p:cNvCxnSpPr>
          <p:nvPr/>
        </p:nvCxnSpPr>
        <p:spPr>
          <a:xfrm>
            <a:off x="5561901" y="5031297"/>
            <a:ext cx="3187816" cy="819518"/>
          </a:xfrm>
          <a:prstGeom prst="bentConnector3">
            <a:avLst>
              <a:gd name="adj1" fmla="val 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D00A87BF-3487-4242-8D2D-E0E60EB3607D}"/>
              </a:ext>
            </a:extLst>
          </p:cNvPr>
          <p:cNvSpPr/>
          <p:nvPr/>
        </p:nvSpPr>
        <p:spPr>
          <a:xfrm>
            <a:off x="9045743" y="957325"/>
            <a:ext cx="2218889" cy="380860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81088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210</Words>
  <Application>Microsoft Office PowerPoint</Application>
  <PresentationFormat>Widescreen</PresentationFormat>
  <Paragraphs>170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JMU</dc:creator>
  <cp:lastModifiedBy>JMU</cp:lastModifiedBy>
  <cp:revision>27</cp:revision>
  <dcterms:created xsi:type="dcterms:W3CDTF">2020-06-11T03:13:49Z</dcterms:created>
  <dcterms:modified xsi:type="dcterms:W3CDTF">2020-06-11T09:54:46Z</dcterms:modified>
</cp:coreProperties>
</file>