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0" r:id="rId4"/>
    <p:sldId id="260" r:id="rId5"/>
    <p:sldId id="269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8288000" cy="10287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Paytone One" charset="0"/>
      <p:regular r:id="rId20"/>
    </p:embeddedFont>
    <p:embeddedFont>
      <p:font typeface="Century Gothic Paneuropean" charset="0"/>
      <p:regular r:id="rId21"/>
    </p:embeddedFont>
    <p:embeddedFont>
      <p:font typeface="League Spartan" charset="0"/>
      <p:bold r:id="rId22"/>
    </p:embeddedFont>
    <p:embeddedFont>
      <p:font typeface="Tw Cen MT Condensed Extra Bold" pitchFamily="34" charset="0"/>
      <p:regular r:id="rId23"/>
    </p:embeddedFont>
    <p:embeddedFont>
      <p:font typeface="Century Gothic Paneuropean Bold" charset="0"/>
      <p:bold r:id="rId24"/>
    </p:embeddedFont>
    <p:embeddedFont>
      <p:font typeface="Abril Fatface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4"/>
    <a:srgbClr val="123332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-81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39619" y="-1051404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3303437" y="7652673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>
                <a:moveTo>
                  <a:pt x="8439361" y="0"/>
                </a:moveTo>
                <a:lnTo>
                  <a:pt x="0" y="0"/>
                </a:lnTo>
                <a:lnTo>
                  <a:pt x="0" y="6030307"/>
                </a:lnTo>
                <a:lnTo>
                  <a:pt x="8439361" y="6030307"/>
                </a:lnTo>
                <a:lnTo>
                  <a:pt x="8439361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52076" y="7652673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3034699" y="-5461944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22315" y="3963205"/>
            <a:ext cx="17865685" cy="3237263"/>
            <a:chOff x="0" y="0"/>
            <a:chExt cx="4705365" cy="85261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05366" cy="852612"/>
            </a:xfrm>
            <a:custGeom>
              <a:avLst/>
              <a:gdLst/>
              <a:ahLst/>
              <a:cxnLst/>
              <a:rect l="l" t="t" r="r" b="b"/>
              <a:pathLst>
                <a:path w="4705366" h="852612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830512"/>
                  </a:lnTo>
                  <a:cubicBezTo>
                    <a:pt x="4705366" y="836374"/>
                    <a:pt x="4703037" y="841995"/>
                    <a:pt x="4698893" y="846139"/>
                  </a:cubicBezTo>
                  <a:cubicBezTo>
                    <a:pt x="4694748" y="850284"/>
                    <a:pt x="4689127" y="852612"/>
                    <a:pt x="4683265" y="852612"/>
                  </a:cubicBezTo>
                  <a:lnTo>
                    <a:pt x="22100" y="852612"/>
                  </a:lnTo>
                  <a:cubicBezTo>
                    <a:pt x="9895" y="852612"/>
                    <a:pt x="0" y="842718"/>
                    <a:pt x="0" y="830512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DD5F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705365" cy="890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97510" y="4354067"/>
            <a:ext cx="14816547" cy="2545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20"/>
              </a:lnSpc>
            </a:pPr>
            <a:r>
              <a:rPr lang="en-US" sz="8420" u="none" strike="noStrike">
                <a:solidFill>
                  <a:srgbClr val="FA0013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rPr>
              <a:t>INTERFACE WITH PYTHON DATABASE CONNECTIVITY: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0403804" y="3631744"/>
            <a:ext cx="13621281" cy="1609788"/>
          </a:xfrm>
          <a:custGeom>
            <a:avLst/>
            <a:gdLst/>
            <a:ahLst/>
            <a:cxnLst/>
            <a:rect l="l" t="t" r="r" b="b"/>
            <a:pathLst>
              <a:path w="13621281" h="1609788">
                <a:moveTo>
                  <a:pt x="0" y="0"/>
                </a:moveTo>
                <a:lnTo>
                  <a:pt x="13621281" y="0"/>
                </a:lnTo>
                <a:lnTo>
                  <a:pt x="13621281" y="1609787"/>
                </a:lnTo>
                <a:lnTo>
                  <a:pt x="0" y="1609787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9077934" y="9031472"/>
            <a:ext cx="4747840" cy="1990241"/>
          </a:xfrm>
          <a:custGeom>
            <a:avLst/>
            <a:gdLst/>
            <a:ahLst/>
            <a:cxnLst/>
            <a:rect l="l" t="t" r="r" b="b"/>
            <a:pathLst>
              <a:path w="4747840" h="1990241">
                <a:moveTo>
                  <a:pt x="0" y="0"/>
                </a:moveTo>
                <a:lnTo>
                  <a:pt x="4747840" y="0"/>
                </a:lnTo>
                <a:lnTo>
                  <a:pt x="4747840" y="1990241"/>
                </a:lnTo>
                <a:lnTo>
                  <a:pt x="0" y="1990241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 r="-254698"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7425581" y="9031472"/>
            <a:ext cx="4747840" cy="1990241"/>
          </a:xfrm>
          <a:custGeom>
            <a:avLst/>
            <a:gdLst/>
            <a:ahLst/>
            <a:cxnLst/>
            <a:rect l="l" t="t" r="r" b="b"/>
            <a:pathLst>
              <a:path w="4747840" h="1990241">
                <a:moveTo>
                  <a:pt x="0" y="0"/>
                </a:moveTo>
                <a:lnTo>
                  <a:pt x="4747840" y="0"/>
                </a:lnTo>
                <a:lnTo>
                  <a:pt x="4747840" y="1990241"/>
                </a:lnTo>
                <a:lnTo>
                  <a:pt x="0" y="1990241"/>
                </a:lnTo>
                <a:lnTo>
                  <a:pt x="0" y="0"/>
                </a:lnTo>
                <a:close/>
              </a:path>
            </a:pathLst>
          </a:custGeom>
          <a:blipFill>
            <a:blip r:embed="rId10" cstate="print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 r="-254698"/>
            </a:stretch>
          </a:blipFill>
        </p:spPr>
      </p:sp>
      <p:sp>
        <p:nvSpPr>
          <p:cNvPr id="13" name="Freeform 13"/>
          <p:cNvSpPr/>
          <p:nvPr/>
        </p:nvSpPr>
        <p:spPr>
          <a:xfrm rot="5400000">
            <a:off x="193726" y="-5651784"/>
            <a:ext cx="13621281" cy="1609788"/>
          </a:xfrm>
          <a:custGeom>
            <a:avLst/>
            <a:gdLst/>
            <a:ahLst/>
            <a:cxnLst/>
            <a:rect l="l" t="t" r="r" b="b"/>
            <a:pathLst>
              <a:path w="13621281" h="1609788">
                <a:moveTo>
                  <a:pt x="0" y="0"/>
                </a:moveTo>
                <a:lnTo>
                  <a:pt x="13621281" y="0"/>
                </a:lnTo>
                <a:lnTo>
                  <a:pt x="13621281" y="1609788"/>
                </a:lnTo>
                <a:lnTo>
                  <a:pt x="0" y="1609788"/>
                </a:lnTo>
                <a:lnTo>
                  <a:pt x="0" y="0"/>
                </a:lnTo>
                <a:close/>
              </a:path>
            </a:pathLst>
          </a:custGeom>
          <a:blipFill>
            <a:blip r:embed="rId12" cstate="print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2183966" y="-4981134"/>
            <a:ext cx="13621281" cy="1609788"/>
          </a:xfrm>
          <a:custGeom>
            <a:avLst/>
            <a:gdLst/>
            <a:ahLst/>
            <a:cxnLst/>
            <a:rect l="l" t="t" r="r" b="b"/>
            <a:pathLst>
              <a:path w="13621281" h="1609788">
                <a:moveTo>
                  <a:pt x="0" y="0"/>
                </a:moveTo>
                <a:lnTo>
                  <a:pt x="13621281" y="0"/>
                </a:lnTo>
                <a:lnTo>
                  <a:pt x="13621281" y="1609788"/>
                </a:lnTo>
                <a:lnTo>
                  <a:pt x="0" y="1609788"/>
                </a:lnTo>
                <a:lnTo>
                  <a:pt x="0" y="0"/>
                </a:lnTo>
                <a:close/>
              </a:path>
            </a:pathLst>
          </a:custGeom>
          <a:blipFill>
            <a:blip r:embed="rId12" cstate="print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8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A5EBB16-3D80-881E-E74B-2CAEB523E08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1158" y="196259"/>
            <a:ext cx="17865685" cy="1702626"/>
            <a:chOff x="0" y="0"/>
            <a:chExt cx="23820913" cy="227016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8783"/>
              <a:ext cx="23820913" cy="1807297"/>
              <a:chOff x="0" y="0"/>
              <a:chExt cx="4705365" cy="35699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05366" cy="356997"/>
              </a:xfrm>
              <a:custGeom>
                <a:avLst/>
                <a:gdLst/>
                <a:ahLst/>
                <a:cxnLst/>
                <a:rect l="l" t="t" r="r" b="b"/>
                <a:pathLst>
                  <a:path w="4705366" h="356997">
                    <a:moveTo>
                      <a:pt x="7367" y="0"/>
                    </a:moveTo>
                    <a:lnTo>
                      <a:pt x="4697999" y="0"/>
                    </a:lnTo>
                    <a:cubicBezTo>
                      <a:pt x="4702067" y="0"/>
                      <a:pt x="4705366" y="3298"/>
                      <a:pt x="4705366" y="7367"/>
                    </a:cubicBezTo>
                    <a:lnTo>
                      <a:pt x="4705366" y="349630"/>
                    </a:lnTo>
                    <a:cubicBezTo>
                      <a:pt x="4705366" y="353699"/>
                      <a:pt x="4702067" y="356997"/>
                      <a:pt x="4697999" y="356997"/>
                    </a:cubicBezTo>
                    <a:lnTo>
                      <a:pt x="7367" y="356997"/>
                    </a:lnTo>
                    <a:cubicBezTo>
                      <a:pt x="3298" y="356997"/>
                      <a:pt x="0" y="353699"/>
                      <a:pt x="0" y="349630"/>
                    </a:cubicBezTo>
                    <a:lnTo>
                      <a:pt x="0" y="7367"/>
                    </a:lnTo>
                    <a:cubicBezTo>
                      <a:pt x="0" y="3298"/>
                      <a:pt x="3298" y="0"/>
                      <a:pt x="7367" y="0"/>
                    </a:cubicBezTo>
                    <a:close/>
                  </a:path>
                </a:pathLst>
              </a:custGeom>
              <a:solidFill>
                <a:srgbClr val="305BCE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05365" cy="3950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474184" y="0"/>
              <a:ext cx="20872545" cy="2270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975"/>
                </a:lnSpc>
                <a:spcBef>
                  <a:spcPct val="0"/>
                </a:spcBef>
              </a:pPr>
              <a:r>
                <a:rPr lang="en-US" sz="6700">
                  <a:solidFill>
                    <a:srgbClr val="FFCA04"/>
                  </a:solidFill>
                  <a:latin typeface="Paytone One" panose="00000500000000000000"/>
                  <a:ea typeface="Paytone One" panose="00000500000000000000"/>
                  <a:cs typeface="Paytone One" panose="00000500000000000000"/>
                  <a:sym typeface="Paytone One" panose="00000500000000000000"/>
                </a:rPr>
                <a:t>PYT</a:t>
              </a:r>
              <a:r>
                <a:rPr lang="en-US" sz="6700" u="none" strike="noStrike">
                  <a:solidFill>
                    <a:srgbClr val="FFCA04"/>
                  </a:solidFill>
                  <a:latin typeface="Paytone One" panose="00000500000000000000"/>
                  <a:ea typeface="Paytone One" panose="00000500000000000000"/>
                  <a:cs typeface="Paytone One" panose="00000500000000000000"/>
                  <a:sym typeface="Paytone One" panose="00000500000000000000"/>
                </a:rPr>
                <a:t>HON DATABASE CONNECTIVITY:</a:t>
              </a:r>
            </a:p>
            <a:p>
              <a:pPr marL="0" lvl="0" indent="0" algn="ctr">
                <a:lnSpc>
                  <a:spcPts val="547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350" y="1676239"/>
            <a:ext cx="17943492" cy="7416546"/>
            <a:chOff x="0" y="0"/>
            <a:chExt cx="3225425" cy="13331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25425" cy="1333158"/>
            </a:xfrm>
            <a:custGeom>
              <a:avLst/>
              <a:gdLst/>
              <a:ahLst/>
              <a:cxnLst/>
              <a:rect l="l" t="t" r="r" b="b"/>
              <a:pathLst>
                <a:path w="3225425" h="1333158">
                  <a:moveTo>
                    <a:pt x="12512" y="0"/>
                  </a:moveTo>
                  <a:lnTo>
                    <a:pt x="3212912" y="0"/>
                  </a:lnTo>
                  <a:cubicBezTo>
                    <a:pt x="3219823" y="0"/>
                    <a:pt x="3225425" y="5602"/>
                    <a:pt x="3225425" y="12512"/>
                  </a:cubicBezTo>
                  <a:lnTo>
                    <a:pt x="3225425" y="1320646"/>
                  </a:lnTo>
                  <a:cubicBezTo>
                    <a:pt x="3225425" y="1323964"/>
                    <a:pt x="3224106" y="1327147"/>
                    <a:pt x="3221760" y="1329493"/>
                  </a:cubicBezTo>
                  <a:cubicBezTo>
                    <a:pt x="3219414" y="1331840"/>
                    <a:pt x="3216231" y="1333158"/>
                    <a:pt x="3212912" y="1333158"/>
                  </a:cubicBezTo>
                  <a:lnTo>
                    <a:pt x="12512" y="1333158"/>
                  </a:lnTo>
                  <a:cubicBezTo>
                    <a:pt x="9194" y="1333158"/>
                    <a:pt x="6011" y="1331840"/>
                    <a:pt x="3665" y="1329493"/>
                  </a:cubicBezTo>
                  <a:cubicBezTo>
                    <a:pt x="1318" y="1327147"/>
                    <a:pt x="0" y="1323964"/>
                    <a:pt x="0" y="1320646"/>
                  </a:cubicBezTo>
                  <a:lnTo>
                    <a:pt x="0" y="12512"/>
                  </a:lnTo>
                  <a:cubicBezTo>
                    <a:pt x="0" y="9194"/>
                    <a:pt x="1318" y="6011"/>
                    <a:pt x="3665" y="3665"/>
                  </a:cubicBezTo>
                  <a:cubicBezTo>
                    <a:pt x="6011" y="1318"/>
                    <a:pt x="9194" y="0"/>
                    <a:pt x="12512" y="0"/>
                  </a:cubicBezTo>
                  <a:close/>
                </a:path>
              </a:pathLst>
            </a:custGeom>
            <a:solidFill>
              <a:srgbClr val="FFCA0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25425" cy="1371258"/>
            </a:xfrm>
            <a:prstGeom prst="rect">
              <a:avLst/>
            </a:prstGeom>
          </p:spPr>
          <p:txBody>
            <a:bodyPr lIns="74432" tIns="74432" rIns="74432" bIns="74432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25458" y="1647664"/>
            <a:ext cx="17538820" cy="730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endParaRPr dirty="0"/>
          </a:p>
          <a:p>
            <a:pPr algn="l">
              <a:lnSpc>
                <a:spcPts val="3920"/>
              </a:lnSpc>
            </a:pP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import 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mysql.connector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as mc</a:t>
            </a:r>
          </a:p>
          <a:p>
            <a:pPr algn="l">
              <a:lnSpc>
                <a:spcPts val="3920"/>
              </a:lnSpc>
            </a:pP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con=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mc.connect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(host="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localhost",user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="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root",password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="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admin",charset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="utf8",database="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pythondb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")</a:t>
            </a:r>
          </a:p>
          <a:p>
            <a:pPr algn="l">
              <a:lnSpc>
                <a:spcPts val="3920"/>
              </a:lnSpc>
            </a:pP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if 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con.is_connected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():</a:t>
            </a:r>
          </a:p>
          <a:p>
            <a:pPr algn="l">
              <a:lnSpc>
                <a:spcPts val="3920"/>
              </a:lnSpc>
            </a:pP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print("MySQL database is successfully connected")</a:t>
            </a:r>
          </a:p>
          <a:p>
            <a:pPr algn="l">
              <a:lnSpc>
                <a:spcPts val="3920"/>
              </a:lnSpc>
            </a:pP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else:</a:t>
            </a:r>
          </a:p>
          <a:p>
            <a:pPr algn="l">
              <a:lnSpc>
                <a:spcPts val="3920"/>
              </a:lnSpc>
            </a:pP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print("Error in connecting to MySQL database")</a:t>
            </a:r>
          </a:p>
          <a:p>
            <a:pPr algn="l">
              <a:lnSpc>
                <a:spcPts val="3920"/>
              </a:lnSpc>
            </a:pP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cur=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con.cursor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()</a:t>
            </a:r>
          </a:p>
          <a:p>
            <a:pPr algn="l">
              <a:lnSpc>
                <a:spcPts val="3920"/>
              </a:lnSpc>
            </a:pP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db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=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cur.execute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("create table student(name varchar(20) , </a:t>
            </a: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rollno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int(10) ,grade varchar(5),address varchar(50))")</a:t>
            </a:r>
          </a:p>
          <a:p>
            <a:pPr algn="l">
              <a:lnSpc>
                <a:spcPts val="3920"/>
              </a:lnSpc>
            </a:pP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print("student table created") </a:t>
            </a:r>
          </a:p>
          <a:p>
            <a:pPr algn="l">
              <a:lnSpc>
                <a:spcPts val="3920"/>
              </a:lnSpc>
            </a:pPr>
            <a:r>
              <a:rPr lang="en-US" sz="301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con.close</a:t>
            </a:r>
            <a:r>
              <a:rPr lang="en-US" sz="301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()</a:t>
            </a:r>
          </a:p>
          <a:p>
            <a:pPr algn="l">
              <a:lnSpc>
                <a:spcPts val="3920"/>
              </a:lnSpc>
            </a:pPr>
            <a:endParaRPr dirty="0"/>
          </a:p>
          <a:p>
            <a:pPr marL="0" lvl="0" indent="0" algn="l">
              <a:lnSpc>
                <a:spcPts val="2945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1" name="TextBox 11"/>
          <p:cNvSpPr txBox="1"/>
          <p:nvPr/>
        </p:nvSpPr>
        <p:spPr>
          <a:xfrm>
            <a:off x="-620999" y="1504316"/>
            <a:ext cx="8773207" cy="71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5"/>
              </a:lnSpc>
              <a:spcBef>
                <a:spcPct val="0"/>
              </a:spcBef>
            </a:pPr>
            <a:r>
              <a:rPr lang="en-US" sz="4180" u="sng">
                <a:solidFill>
                  <a:srgbClr val="1C3A8F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# create a new table student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376980" y="7176314"/>
            <a:ext cx="11889721" cy="3078361"/>
            <a:chOff x="0" y="0"/>
            <a:chExt cx="6087988" cy="157623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087988" cy="1576237"/>
            </a:xfrm>
            <a:custGeom>
              <a:avLst/>
              <a:gdLst/>
              <a:ahLst/>
              <a:cxnLst/>
              <a:rect l="l" t="t" r="r" b="b"/>
              <a:pathLst>
                <a:path w="6087988" h="1576237">
                  <a:moveTo>
                    <a:pt x="8465" y="0"/>
                  </a:moveTo>
                  <a:lnTo>
                    <a:pt x="6079523" y="0"/>
                  </a:lnTo>
                  <a:cubicBezTo>
                    <a:pt x="6081768" y="0"/>
                    <a:pt x="6083921" y="892"/>
                    <a:pt x="6085508" y="2479"/>
                  </a:cubicBezTo>
                  <a:cubicBezTo>
                    <a:pt x="6087096" y="4067"/>
                    <a:pt x="6087988" y="6220"/>
                    <a:pt x="6087988" y="8465"/>
                  </a:cubicBezTo>
                  <a:lnTo>
                    <a:pt x="6087988" y="1567773"/>
                  </a:lnTo>
                  <a:cubicBezTo>
                    <a:pt x="6087988" y="1572448"/>
                    <a:pt x="6084198" y="1576237"/>
                    <a:pt x="6079523" y="1576237"/>
                  </a:cubicBezTo>
                  <a:lnTo>
                    <a:pt x="8465" y="1576237"/>
                  </a:lnTo>
                  <a:cubicBezTo>
                    <a:pt x="3790" y="1576237"/>
                    <a:pt x="0" y="1572448"/>
                    <a:pt x="0" y="1567773"/>
                  </a:cubicBezTo>
                  <a:lnTo>
                    <a:pt x="0" y="8465"/>
                  </a:lnTo>
                  <a:cubicBezTo>
                    <a:pt x="0" y="3790"/>
                    <a:pt x="3790" y="0"/>
                    <a:pt x="84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6087988" cy="1614337"/>
            </a:xfrm>
            <a:prstGeom prst="rect">
              <a:avLst/>
            </a:prstGeom>
          </p:spPr>
          <p:txBody>
            <a:bodyPr lIns="26130" tIns="26130" rIns="26130" bIns="2613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6473737" y="7811072"/>
            <a:ext cx="11612630" cy="2331732"/>
          </a:xfrm>
          <a:custGeom>
            <a:avLst/>
            <a:gdLst/>
            <a:ahLst/>
            <a:cxnLst/>
            <a:rect l="l" t="t" r="r" b="b"/>
            <a:pathLst>
              <a:path w="11612630" h="2331732">
                <a:moveTo>
                  <a:pt x="0" y="0"/>
                </a:moveTo>
                <a:lnTo>
                  <a:pt x="11612630" y="0"/>
                </a:lnTo>
                <a:lnTo>
                  <a:pt x="11612630" y="2331732"/>
                </a:lnTo>
                <a:lnTo>
                  <a:pt x="0" y="2331732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117943" y="7100114"/>
            <a:ext cx="9014039" cy="631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0"/>
              </a:lnSpc>
              <a:spcBef>
                <a:spcPct val="0"/>
              </a:spcBef>
            </a:pPr>
            <a:r>
              <a:rPr lang="en-US" sz="3650" u="sng">
                <a:solidFill>
                  <a:srgbClr val="0B1115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A21804-B5AB-4DFD-61E1-28332D4FB56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19622" y="335560"/>
            <a:ext cx="17865685" cy="1400074"/>
            <a:chOff x="0" y="0"/>
            <a:chExt cx="23820913" cy="186676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3820913" cy="1866765"/>
              <a:chOff x="0" y="0"/>
              <a:chExt cx="4705365" cy="36874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705366" cy="368744"/>
              </a:xfrm>
              <a:custGeom>
                <a:avLst/>
                <a:gdLst/>
                <a:ahLst/>
                <a:cxnLst/>
                <a:rect l="l" t="t" r="r" b="b"/>
                <a:pathLst>
                  <a:path w="4705366" h="368744">
                    <a:moveTo>
                      <a:pt x="22100" y="0"/>
                    </a:moveTo>
                    <a:lnTo>
                      <a:pt x="4683265" y="0"/>
                    </a:lnTo>
                    <a:cubicBezTo>
                      <a:pt x="4695471" y="0"/>
                      <a:pt x="4705366" y="9895"/>
                      <a:pt x="4705366" y="22100"/>
                    </a:cubicBezTo>
                    <a:lnTo>
                      <a:pt x="4705366" y="346643"/>
                    </a:lnTo>
                    <a:cubicBezTo>
                      <a:pt x="4705366" y="352505"/>
                      <a:pt x="4703037" y="358126"/>
                      <a:pt x="4698893" y="362271"/>
                    </a:cubicBezTo>
                    <a:cubicBezTo>
                      <a:pt x="4694748" y="366415"/>
                      <a:pt x="4689127" y="368744"/>
                      <a:pt x="4683265" y="368744"/>
                    </a:cubicBezTo>
                    <a:lnTo>
                      <a:pt x="22100" y="368744"/>
                    </a:lnTo>
                    <a:cubicBezTo>
                      <a:pt x="9895" y="368744"/>
                      <a:pt x="0" y="358849"/>
                      <a:pt x="0" y="346643"/>
                    </a:cubicBezTo>
                    <a:lnTo>
                      <a:pt x="0" y="22100"/>
                    </a:lnTo>
                    <a:cubicBezTo>
                      <a:pt x="0" y="9895"/>
                      <a:pt x="9895" y="0"/>
                      <a:pt x="221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4705365" cy="4068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607907" y="41487"/>
              <a:ext cx="21021886" cy="17458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210"/>
                </a:lnSpc>
                <a:spcBef>
                  <a:spcPct val="0"/>
                </a:spcBef>
              </a:pPr>
              <a:r>
                <a:rPr lang="en-US" sz="7295">
                  <a:solidFill>
                    <a:srgbClr val="000000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Python</a:t>
              </a:r>
              <a:r>
                <a:rPr lang="en-US" sz="7295" u="none" strike="noStrike">
                  <a:solidFill>
                    <a:srgbClr val="000000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 Database connectivity: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2400" y="2506028"/>
            <a:ext cx="15544800" cy="5614486"/>
          </a:xfrm>
          <a:prstGeom prst="rect">
            <a:avLst/>
          </a:prstGeom>
          <a:solidFill>
            <a:srgbClr val="FFCA04"/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import </a:t>
            </a: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mysql.connector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as mc</a:t>
            </a:r>
          </a:p>
          <a:p>
            <a:pPr algn="l">
              <a:lnSpc>
                <a:spcPts val="4030"/>
              </a:lnSpc>
            </a:pP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con=</a:t>
            </a: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mc.connect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(host="</a:t>
            </a: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localhost",user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="</a:t>
            </a: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root",password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="</a:t>
            </a: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admin",charset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="utf8",database="</a:t>
            </a: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pythondb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")</a:t>
            </a:r>
          </a:p>
          <a:p>
            <a:pPr algn="l">
              <a:lnSpc>
                <a:spcPts val="4030"/>
              </a:lnSpc>
            </a:pP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if </a:t>
            </a: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con.is_connected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():</a:t>
            </a:r>
          </a:p>
          <a:p>
            <a:pPr algn="l">
              <a:lnSpc>
                <a:spcPts val="4030"/>
              </a:lnSpc>
            </a:pP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   print("MySQL database is successfully connected")</a:t>
            </a:r>
          </a:p>
          <a:p>
            <a:pPr algn="l">
              <a:lnSpc>
                <a:spcPts val="4030"/>
              </a:lnSpc>
            </a:pP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else:</a:t>
            </a:r>
          </a:p>
          <a:p>
            <a:pPr algn="l">
              <a:lnSpc>
                <a:spcPts val="4030"/>
              </a:lnSpc>
            </a:pP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   print("Error in connecting to MySQL database")</a:t>
            </a:r>
          </a:p>
          <a:p>
            <a:pPr algn="l">
              <a:lnSpc>
                <a:spcPts val="4030"/>
              </a:lnSpc>
            </a:pP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cur=</a:t>
            </a: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con.cursor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()</a:t>
            </a:r>
          </a:p>
          <a:p>
            <a:pPr algn="l">
              <a:lnSpc>
                <a:spcPts val="4030"/>
              </a:lnSpc>
            </a:pP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db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=</a:t>
            </a: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cur.execute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("alter table student add  age int(5),add percentage float(5)")</a:t>
            </a:r>
          </a:p>
          <a:p>
            <a:pPr algn="l">
              <a:lnSpc>
                <a:spcPts val="4030"/>
              </a:lnSpc>
            </a:pP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print("student table altered ")</a:t>
            </a:r>
          </a:p>
          <a:p>
            <a:pPr algn="l">
              <a:lnSpc>
                <a:spcPts val="4030"/>
              </a:lnSpc>
            </a:pPr>
            <a:r>
              <a:rPr lang="en-US" sz="3030" b="1" dirty="0" err="1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con.close</a:t>
            </a:r>
            <a:r>
              <a:rPr lang="en-US" sz="3030" b="1" dirty="0"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()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515649" y="1649909"/>
            <a:ext cx="15544800" cy="68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en-US" sz="3935" b="1" dirty="0">
                <a:solidFill>
                  <a:srgbClr val="FFFF00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# Alter table student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264642" y="7191087"/>
            <a:ext cx="8734940" cy="3038904"/>
            <a:chOff x="0" y="0"/>
            <a:chExt cx="11646587" cy="4051872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1646587" cy="4051872"/>
              <a:chOff x="0" y="0"/>
              <a:chExt cx="4472621" cy="155603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472621" cy="1556034"/>
              </a:xfrm>
              <a:custGeom>
                <a:avLst/>
                <a:gdLst/>
                <a:ahLst/>
                <a:cxnLst/>
                <a:rect l="l" t="t" r="r" b="b"/>
                <a:pathLst>
                  <a:path w="4472621" h="1556034">
                    <a:moveTo>
                      <a:pt x="20385" y="0"/>
                    </a:moveTo>
                    <a:lnTo>
                      <a:pt x="4452236" y="0"/>
                    </a:lnTo>
                    <a:cubicBezTo>
                      <a:pt x="4463494" y="0"/>
                      <a:pt x="4472621" y="9127"/>
                      <a:pt x="4472621" y="20385"/>
                    </a:cubicBezTo>
                    <a:lnTo>
                      <a:pt x="4472621" y="1535649"/>
                    </a:lnTo>
                    <a:cubicBezTo>
                      <a:pt x="4472621" y="1546907"/>
                      <a:pt x="4463494" y="1556034"/>
                      <a:pt x="4452236" y="1556034"/>
                    </a:cubicBezTo>
                    <a:lnTo>
                      <a:pt x="20385" y="1556034"/>
                    </a:lnTo>
                    <a:cubicBezTo>
                      <a:pt x="14979" y="1556034"/>
                      <a:pt x="9794" y="1553886"/>
                      <a:pt x="5971" y="1550063"/>
                    </a:cubicBezTo>
                    <a:cubicBezTo>
                      <a:pt x="2148" y="1546240"/>
                      <a:pt x="0" y="1541055"/>
                      <a:pt x="0" y="1535649"/>
                    </a:cubicBezTo>
                    <a:lnTo>
                      <a:pt x="0" y="20385"/>
                    </a:lnTo>
                    <a:cubicBezTo>
                      <a:pt x="0" y="14979"/>
                      <a:pt x="2148" y="9794"/>
                      <a:pt x="5971" y="5971"/>
                    </a:cubicBezTo>
                    <a:cubicBezTo>
                      <a:pt x="9794" y="2148"/>
                      <a:pt x="14979" y="0"/>
                      <a:pt x="20385" y="0"/>
                    </a:cubicBezTo>
                    <a:close/>
                  </a:path>
                </a:pathLst>
              </a:custGeom>
              <a:solidFill>
                <a:srgbClr val="00BF63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4472621" cy="1594134"/>
              </a:xfrm>
              <a:prstGeom prst="rect">
                <a:avLst/>
              </a:prstGeom>
            </p:spPr>
            <p:txBody>
              <a:bodyPr lIns="26130" tIns="26130" rIns="26130" bIns="2613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  <a:p>
                <a:pPr algn="ctr">
                  <a:lnSpc>
                    <a:spcPts val="2660"/>
                  </a:lnSpc>
                </a:pPr>
                <a:endParaRPr/>
              </a:p>
              <a:p>
                <a:pPr algn="ctr">
                  <a:lnSpc>
                    <a:spcPts val="2660"/>
                  </a:lnSpc>
                </a:pPr>
                <a:endParaRPr/>
              </a:p>
              <a:p>
                <a:pPr algn="ctr">
                  <a:lnSpc>
                    <a:spcPts val="2660"/>
                  </a:lnSpc>
                </a:pPr>
                <a:endParaRPr/>
              </a:p>
              <a:p>
                <a:pPr algn="ctr">
                  <a:lnSpc>
                    <a:spcPts val="2660"/>
                  </a:lnSpc>
                </a:pPr>
                <a:endParaRPr/>
              </a:p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412269" y="604944"/>
              <a:ext cx="10641502" cy="3328262"/>
            </a:xfrm>
            <a:custGeom>
              <a:avLst/>
              <a:gdLst/>
              <a:ahLst/>
              <a:cxnLst/>
              <a:rect l="l" t="t" r="r" b="b"/>
              <a:pathLst>
                <a:path w="10641502" h="3328262">
                  <a:moveTo>
                    <a:pt x="0" y="0"/>
                  </a:moveTo>
                  <a:lnTo>
                    <a:pt x="10641502" y="0"/>
                  </a:lnTo>
                  <a:lnTo>
                    <a:pt x="10641502" y="3328262"/>
                  </a:lnTo>
                  <a:lnTo>
                    <a:pt x="0" y="3328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6566044" y="7095837"/>
            <a:ext cx="7611055" cy="535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5"/>
              </a:lnSpc>
              <a:spcBef>
                <a:spcPct val="0"/>
              </a:spcBef>
            </a:pPr>
            <a:r>
              <a:rPr lang="en-US" sz="3080" u="sng">
                <a:solidFill>
                  <a:srgbClr val="0B1115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FC6FB2-7FBE-D3DA-7656-7D42E0EC583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9622" y="98437"/>
            <a:ext cx="17865685" cy="1400074"/>
            <a:chOff x="0" y="0"/>
            <a:chExt cx="4705365" cy="3687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5366" cy="368744"/>
            </a:xfrm>
            <a:custGeom>
              <a:avLst/>
              <a:gdLst/>
              <a:ahLst/>
              <a:cxnLst/>
              <a:rect l="l" t="t" r="r" b="b"/>
              <a:pathLst>
                <a:path w="4705366" h="368744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346643"/>
                  </a:lnTo>
                  <a:cubicBezTo>
                    <a:pt x="4705366" y="352505"/>
                    <a:pt x="4703037" y="358126"/>
                    <a:pt x="4698893" y="362271"/>
                  </a:cubicBezTo>
                  <a:cubicBezTo>
                    <a:pt x="4694748" y="366415"/>
                    <a:pt x="4689127" y="368744"/>
                    <a:pt x="4683265" y="368744"/>
                  </a:cubicBezTo>
                  <a:lnTo>
                    <a:pt x="22100" y="368744"/>
                  </a:lnTo>
                  <a:cubicBezTo>
                    <a:pt x="9895" y="368744"/>
                    <a:pt x="0" y="358849"/>
                    <a:pt x="0" y="346643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5365" cy="406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9622" y="1735634"/>
            <a:ext cx="15446983" cy="8077148"/>
            <a:chOff x="0" y="0"/>
            <a:chExt cx="5572847" cy="29140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72847" cy="2914013"/>
            </a:xfrm>
            <a:custGeom>
              <a:avLst/>
              <a:gdLst/>
              <a:ahLst/>
              <a:cxnLst/>
              <a:rect l="l" t="t" r="r" b="b"/>
              <a:pathLst>
                <a:path w="5572847" h="2914013">
                  <a:moveTo>
                    <a:pt x="9523" y="0"/>
                  </a:moveTo>
                  <a:lnTo>
                    <a:pt x="5563324" y="0"/>
                  </a:lnTo>
                  <a:cubicBezTo>
                    <a:pt x="5565849" y="0"/>
                    <a:pt x="5568272" y="1003"/>
                    <a:pt x="5570058" y="2789"/>
                  </a:cubicBezTo>
                  <a:cubicBezTo>
                    <a:pt x="5571843" y="4575"/>
                    <a:pt x="5572847" y="6997"/>
                    <a:pt x="5572847" y="9523"/>
                  </a:cubicBezTo>
                  <a:lnTo>
                    <a:pt x="5572847" y="2904490"/>
                  </a:lnTo>
                  <a:cubicBezTo>
                    <a:pt x="5572847" y="2907016"/>
                    <a:pt x="5571843" y="2909438"/>
                    <a:pt x="5570058" y="2911224"/>
                  </a:cubicBezTo>
                  <a:cubicBezTo>
                    <a:pt x="5568272" y="2913010"/>
                    <a:pt x="5565849" y="2914013"/>
                    <a:pt x="5563324" y="2914013"/>
                  </a:cubicBezTo>
                  <a:lnTo>
                    <a:pt x="9523" y="2914013"/>
                  </a:lnTo>
                  <a:cubicBezTo>
                    <a:pt x="6997" y="2914013"/>
                    <a:pt x="4575" y="2913010"/>
                    <a:pt x="2789" y="2911224"/>
                  </a:cubicBezTo>
                  <a:cubicBezTo>
                    <a:pt x="1003" y="2909438"/>
                    <a:pt x="0" y="2907016"/>
                    <a:pt x="0" y="2904490"/>
                  </a:cubicBezTo>
                  <a:lnTo>
                    <a:pt x="0" y="9523"/>
                  </a:lnTo>
                  <a:cubicBezTo>
                    <a:pt x="0" y="6997"/>
                    <a:pt x="1003" y="4575"/>
                    <a:pt x="2789" y="2789"/>
                  </a:cubicBezTo>
                  <a:cubicBezTo>
                    <a:pt x="4575" y="1003"/>
                    <a:pt x="6997" y="0"/>
                    <a:pt x="95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72847" cy="2952113"/>
            </a:xfrm>
            <a:prstGeom prst="rect">
              <a:avLst/>
            </a:prstGeom>
          </p:spPr>
          <p:txBody>
            <a:bodyPr lIns="37085" tIns="37085" rIns="37085" bIns="37085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7480" y="1780031"/>
            <a:ext cx="14935415" cy="807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endParaRPr/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import mysql.connector as mc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con=mc.connect(host="localhost",user="root",password="admin",charset="utf8",database="pythondb")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if con.is_connected():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print("MySQL database is successfully connected")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else: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print("Error in connecting to MySQL database")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cur=con.cursor()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sql="insert into student(name,rollno,grade,address,age,percentage)values(%s,%s,%s,%s,%s,%s)"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data=[ ('ramu',1,12,'hyd',18,98.0), ('raju',2,12,'hyd',18,97),('rani',3,12,'hyd',18,98),]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cur.executemany(sql,data)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con.commit()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cur.close()</a:t>
            </a:r>
          </a:p>
          <a:p>
            <a:pPr algn="l">
              <a:lnSpc>
                <a:spcPts val="3770"/>
              </a:lnSpc>
            </a:pPr>
            <a:r>
              <a:rPr lang="en-US" sz="2600" b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con.close()</a:t>
            </a:r>
          </a:p>
          <a:p>
            <a:pPr algn="l">
              <a:lnSpc>
                <a:spcPts val="377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-1959479" y="1625211"/>
            <a:ext cx="11878455" cy="554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5"/>
              </a:lnSpc>
              <a:spcBef>
                <a:spcPct val="0"/>
              </a:spcBef>
            </a:pPr>
            <a:r>
              <a:rPr lang="en-US" sz="3205" u="sng">
                <a:solidFill>
                  <a:srgbClr val="0B1115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# insert the data into the table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7480" y="222402"/>
            <a:ext cx="17119824" cy="108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570"/>
              </a:lnSpc>
              <a:spcBef>
                <a:spcPct val="0"/>
              </a:spcBef>
            </a:pPr>
            <a:r>
              <a:rPr lang="en-US" sz="7200">
                <a:solidFill>
                  <a:srgbClr val="182F70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rPr>
              <a:t>PYTHON DATAB</a:t>
            </a:r>
            <a:r>
              <a:rPr lang="en-US" sz="7200" u="none" strike="noStrike">
                <a:solidFill>
                  <a:srgbClr val="182F70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rPr>
              <a:t>ASE CONNECTIVITY: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889957" y="7681776"/>
            <a:ext cx="7918435" cy="2659783"/>
            <a:chOff x="0" y="0"/>
            <a:chExt cx="1718681" cy="57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18681" cy="577301"/>
            </a:xfrm>
            <a:custGeom>
              <a:avLst/>
              <a:gdLst/>
              <a:ahLst/>
              <a:cxnLst/>
              <a:rect l="l" t="t" r="r" b="b"/>
              <a:pathLst>
                <a:path w="1718681" h="577301">
                  <a:moveTo>
                    <a:pt x="7822" y="0"/>
                  </a:moveTo>
                  <a:lnTo>
                    <a:pt x="1710859" y="0"/>
                  </a:lnTo>
                  <a:cubicBezTo>
                    <a:pt x="1715179" y="0"/>
                    <a:pt x="1718681" y="3502"/>
                    <a:pt x="1718681" y="7822"/>
                  </a:cubicBezTo>
                  <a:lnTo>
                    <a:pt x="1718681" y="569479"/>
                  </a:lnTo>
                  <a:cubicBezTo>
                    <a:pt x="1718681" y="573799"/>
                    <a:pt x="1715179" y="577301"/>
                    <a:pt x="1710859" y="577301"/>
                  </a:cubicBezTo>
                  <a:lnTo>
                    <a:pt x="7822" y="577301"/>
                  </a:lnTo>
                  <a:cubicBezTo>
                    <a:pt x="3502" y="577301"/>
                    <a:pt x="0" y="573799"/>
                    <a:pt x="0" y="569479"/>
                  </a:cubicBezTo>
                  <a:lnTo>
                    <a:pt x="0" y="7822"/>
                  </a:lnTo>
                  <a:cubicBezTo>
                    <a:pt x="0" y="3502"/>
                    <a:pt x="3502" y="0"/>
                    <a:pt x="7822" y="0"/>
                  </a:cubicBezTo>
                  <a:close/>
                </a:path>
              </a:pathLst>
            </a:custGeom>
            <a:solidFill>
              <a:srgbClr val="FFCA0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18681" cy="615401"/>
            </a:xfrm>
            <a:prstGeom prst="rect">
              <a:avLst/>
            </a:prstGeom>
          </p:spPr>
          <p:txBody>
            <a:bodyPr lIns="61643" tIns="61643" rIns="61643" bIns="61643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071375" y="8042716"/>
            <a:ext cx="7555600" cy="2205700"/>
          </a:xfrm>
          <a:custGeom>
            <a:avLst/>
            <a:gdLst/>
            <a:ahLst/>
            <a:cxnLst/>
            <a:rect l="l" t="t" r="r" b="b"/>
            <a:pathLst>
              <a:path w="7555600" h="2205700">
                <a:moveTo>
                  <a:pt x="0" y="0"/>
                </a:moveTo>
                <a:lnTo>
                  <a:pt x="7555600" y="0"/>
                </a:lnTo>
                <a:lnTo>
                  <a:pt x="7555600" y="2205699"/>
                </a:lnTo>
                <a:lnTo>
                  <a:pt x="0" y="220569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893229" y="7597192"/>
            <a:ext cx="186722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u="sng">
                <a:solidFill>
                  <a:srgbClr val="000000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9E0D3B4-8C67-FCA3-3119-3518851B0E0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137626" y="1470958"/>
            <a:ext cx="16764513" cy="8148857"/>
          </a:xfrm>
          <a:custGeom>
            <a:avLst/>
            <a:gdLst/>
            <a:ahLst/>
            <a:cxnLst/>
            <a:rect l="l" t="t" r="r" b="b"/>
            <a:pathLst>
              <a:path w="16764513" h="8148857">
                <a:moveTo>
                  <a:pt x="0" y="0"/>
                </a:moveTo>
                <a:lnTo>
                  <a:pt x="16764513" y="0"/>
                </a:lnTo>
                <a:lnTo>
                  <a:pt x="16764513" y="8148857"/>
                </a:lnTo>
                <a:lnTo>
                  <a:pt x="0" y="814885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6140" t="-4492" r="-63967" b="-22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2910" y="2094865"/>
            <a:ext cx="14703800" cy="717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import mysql.connector as mc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con=mc.connect(host="localhost",user="root",password="admin",charset="utf8",database="pythondb")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if con.is_connected():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   print("MySQL database is successfully connected")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else: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   print("Error in connecting to MySQL database")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cur=con.cursor()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sql="update student set grade=%s where rollno=%s"</a:t>
            </a:r>
          </a:p>
          <a:p>
            <a:pPr algn="l">
              <a:lnSpc>
                <a:spcPts val="3565"/>
              </a:lnSpc>
            </a:pPr>
            <a:endParaRPr/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data=[ (15,1),(18,2),]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cur.executemany(sql,data)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con.commit()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print("Data updated")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cur.close()</a:t>
            </a:r>
          </a:p>
          <a:p>
            <a:pPr algn="l">
              <a:lnSpc>
                <a:spcPts val="3565"/>
              </a:lnSpc>
            </a:pPr>
            <a:r>
              <a:rPr lang="en-US" sz="310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con.close()</a:t>
            </a:r>
          </a:p>
        </p:txBody>
      </p:sp>
      <p:sp>
        <p:nvSpPr>
          <p:cNvPr id="4" name="Freeform 4"/>
          <p:cNvSpPr/>
          <p:nvPr/>
        </p:nvSpPr>
        <p:spPr>
          <a:xfrm>
            <a:off x="637450" y="169051"/>
            <a:ext cx="16621850" cy="920908"/>
          </a:xfrm>
          <a:custGeom>
            <a:avLst/>
            <a:gdLst/>
            <a:ahLst/>
            <a:cxnLst/>
            <a:rect l="l" t="t" r="r" b="b"/>
            <a:pathLst>
              <a:path w="16621850" h="920908">
                <a:moveTo>
                  <a:pt x="0" y="0"/>
                </a:moveTo>
                <a:lnTo>
                  <a:pt x="16621850" y="0"/>
                </a:lnTo>
                <a:lnTo>
                  <a:pt x="16621850" y="920907"/>
                </a:lnTo>
                <a:lnTo>
                  <a:pt x="0" y="92090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5659" t="-13046" r="-51140" b="-750152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8991600" y="6282204"/>
            <a:ext cx="9144000" cy="3987503"/>
            <a:chOff x="0" y="0"/>
            <a:chExt cx="12192000" cy="53166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2000" cy="5316671"/>
            </a:xfrm>
            <a:custGeom>
              <a:avLst/>
              <a:gdLst/>
              <a:ahLst/>
              <a:cxnLst/>
              <a:rect l="l" t="t" r="r" b="b"/>
              <a:pathLst>
                <a:path w="12192000" h="5316671">
                  <a:moveTo>
                    <a:pt x="0" y="0"/>
                  </a:moveTo>
                  <a:lnTo>
                    <a:pt x="12192000" y="0"/>
                  </a:lnTo>
                  <a:lnTo>
                    <a:pt x="12192000" y="5316671"/>
                  </a:lnTo>
                  <a:lnTo>
                    <a:pt x="0" y="5316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l="-155974" t="-3100" r="-135961" b="-171025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87954" y="664784"/>
              <a:ext cx="11557022" cy="4336953"/>
            </a:xfrm>
            <a:custGeom>
              <a:avLst/>
              <a:gdLst/>
              <a:ahLst/>
              <a:cxnLst/>
              <a:rect l="l" t="t" r="r" b="b"/>
              <a:pathLst>
                <a:path w="11557022" h="4336953">
                  <a:moveTo>
                    <a:pt x="0" y="0"/>
                  </a:moveTo>
                  <a:lnTo>
                    <a:pt x="11557022" y="0"/>
                  </a:lnTo>
                  <a:lnTo>
                    <a:pt x="11557022" y="4336953"/>
                  </a:lnTo>
                  <a:lnTo>
                    <a:pt x="0" y="43369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/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-982713" y="1394758"/>
            <a:ext cx="8065247" cy="61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  <a:spcBef>
                <a:spcPct val="0"/>
              </a:spcBef>
            </a:pPr>
            <a:r>
              <a:rPr lang="en-US" sz="3535" u="sng">
                <a:solidFill>
                  <a:srgbClr val="1C3A8F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# UPDATE TABLE STUDENT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7284" y="6177429"/>
            <a:ext cx="8065247" cy="61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  <a:spcBef>
                <a:spcPct val="0"/>
              </a:spcBef>
            </a:pPr>
            <a:r>
              <a:rPr lang="en-US" sz="3535" u="sng">
                <a:solidFill>
                  <a:srgbClr val="0B1115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# OUTPUT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9825" y="186431"/>
            <a:ext cx="16230600" cy="85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sz="4935" u="sng">
                <a:solidFill>
                  <a:srgbClr val="1C3A8F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PYTHON DATABASE CONNECTIVITY: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BFA113A-6DA3-3AC3-8CE3-B20DDF82E91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9622" y="98437"/>
            <a:ext cx="17865685" cy="1400074"/>
            <a:chOff x="0" y="0"/>
            <a:chExt cx="4705365" cy="3687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5366" cy="368744"/>
            </a:xfrm>
            <a:custGeom>
              <a:avLst/>
              <a:gdLst/>
              <a:ahLst/>
              <a:cxnLst/>
              <a:rect l="l" t="t" r="r" b="b"/>
              <a:pathLst>
                <a:path w="4705366" h="368744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346643"/>
                  </a:lnTo>
                  <a:cubicBezTo>
                    <a:pt x="4705366" y="352505"/>
                    <a:pt x="4703037" y="358126"/>
                    <a:pt x="4698893" y="362271"/>
                  </a:cubicBezTo>
                  <a:cubicBezTo>
                    <a:pt x="4694748" y="366415"/>
                    <a:pt x="4689127" y="368744"/>
                    <a:pt x="4683265" y="368744"/>
                  </a:cubicBezTo>
                  <a:lnTo>
                    <a:pt x="22100" y="368744"/>
                  </a:lnTo>
                  <a:cubicBezTo>
                    <a:pt x="9895" y="368744"/>
                    <a:pt x="0" y="358849"/>
                    <a:pt x="0" y="346643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5365" cy="406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9622" y="1735634"/>
            <a:ext cx="15446983" cy="8077148"/>
            <a:chOff x="0" y="0"/>
            <a:chExt cx="5572847" cy="29140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72847" cy="2914013"/>
            </a:xfrm>
            <a:custGeom>
              <a:avLst/>
              <a:gdLst/>
              <a:ahLst/>
              <a:cxnLst/>
              <a:rect l="l" t="t" r="r" b="b"/>
              <a:pathLst>
                <a:path w="5572847" h="2914013">
                  <a:moveTo>
                    <a:pt x="9523" y="0"/>
                  </a:moveTo>
                  <a:lnTo>
                    <a:pt x="5563324" y="0"/>
                  </a:lnTo>
                  <a:cubicBezTo>
                    <a:pt x="5565849" y="0"/>
                    <a:pt x="5568272" y="1003"/>
                    <a:pt x="5570058" y="2789"/>
                  </a:cubicBezTo>
                  <a:cubicBezTo>
                    <a:pt x="5571843" y="4575"/>
                    <a:pt x="5572847" y="6997"/>
                    <a:pt x="5572847" y="9523"/>
                  </a:cubicBezTo>
                  <a:lnTo>
                    <a:pt x="5572847" y="2904490"/>
                  </a:lnTo>
                  <a:cubicBezTo>
                    <a:pt x="5572847" y="2907016"/>
                    <a:pt x="5571843" y="2909438"/>
                    <a:pt x="5570058" y="2911224"/>
                  </a:cubicBezTo>
                  <a:cubicBezTo>
                    <a:pt x="5568272" y="2913010"/>
                    <a:pt x="5565849" y="2914013"/>
                    <a:pt x="5563324" y="2914013"/>
                  </a:cubicBezTo>
                  <a:lnTo>
                    <a:pt x="9523" y="2914013"/>
                  </a:lnTo>
                  <a:cubicBezTo>
                    <a:pt x="6997" y="2914013"/>
                    <a:pt x="4575" y="2913010"/>
                    <a:pt x="2789" y="2911224"/>
                  </a:cubicBezTo>
                  <a:cubicBezTo>
                    <a:pt x="1003" y="2909438"/>
                    <a:pt x="0" y="2907016"/>
                    <a:pt x="0" y="2904490"/>
                  </a:cubicBezTo>
                  <a:lnTo>
                    <a:pt x="0" y="9523"/>
                  </a:lnTo>
                  <a:cubicBezTo>
                    <a:pt x="0" y="6997"/>
                    <a:pt x="1003" y="4575"/>
                    <a:pt x="2789" y="2789"/>
                  </a:cubicBezTo>
                  <a:cubicBezTo>
                    <a:pt x="4575" y="1003"/>
                    <a:pt x="6997" y="0"/>
                    <a:pt x="95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72847" cy="2952113"/>
            </a:xfrm>
            <a:prstGeom prst="rect">
              <a:avLst/>
            </a:prstGeom>
          </p:spPr>
          <p:txBody>
            <a:bodyPr lIns="37085" tIns="37085" rIns="37085" bIns="37085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1959479" y="1625211"/>
            <a:ext cx="11878455" cy="554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5"/>
              </a:lnSpc>
              <a:spcBef>
                <a:spcPct val="0"/>
              </a:spcBef>
            </a:pPr>
            <a:r>
              <a:rPr lang="en-US" sz="3205" u="sng">
                <a:solidFill>
                  <a:srgbClr val="0B1115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# Extract data from database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7480" y="222402"/>
            <a:ext cx="17119824" cy="108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570"/>
              </a:lnSpc>
              <a:spcBef>
                <a:spcPct val="0"/>
              </a:spcBef>
            </a:pPr>
            <a:r>
              <a:rPr lang="en-US" sz="7200">
                <a:solidFill>
                  <a:srgbClr val="182F70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rPr>
              <a:t>PYTHON DATAB</a:t>
            </a:r>
            <a:r>
              <a:rPr lang="en-US" sz="7200" u="none" strike="noStrike">
                <a:solidFill>
                  <a:srgbClr val="182F70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rPr>
              <a:t>ASE CONNECTIVITY: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119954" y="7514506"/>
            <a:ext cx="7688439" cy="2827053"/>
            <a:chOff x="0" y="0"/>
            <a:chExt cx="1668761" cy="61360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68761" cy="613606"/>
            </a:xfrm>
            <a:custGeom>
              <a:avLst/>
              <a:gdLst/>
              <a:ahLst/>
              <a:cxnLst/>
              <a:rect l="l" t="t" r="r" b="b"/>
              <a:pathLst>
                <a:path w="1668761" h="613606">
                  <a:moveTo>
                    <a:pt x="8056" y="0"/>
                  </a:moveTo>
                  <a:lnTo>
                    <a:pt x="1660705" y="0"/>
                  </a:lnTo>
                  <a:cubicBezTo>
                    <a:pt x="1662841" y="0"/>
                    <a:pt x="1664890" y="849"/>
                    <a:pt x="1666401" y="2359"/>
                  </a:cubicBezTo>
                  <a:cubicBezTo>
                    <a:pt x="1667912" y="3870"/>
                    <a:pt x="1668761" y="5919"/>
                    <a:pt x="1668761" y="8056"/>
                  </a:cubicBezTo>
                  <a:lnTo>
                    <a:pt x="1668761" y="605551"/>
                  </a:lnTo>
                  <a:cubicBezTo>
                    <a:pt x="1668761" y="607687"/>
                    <a:pt x="1667912" y="609736"/>
                    <a:pt x="1666401" y="611247"/>
                  </a:cubicBezTo>
                  <a:cubicBezTo>
                    <a:pt x="1664890" y="612758"/>
                    <a:pt x="1662841" y="613606"/>
                    <a:pt x="1660705" y="613606"/>
                  </a:cubicBezTo>
                  <a:lnTo>
                    <a:pt x="8056" y="613606"/>
                  </a:lnTo>
                  <a:cubicBezTo>
                    <a:pt x="5919" y="613606"/>
                    <a:pt x="3870" y="612758"/>
                    <a:pt x="2359" y="611247"/>
                  </a:cubicBezTo>
                  <a:cubicBezTo>
                    <a:pt x="849" y="609736"/>
                    <a:pt x="0" y="607687"/>
                    <a:pt x="0" y="605551"/>
                  </a:cubicBezTo>
                  <a:lnTo>
                    <a:pt x="0" y="8056"/>
                  </a:lnTo>
                  <a:cubicBezTo>
                    <a:pt x="0" y="5919"/>
                    <a:pt x="849" y="3870"/>
                    <a:pt x="2359" y="2359"/>
                  </a:cubicBezTo>
                  <a:cubicBezTo>
                    <a:pt x="3870" y="849"/>
                    <a:pt x="5919" y="0"/>
                    <a:pt x="8056" y="0"/>
                  </a:cubicBezTo>
                  <a:close/>
                </a:path>
              </a:pathLst>
            </a:custGeom>
            <a:solidFill>
              <a:srgbClr val="FFCA0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668761" cy="651706"/>
            </a:xfrm>
            <a:prstGeom prst="rect">
              <a:avLst/>
            </a:prstGeom>
          </p:spPr>
          <p:txBody>
            <a:bodyPr lIns="61643" tIns="61643" rIns="61643" bIns="61643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893229" y="7597192"/>
            <a:ext cx="186722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u="sng">
                <a:solidFill>
                  <a:srgbClr val="000000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OUTPUT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7480" y="1754684"/>
            <a:ext cx="15299125" cy="7781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0"/>
              </a:lnSpc>
            </a:pPr>
            <a:endParaRPr/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import mysql.connector as mc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con=mc.connect(host="localhost",user="root",password="admin",charset="utf8",database="pythondb")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if con.is_connected():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   print("MySQL database is successfully connected")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else: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   print("Error in connecting to MySQL database")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cur=con.cursor()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'''cur.execute("select * from student")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row=cur.fetchone()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print(row)'''</a:t>
            </a:r>
          </a:p>
          <a:p>
            <a:pPr algn="l">
              <a:lnSpc>
                <a:spcPts val="3290"/>
              </a:lnSpc>
            </a:pPr>
            <a:endParaRPr/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cur.execute("select * from student")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rows=cur.fetchall()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for  i in rows:</a:t>
            </a:r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   print(i)</a:t>
            </a:r>
          </a:p>
          <a:p>
            <a:pPr algn="l">
              <a:lnSpc>
                <a:spcPts val="3290"/>
              </a:lnSpc>
            </a:pPr>
            <a:endParaRPr/>
          </a:p>
          <a:p>
            <a:pPr algn="l">
              <a:lnSpc>
                <a:spcPts val="3290"/>
              </a:lnSpc>
            </a:pPr>
            <a:r>
              <a:rPr lang="en-US" sz="286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con.close()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826842" y="8108212"/>
            <a:ext cx="6256216" cy="2136234"/>
          </a:xfrm>
          <a:custGeom>
            <a:avLst/>
            <a:gdLst/>
            <a:ahLst/>
            <a:cxnLst/>
            <a:rect l="l" t="t" r="r" b="b"/>
            <a:pathLst>
              <a:path w="6256216" h="2136234">
                <a:moveTo>
                  <a:pt x="0" y="0"/>
                </a:moveTo>
                <a:lnTo>
                  <a:pt x="6256216" y="0"/>
                </a:lnTo>
                <a:lnTo>
                  <a:pt x="6256216" y="2136234"/>
                </a:lnTo>
                <a:lnTo>
                  <a:pt x="0" y="213623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r="-10385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9622" y="335560"/>
            <a:ext cx="17865685" cy="1690013"/>
            <a:chOff x="0" y="0"/>
            <a:chExt cx="4705365" cy="445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5366" cy="445106"/>
            </a:xfrm>
            <a:custGeom>
              <a:avLst/>
              <a:gdLst/>
              <a:ahLst/>
              <a:cxnLst/>
              <a:rect l="l" t="t" r="r" b="b"/>
              <a:pathLst>
                <a:path w="4705366" h="445106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423006"/>
                  </a:lnTo>
                  <a:cubicBezTo>
                    <a:pt x="4705366" y="428867"/>
                    <a:pt x="4703037" y="434489"/>
                    <a:pt x="4698893" y="438633"/>
                  </a:cubicBezTo>
                  <a:cubicBezTo>
                    <a:pt x="4694748" y="442778"/>
                    <a:pt x="4689127" y="445106"/>
                    <a:pt x="4683265" y="445106"/>
                  </a:cubicBezTo>
                  <a:lnTo>
                    <a:pt x="22100" y="445106"/>
                  </a:lnTo>
                  <a:cubicBezTo>
                    <a:pt x="9895" y="445106"/>
                    <a:pt x="0" y="435212"/>
                    <a:pt x="0" y="423006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FC535"/>
            </a:solidFill>
          </p:spPr>
          <p:txBody>
            <a:bodyPr/>
            <a:lstStyle/>
            <a:p>
              <a:pPr algn="ctr"/>
              <a:r>
                <a:rPr lang="en-IN" sz="7200" b="1" dirty="0"/>
                <a:t>Agenda:</a:t>
              </a:r>
              <a:endParaRPr lang="en-US" sz="7200" b="1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5365" cy="48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" y="2705100"/>
            <a:ext cx="10919647" cy="791505"/>
            <a:chOff x="0" y="68812"/>
            <a:chExt cx="10919647" cy="791505"/>
          </a:xfrm>
        </p:grpSpPr>
        <p:sp>
          <p:nvSpPr>
            <p:cNvPr id="37" name="Rounded Rectangle 36"/>
            <p:cNvSpPr/>
            <p:nvPr/>
          </p:nvSpPr>
          <p:spPr>
            <a:xfrm>
              <a:off x="0" y="68812"/>
              <a:ext cx="10919647" cy="7915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8638" y="107450"/>
              <a:ext cx="10842371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300" b="1" kern="1200" dirty="0"/>
                <a:t>Introduction to Python </a:t>
              </a:r>
              <a:r>
                <a:rPr lang="en-IN" sz="3300" b="1" kern="1200" dirty="0" err="1"/>
                <a:t>MySql</a:t>
              </a:r>
              <a:r>
                <a:rPr lang="en-IN" sz="3300" b="1" kern="1200" dirty="0"/>
                <a:t> Database connectivity</a:t>
              </a:r>
              <a:endParaRPr lang="en-US" sz="3300" b="1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4800" y="3695700"/>
            <a:ext cx="10919647" cy="791505"/>
            <a:chOff x="0" y="955357"/>
            <a:chExt cx="10919647" cy="791505"/>
          </a:xfrm>
        </p:grpSpPr>
        <p:sp>
          <p:nvSpPr>
            <p:cNvPr id="35" name="Rounded Rectangle 34"/>
            <p:cNvSpPr/>
            <p:nvPr/>
          </p:nvSpPr>
          <p:spPr>
            <a:xfrm>
              <a:off x="0" y="955357"/>
              <a:ext cx="10919647" cy="79150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6"/>
            <p:cNvSpPr/>
            <p:nvPr/>
          </p:nvSpPr>
          <p:spPr>
            <a:xfrm>
              <a:off x="38638" y="993995"/>
              <a:ext cx="10842371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b="1" kern="1200" dirty="0"/>
                <a:t>DISPLAY EXISTING DATABASES IN MYSQL DATABASE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800" y="4610100"/>
            <a:ext cx="10919647" cy="791505"/>
            <a:chOff x="0" y="1841902"/>
            <a:chExt cx="10919647" cy="791505"/>
          </a:xfrm>
        </p:grpSpPr>
        <p:sp>
          <p:nvSpPr>
            <p:cNvPr id="33" name="Rounded Rectangle 32"/>
            <p:cNvSpPr/>
            <p:nvPr/>
          </p:nvSpPr>
          <p:spPr>
            <a:xfrm>
              <a:off x="0" y="1841902"/>
              <a:ext cx="10919647" cy="7915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8"/>
            <p:cNvSpPr/>
            <p:nvPr/>
          </p:nvSpPr>
          <p:spPr>
            <a:xfrm>
              <a:off x="38638" y="1880540"/>
              <a:ext cx="10842371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b="1" kern="1200" dirty="0"/>
                <a:t>CREATE A NEW DATABASE AND SHOW DATABASES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" y="5600700"/>
            <a:ext cx="10919647" cy="791505"/>
            <a:chOff x="0" y="2728447"/>
            <a:chExt cx="10919647" cy="791505"/>
          </a:xfrm>
        </p:grpSpPr>
        <p:sp>
          <p:nvSpPr>
            <p:cNvPr id="31" name="Rounded Rectangle 30"/>
            <p:cNvSpPr/>
            <p:nvPr/>
          </p:nvSpPr>
          <p:spPr>
            <a:xfrm>
              <a:off x="0" y="2728447"/>
              <a:ext cx="10919647" cy="791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10"/>
            <p:cNvSpPr/>
            <p:nvPr/>
          </p:nvSpPr>
          <p:spPr>
            <a:xfrm>
              <a:off x="38638" y="2767085"/>
              <a:ext cx="10842371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b="1" kern="1200" dirty="0"/>
                <a:t>CREATE A NEW TABLE STUDENT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6591300"/>
            <a:ext cx="10919647" cy="791505"/>
            <a:chOff x="0" y="3614992"/>
            <a:chExt cx="10919647" cy="791505"/>
          </a:xfrm>
        </p:grpSpPr>
        <p:sp>
          <p:nvSpPr>
            <p:cNvPr id="29" name="Rounded Rectangle 28"/>
            <p:cNvSpPr/>
            <p:nvPr/>
          </p:nvSpPr>
          <p:spPr>
            <a:xfrm>
              <a:off x="0" y="3614992"/>
              <a:ext cx="10919647" cy="7915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12"/>
            <p:cNvSpPr/>
            <p:nvPr/>
          </p:nvSpPr>
          <p:spPr>
            <a:xfrm>
              <a:off x="38638" y="3653630"/>
              <a:ext cx="10842371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b="1" kern="1200" dirty="0"/>
                <a:t>ALTER TABLE STUDENT INSERT THE DATA INTO THE TABLE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4800" y="7505700"/>
            <a:ext cx="10919647" cy="791505"/>
            <a:chOff x="0" y="4501537"/>
            <a:chExt cx="10919647" cy="791505"/>
          </a:xfrm>
        </p:grpSpPr>
        <p:sp>
          <p:nvSpPr>
            <p:cNvPr id="55" name="Rounded Rectangle 54"/>
            <p:cNvSpPr/>
            <p:nvPr/>
          </p:nvSpPr>
          <p:spPr>
            <a:xfrm>
              <a:off x="0" y="4501537"/>
              <a:ext cx="10919647" cy="7915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4"/>
            <p:cNvSpPr/>
            <p:nvPr/>
          </p:nvSpPr>
          <p:spPr>
            <a:xfrm>
              <a:off x="38638" y="4540175"/>
              <a:ext cx="10842371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b="1" kern="1200" dirty="0"/>
                <a:t>UPDATE TABLE STUDENT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04800" y="8496300"/>
            <a:ext cx="10919647" cy="791505"/>
            <a:chOff x="0" y="5334000"/>
            <a:chExt cx="10919647" cy="791505"/>
          </a:xfrm>
        </p:grpSpPr>
        <p:sp>
          <p:nvSpPr>
            <p:cNvPr id="67" name="Rounded Rectangle 66"/>
            <p:cNvSpPr/>
            <p:nvPr/>
          </p:nvSpPr>
          <p:spPr>
            <a:xfrm>
              <a:off x="0" y="5334000"/>
              <a:ext cx="10919647" cy="7915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38638" y="5372638"/>
              <a:ext cx="10842371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b="1" kern="1200" dirty="0"/>
                <a:t>EXTRACT DATA FROM DATABASE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0" y="2628900"/>
            <a:ext cx="6477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9622" y="335560"/>
            <a:ext cx="17865685" cy="1690013"/>
            <a:chOff x="0" y="0"/>
            <a:chExt cx="4705365" cy="445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5366" cy="445106"/>
            </a:xfrm>
            <a:custGeom>
              <a:avLst/>
              <a:gdLst/>
              <a:ahLst/>
              <a:cxnLst/>
              <a:rect l="l" t="t" r="r" b="b"/>
              <a:pathLst>
                <a:path w="4705366" h="445106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423006"/>
                  </a:lnTo>
                  <a:cubicBezTo>
                    <a:pt x="4705366" y="428867"/>
                    <a:pt x="4703037" y="434489"/>
                    <a:pt x="4698893" y="438633"/>
                  </a:cubicBezTo>
                  <a:cubicBezTo>
                    <a:pt x="4694748" y="442778"/>
                    <a:pt x="4689127" y="445106"/>
                    <a:pt x="4683265" y="445106"/>
                  </a:cubicBezTo>
                  <a:lnTo>
                    <a:pt x="22100" y="445106"/>
                  </a:lnTo>
                  <a:cubicBezTo>
                    <a:pt x="9895" y="445106"/>
                    <a:pt x="0" y="435212"/>
                    <a:pt x="0" y="423006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FC53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5365" cy="48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2476500"/>
            <a:ext cx="11940356" cy="353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85"/>
              </a:lnSpc>
            </a:pPr>
            <a:endParaRPr lang="en-US" sz="4500" spc="-13" dirty="0">
              <a:solidFill>
                <a:srgbClr val="F6F5F4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algn="l">
              <a:lnSpc>
                <a:spcPts val="6885"/>
              </a:lnSpc>
            </a:pPr>
            <a:endParaRPr lang="en-US" sz="4500" spc="-13" dirty="0">
              <a:solidFill>
                <a:srgbClr val="F6F5F4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algn="l">
              <a:lnSpc>
                <a:spcPts val="6885"/>
              </a:lnSpc>
            </a:pPr>
            <a:endParaRPr lang="en-US" sz="4500" spc="-13" dirty="0">
              <a:solidFill>
                <a:srgbClr val="F6F5F4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algn="l">
              <a:lnSpc>
                <a:spcPts val="6885"/>
              </a:lnSpc>
            </a:pPr>
            <a:r>
              <a:rPr lang="en-US" sz="4500" spc="-13" dirty="0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0075" y="482600"/>
            <a:ext cx="15850870" cy="130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210"/>
              </a:lnSpc>
              <a:spcBef>
                <a:spcPct val="0"/>
              </a:spcBef>
            </a:pPr>
            <a:r>
              <a:rPr lang="en-US" sz="7295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Python</a:t>
            </a:r>
            <a:r>
              <a:rPr lang="en-US" sz="7295" u="none" strike="noStrike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Database connectivity: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3900" y="2400300"/>
            <a:ext cx="14020800" cy="990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spc="-13" dirty="0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Download python IDLE 3.8.1 </a:t>
            </a:r>
            <a:endParaRPr lang="en-US" sz="4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3771900"/>
            <a:ext cx="140970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6885"/>
              </a:lnSpc>
            </a:pPr>
            <a:r>
              <a:rPr lang="en-US" sz="3200" b="1" spc="-13" dirty="0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add python to the path variable</a:t>
            </a:r>
            <a:r>
              <a:rPr lang="en-US" spc="-13" dirty="0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5800" y="5219700"/>
            <a:ext cx="140970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6885"/>
              </a:lnSpc>
            </a:pPr>
            <a:r>
              <a:rPr lang="en-US" sz="3600" b="1" spc="-13" dirty="0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Install My </a:t>
            </a:r>
            <a:r>
              <a:rPr lang="en-US" sz="3600" b="1" spc="-13" dirty="0" err="1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Sql</a:t>
            </a:r>
            <a:r>
              <a:rPr lang="en-US" sz="3600" b="1" spc="-13" dirty="0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5.7.1 into the system.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3400" y="6667500"/>
            <a:ext cx="143256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6885"/>
              </a:lnSpc>
            </a:pPr>
            <a:endParaRPr lang="en-US" sz="3600" spc="-13" dirty="0">
              <a:solidFill>
                <a:srgbClr val="F6F5F4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>
              <a:lnSpc>
                <a:spcPts val="6885"/>
              </a:lnSpc>
            </a:pPr>
            <a:r>
              <a:rPr lang="en-US" sz="3600" spc="-13" dirty="0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Note down the user name : root and password : admin</a:t>
            </a:r>
          </a:p>
          <a:p>
            <a:pPr>
              <a:lnSpc>
                <a:spcPts val="6885"/>
              </a:lnSpc>
            </a:pPr>
            <a:r>
              <a:rPr lang="en-US" sz="3600" spc="-13" dirty="0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5800" y="8648700"/>
            <a:ext cx="143256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6885"/>
              </a:lnSpc>
            </a:pPr>
            <a:r>
              <a:rPr lang="en-US" sz="3600" spc="-13" dirty="0">
                <a:solidFill>
                  <a:srgbClr val="F6F5F4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Go to Script folder and type CMD</a:t>
            </a:r>
            <a:endParaRPr lang="en-US" sz="3600" b="1" spc="-13" dirty="0">
              <a:solidFill>
                <a:srgbClr val="F6F5F4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9622" y="335560"/>
            <a:ext cx="17865685" cy="1690013"/>
            <a:chOff x="0" y="0"/>
            <a:chExt cx="4705365" cy="445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5366" cy="445106"/>
            </a:xfrm>
            <a:custGeom>
              <a:avLst/>
              <a:gdLst/>
              <a:ahLst/>
              <a:cxnLst/>
              <a:rect l="l" t="t" r="r" b="b"/>
              <a:pathLst>
                <a:path w="4705366" h="445106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423006"/>
                  </a:lnTo>
                  <a:cubicBezTo>
                    <a:pt x="4705366" y="428867"/>
                    <a:pt x="4703037" y="434489"/>
                    <a:pt x="4698893" y="438633"/>
                  </a:cubicBezTo>
                  <a:cubicBezTo>
                    <a:pt x="4694748" y="442778"/>
                    <a:pt x="4689127" y="445106"/>
                    <a:pt x="4683265" y="445106"/>
                  </a:cubicBezTo>
                  <a:lnTo>
                    <a:pt x="22100" y="445106"/>
                  </a:lnTo>
                  <a:cubicBezTo>
                    <a:pt x="9895" y="445106"/>
                    <a:pt x="0" y="435212"/>
                    <a:pt x="0" y="423006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FC53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5365" cy="48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8490" y="482600"/>
            <a:ext cx="15120620" cy="130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210"/>
              </a:lnSpc>
              <a:spcBef>
                <a:spcPct val="0"/>
              </a:spcBef>
            </a:pPr>
            <a:r>
              <a:rPr lang="en-US" sz="7295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Python</a:t>
            </a:r>
            <a:r>
              <a:rPr lang="en-US" sz="7295" u="none" strike="noStrike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Database connectivity: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4256" y="2425420"/>
            <a:ext cx="17059487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5"/>
              </a:lnSpc>
            </a:pPr>
            <a:r>
              <a:rPr lang="en-US" sz="4335" dirty="0">
                <a:solidFill>
                  <a:srgbClr val="FFFFFF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  Install </a:t>
            </a:r>
            <a:r>
              <a:rPr lang="en-US" sz="4335" dirty="0" err="1">
                <a:solidFill>
                  <a:srgbClr val="FFFFFF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MySql</a:t>
            </a:r>
            <a:r>
              <a:rPr lang="en-US" sz="4335" dirty="0">
                <a:solidFill>
                  <a:srgbClr val="FFFFFF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-connector-python through below command:</a:t>
            </a:r>
          </a:p>
          <a:p>
            <a:pPr algn="l">
              <a:lnSpc>
                <a:spcPts val="6195"/>
              </a:lnSpc>
              <a:spcBef>
                <a:spcPct val="0"/>
              </a:spcBef>
            </a:pPr>
            <a:r>
              <a:rPr lang="en-US" sz="4335" dirty="0">
                <a:solidFill>
                  <a:srgbClr val="FFFFFF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   </a:t>
            </a:r>
          </a:p>
        </p:txBody>
      </p:sp>
      <p:sp>
        <p:nvSpPr>
          <p:cNvPr id="7" name="Freeform 7"/>
          <p:cNvSpPr/>
          <p:nvPr/>
        </p:nvSpPr>
        <p:spPr>
          <a:xfrm>
            <a:off x="1219200" y="4991100"/>
            <a:ext cx="14859000" cy="4648481"/>
          </a:xfrm>
          <a:custGeom>
            <a:avLst/>
            <a:gdLst/>
            <a:ahLst/>
            <a:cxnLst/>
            <a:rect l="l" t="t" r="r" b="b"/>
            <a:pathLst>
              <a:path w="17599494" h="4648481">
                <a:moveTo>
                  <a:pt x="0" y="0"/>
                </a:moveTo>
                <a:lnTo>
                  <a:pt x="17599494" y="0"/>
                </a:lnTo>
                <a:lnTo>
                  <a:pt x="17599494" y="4648481"/>
                </a:lnTo>
                <a:lnTo>
                  <a:pt x="0" y="464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162300"/>
            <a:ext cx="14554200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422315" y="342900"/>
            <a:ext cx="17865685" cy="1004213"/>
            <a:chOff x="0" y="0"/>
            <a:chExt cx="4705365" cy="445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5366" cy="445106"/>
            </a:xfrm>
            <a:custGeom>
              <a:avLst/>
              <a:gdLst/>
              <a:ahLst/>
              <a:cxnLst/>
              <a:rect l="l" t="t" r="r" b="b"/>
              <a:pathLst>
                <a:path w="4705366" h="445106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423006"/>
                  </a:lnTo>
                  <a:cubicBezTo>
                    <a:pt x="4705366" y="428867"/>
                    <a:pt x="4703037" y="434489"/>
                    <a:pt x="4698893" y="438633"/>
                  </a:cubicBezTo>
                  <a:cubicBezTo>
                    <a:pt x="4694748" y="442778"/>
                    <a:pt x="4689127" y="445106"/>
                    <a:pt x="4683265" y="445106"/>
                  </a:cubicBezTo>
                  <a:lnTo>
                    <a:pt x="22100" y="445106"/>
                  </a:lnTo>
                  <a:cubicBezTo>
                    <a:pt x="9895" y="445106"/>
                    <a:pt x="0" y="435212"/>
                    <a:pt x="0" y="423006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FC53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5365" cy="48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62000" y="1485900"/>
            <a:ext cx="135636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85"/>
              </a:lnSpc>
            </a:pPr>
            <a:r>
              <a:rPr lang="en-IN" sz="4500" spc="-13" dirty="0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1. Import </a:t>
            </a:r>
            <a:r>
              <a:rPr lang="en-IN" sz="4500" spc="-13" dirty="0" err="1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mysql</a:t>
            </a:r>
            <a:r>
              <a:rPr lang="en-IN" sz="4500" spc="-13" dirty="0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. connector module into python application</a:t>
            </a:r>
          </a:p>
          <a:p>
            <a:pPr algn="l">
              <a:lnSpc>
                <a:spcPts val="6885"/>
              </a:lnSpc>
            </a:pPr>
            <a:endParaRPr lang="en-US" sz="4500" spc="-13" dirty="0">
              <a:solidFill>
                <a:srgbClr val="F6F5F4"/>
              </a:solidFill>
              <a:latin typeface="Tw Cen MT Condensed Extra Bold" pitchFamily="34" charset="0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190500"/>
            <a:ext cx="1585087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21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Python</a:t>
            </a:r>
            <a:r>
              <a:rPr lang="en-US" sz="6000" u="none" strike="noStrike" dirty="0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Database connectivity </a:t>
            </a:r>
            <a:r>
              <a:rPr lang="en-US" sz="7295" u="none" strike="noStrike" dirty="0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: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5400" y="2324100"/>
            <a:ext cx="119634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/>
              <a:t>Import </a:t>
            </a:r>
            <a:r>
              <a:rPr lang="en-IN" sz="2800" b="1" dirty="0" err="1"/>
              <a:t>mysql.connector</a:t>
            </a:r>
            <a:r>
              <a:rPr lang="en-IN" sz="2800" b="1" dirty="0"/>
              <a:t> as mc</a:t>
            </a:r>
            <a:endParaRPr lang="en-US" sz="2800" b="1" dirty="0"/>
          </a:p>
        </p:txBody>
      </p:sp>
      <p:sp>
        <p:nvSpPr>
          <p:cNvPr id="13" name="TextBox 7"/>
          <p:cNvSpPr txBox="1"/>
          <p:nvPr/>
        </p:nvSpPr>
        <p:spPr>
          <a:xfrm>
            <a:off x="838200" y="2933700"/>
            <a:ext cx="135636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85"/>
              </a:lnSpc>
            </a:pPr>
            <a:r>
              <a:rPr lang="en-IN" sz="4500" spc="-13" dirty="0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2. Establish connection between python and </a:t>
            </a:r>
            <a:r>
              <a:rPr lang="en-IN" sz="4500" spc="-13" dirty="0" err="1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mysql</a:t>
            </a:r>
            <a:r>
              <a:rPr lang="en-IN" sz="4500" spc="-13" dirty="0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 using </a:t>
            </a:r>
          </a:p>
          <a:p>
            <a:pPr algn="l">
              <a:lnSpc>
                <a:spcPts val="6885"/>
              </a:lnSpc>
            </a:pPr>
            <a:endParaRPr lang="en-US" sz="4500" spc="-13" dirty="0">
              <a:solidFill>
                <a:srgbClr val="F6F5F4"/>
              </a:solidFill>
              <a:latin typeface="Tw Cen MT Condensed Extra Bold" pitchFamily="34" charset="0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5400" y="3695700"/>
            <a:ext cx="167640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/>
              <a:t>con=</a:t>
            </a:r>
            <a:r>
              <a:rPr lang="en-IN" sz="2800" b="1" dirty="0" err="1"/>
              <a:t>mc.connect</a:t>
            </a:r>
            <a:r>
              <a:rPr lang="en-IN" sz="2800" b="1" dirty="0"/>
              <a:t>(host=“</a:t>
            </a:r>
            <a:r>
              <a:rPr lang="en-IN" sz="2800" b="1" dirty="0" err="1"/>
              <a:t>localhost”,user</a:t>
            </a:r>
            <a:r>
              <a:rPr lang="en-IN" sz="2800" b="1" dirty="0"/>
              <a:t>=“</a:t>
            </a:r>
            <a:r>
              <a:rPr lang="en-IN" sz="2800" b="1" dirty="0" err="1"/>
              <a:t>root”,password</a:t>
            </a:r>
            <a:r>
              <a:rPr lang="en-IN" sz="2800" b="1" dirty="0"/>
              <a:t>=“</a:t>
            </a:r>
            <a:r>
              <a:rPr lang="en-IN" sz="2800" b="1" dirty="0" err="1"/>
              <a:t>admin”,charset</a:t>
            </a:r>
            <a:r>
              <a:rPr lang="en-IN" sz="2800" b="1" dirty="0"/>
              <a:t>=“utf8”,database=“</a:t>
            </a:r>
            <a:r>
              <a:rPr lang="en-IN" sz="2800" b="1" dirty="0" err="1"/>
              <a:t>pythondb</a:t>
            </a:r>
            <a:r>
              <a:rPr lang="en-IN" sz="2800" b="1" dirty="0"/>
              <a:t>”)</a:t>
            </a:r>
            <a:endParaRPr lang="en-US" sz="2800" b="1" dirty="0"/>
          </a:p>
        </p:txBody>
      </p:sp>
      <p:sp>
        <p:nvSpPr>
          <p:cNvPr id="15" name="TextBox 7"/>
          <p:cNvSpPr txBox="1"/>
          <p:nvPr/>
        </p:nvSpPr>
        <p:spPr>
          <a:xfrm>
            <a:off x="838200" y="4229100"/>
            <a:ext cx="135636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85"/>
              </a:lnSpc>
            </a:pPr>
            <a:r>
              <a:rPr lang="en-IN" sz="4500" spc="-13" dirty="0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3. Check the status of the connection</a:t>
            </a:r>
          </a:p>
          <a:p>
            <a:pPr algn="l">
              <a:lnSpc>
                <a:spcPts val="6885"/>
              </a:lnSpc>
            </a:pPr>
            <a:endParaRPr lang="en-US" sz="4500" spc="-13" dirty="0">
              <a:solidFill>
                <a:srgbClr val="F6F5F4"/>
              </a:solidFill>
              <a:latin typeface="Tw Cen MT Condensed Extra Bold" pitchFamily="34" charset="0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95400" y="4991100"/>
            <a:ext cx="146304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/>
              <a:t>If </a:t>
            </a:r>
            <a:r>
              <a:rPr lang="en-IN" sz="2800" b="1" dirty="0" err="1"/>
              <a:t>con.is_connected</a:t>
            </a:r>
            <a:r>
              <a:rPr lang="en-IN" sz="2800" b="1" dirty="0"/>
              <a:t>: print(“connected successfully”) else: print(“not connected”)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7611208" y="49588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8" name="TextBox 7"/>
          <p:cNvSpPr txBox="1"/>
          <p:nvPr/>
        </p:nvSpPr>
        <p:spPr>
          <a:xfrm>
            <a:off x="838200" y="5600700"/>
            <a:ext cx="135636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85"/>
              </a:lnSpc>
            </a:pPr>
            <a:r>
              <a:rPr lang="en-IN" sz="4500" spc="-13" dirty="0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4. Create cursor object</a:t>
            </a:r>
          </a:p>
          <a:p>
            <a:pPr algn="l">
              <a:lnSpc>
                <a:spcPts val="6885"/>
              </a:lnSpc>
            </a:pPr>
            <a:endParaRPr lang="en-US" sz="4500" spc="-13" dirty="0">
              <a:solidFill>
                <a:srgbClr val="F6F5F4"/>
              </a:solidFill>
              <a:latin typeface="Tw Cen MT Condensed Extra Bold" pitchFamily="34" charset="0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5400" y="6362700"/>
            <a:ext cx="146304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/>
              <a:t>con=</a:t>
            </a:r>
            <a:r>
              <a:rPr lang="en-IN" sz="2800" b="1" dirty="0" err="1"/>
              <a:t>con.cursor</a:t>
            </a:r>
            <a:r>
              <a:rPr lang="en-IN" sz="2800" b="1" dirty="0"/>
              <a:t>()</a:t>
            </a:r>
            <a:endParaRPr lang="en-US" sz="2800" b="1" dirty="0"/>
          </a:p>
        </p:txBody>
      </p:sp>
      <p:sp>
        <p:nvSpPr>
          <p:cNvPr id="20" name="TextBox 7"/>
          <p:cNvSpPr txBox="1"/>
          <p:nvPr/>
        </p:nvSpPr>
        <p:spPr>
          <a:xfrm>
            <a:off x="609600" y="6972300"/>
            <a:ext cx="135636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85"/>
              </a:lnSpc>
            </a:pPr>
            <a:r>
              <a:rPr lang="en-IN" sz="4500" spc="-13" dirty="0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5. Execute SQL queries</a:t>
            </a:r>
          </a:p>
          <a:p>
            <a:pPr algn="l">
              <a:lnSpc>
                <a:spcPts val="6885"/>
              </a:lnSpc>
            </a:pPr>
            <a:endParaRPr lang="en-US" sz="4500" spc="-13" dirty="0">
              <a:solidFill>
                <a:srgbClr val="F6F5F4"/>
              </a:solidFill>
              <a:latin typeface="Tw Cen MT Condensed Extra Bold" pitchFamily="34" charset="0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5400" y="7734300"/>
            <a:ext cx="146304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490"/>
              </a:lnSpc>
            </a:pPr>
            <a:r>
              <a:rPr lang="en-US" sz="2400" b="1" dirty="0" err="1">
                <a:solidFill>
                  <a:schemeClr val="bg1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cur.execute</a:t>
            </a:r>
            <a:r>
              <a:rPr lang="en-US" sz="2400" b="1" dirty="0">
                <a:solidFill>
                  <a:schemeClr val="bg1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("create database </a:t>
            </a:r>
            <a:r>
              <a:rPr lang="en-US" sz="2400" b="1" dirty="0" err="1">
                <a:solidFill>
                  <a:schemeClr val="bg1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pythondb</a:t>
            </a:r>
            <a:r>
              <a:rPr lang="en-US" sz="2400" b="1" dirty="0">
                <a:solidFill>
                  <a:schemeClr val="bg1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")</a:t>
            </a:r>
          </a:p>
          <a:p>
            <a:pPr>
              <a:lnSpc>
                <a:spcPts val="3490"/>
              </a:lnSpc>
            </a:pPr>
            <a:r>
              <a:rPr lang="en-US" sz="2400" b="1" dirty="0" err="1">
                <a:solidFill>
                  <a:schemeClr val="bg1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cur.execute</a:t>
            </a:r>
            <a:r>
              <a:rPr lang="en-US" sz="2400" b="1" dirty="0">
                <a:solidFill>
                  <a:schemeClr val="bg1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("show databases")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95400" y="9105900"/>
            <a:ext cx="146304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dirty="0"/>
          </a:p>
          <a:p>
            <a:endParaRPr lang="en-IN" sz="2800" b="1" dirty="0"/>
          </a:p>
          <a:p>
            <a:r>
              <a:rPr lang="en-IN" sz="2800" b="1" dirty="0"/>
              <a:t>rows=</a:t>
            </a:r>
            <a:r>
              <a:rPr lang="en-IN" sz="2800" b="1" dirty="0" err="1"/>
              <a:t>cur.fetchall</a:t>
            </a:r>
            <a:r>
              <a:rPr lang="en-IN" sz="2800" b="1" dirty="0"/>
              <a:t>() row=</a:t>
            </a:r>
            <a:r>
              <a:rPr lang="en-IN" sz="2800" b="1" dirty="0" err="1"/>
              <a:t>cur.fetchone</a:t>
            </a:r>
            <a:r>
              <a:rPr lang="en-IN" sz="2800" b="1" dirty="0"/>
              <a:t>() rows=</a:t>
            </a:r>
            <a:r>
              <a:rPr lang="en-IN" sz="2800" b="1" dirty="0" err="1"/>
              <a:t>cur.fetchmany</a:t>
            </a:r>
            <a:r>
              <a:rPr lang="en-IN" sz="2800" b="1" dirty="0"/>
              <a:t>()</a:t>
            </a: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3" name="TextBox 7"/>
          <p:cNvSpPr txBox="1"/>
          <p:nvPr/>
        </p:nvSpPr>
        <p:spPr>
          <a:xfrm>
            <a:off x="762000" y="8343900"/>
            <a:ext cx="137922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85"/>
              </a:lnSpc>
            </a:pPr>
            <a:r>
              <a:rPr lang="en-IN" sz="4500" spc="-13" dirty="0">
                <a:solidFill>
                  <a:srgbClr val="F6F5F4"/>
                </a:solidFill>
                <a:latin typeface="Tw Cen MT Condensed Extra Bold" pitchFamily="34" charset="0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6. Fetch the result</a:t>
            </a:r>
          </a:p>
          <a:p>
            <a:pPr algn="l">
              <a:lnSpc>
                <a:spcPts val="6885"/>
              </a:lnSpc>
            </a:pPr>
            <a:endParaRPr lang="en-US" sz="4500" spc="-13" dirty="0">
              <a:solidFill>
                <a:srgbClr val="F6F5F4"/>
              </a:solidFill>
              <a:latin typeface="Tw Cen MT Condensed Extra Bold" pitchFamily="34" charset="0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 animBg="1"/>
      <p:bldP spid="15" grpId="0"/>
      <p:bldP spid="16" grpId="0" animBg="1"/>
      <p:bldP spid="18" grpId="0"/>
      <p:bldP spid="19" grpId="0" animBg="1"/>
      <p:bldP spid="20" grpId="0"/>
      <p:bldP spid="21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01BA4B-25EF-8D25-741B-847C463CF11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9622" y="335560"/>
            <a:ext cx="17865685" cy="1690013"/>
            <a:chOff x="0" y="0"/>
            <a:chExt cx="4705365" cy="445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5366" cy="445106"/>
            </a:xfrm>
            <a:custGeom>
              <a:avLst/>
              <a:gdLst/>
              <a:ahLst/>
              <a:cxnLst/>
              <a:rect l="l" t="t" r="r" b="b"/>
              <a:pathLst>
                <a:path w="4705366" h="445106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423006"/>
                  </a:lnTo>
                  <a:cubicBezTo>
                    <a:pt x="4705366" y="428867"/>
                    <a:pt x="4703037" y="434489"/>
                    <a:pt x="4698893" y="438633"/>
                  </a:cubicBezTo>
                  <a:cubicBezTo>
                    <a:pt x="4694748" y="442778"/>
                    <a:pt x="4689127" y="445106"/>
                    <a:pt x="4683265" y="445106"/>
                  </a:cubicBezTo>
                  <a:lnTo>
                    <a:pt x="22100" y="445106"/>
                  </a:lnTo>
                  <a:cubicBezTo>
                    <a:pt x="9895" y="445106"/>
                    <a:pt x="0" y="435212"/>
                    <a:pt x="0" y="423006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FC53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5365" cy="48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8490" y="482600"/>
            <a:ext cx="15120620" cy="130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210"/>
              </a:lnSpc>
              <a:spcBef>
                <a:spcPct val="0"/>
              </a:spcBef>
            </a:pPr>
            <a:r>
              <a:rPr lang="en-US" sz="7295" dirty="0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Python</a:t>
            </a:r>
            <a:r>
              <a:rPr lang="en-US" sz="7295" u="none" strike="noStrike" dirty="0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Database connectivity: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47900"/>
            <a:ext cx="16916399" cy="773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6153205-0A18-3D59-DA02-C187D1A002F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9622" y="335560"/>
            <a:ext cx="17865685" cy="1690013"/>
            <a:chOff x="0" y="0"/>
            <a:chExt cx="4705365" cy="445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5366" cy="445106"/>
            </a:xfrm>
            <a:custGeom>
              <a:avLst/>
              <a:gdLst/>
              <a:ahLst/>
              <a:cxnLst/>
              <a:rect l="l" t="t" r="r" b="b"/>
              <a:pathLst>
                <a:path w="4705366" h="445106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423006"/>
                  </a:lnTo>
                  <a:cubicBezTo>
                    <a:pt x="4705366" y="428867"/>
                    <a:pt x="4703037" y="434489"/>
                    <a:pt x="4698893" y="438633"/>
                  </a:cubicBezTo>
                  <a:cubicBezTo>
                    <a:pt x="4694748" y="442778"/>
                    <a:pt x="4689127" y="445106"/>
                    <a:pt x="4683265" y="445106"/>
                  </a:cubicBezTo>
                  <a:lnTo>
                    <a:pt x="22100" y="445106"/>
                  </a:lnTo>
                  <a:cubicBezTo>
                    <a:pt x="9895" y="445106"/>
                    <a:pt x="0" y="435212"/>
                    <a:pt x="0" y="423006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FC53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5365" cy="48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8490" y="482600"/>
            <a:ext cx="15120620" cy="130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210"/>
              </a:lnSpc>
              <a:spcBef>
                <a:spcPct val="0"/>
              </a:spcBef>
            </a:pPr>
            <a:r>
              <a:rPr lang="en-US" sz="7295" dirty="0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Python</a:t>
            </a:r>
            <a:r>
              <a:rPr lang="en-US" sz="7295" u="none" strike="noStrike" dirty="0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Database connectivity: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71700"/>
            <a:ext cx="17754600" cy="76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D794A16-51AF-87FE-CB96-458945D6A59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9622" y="335560"/>
            <a:ext cx="17865685" cy="1400074"/>
            <a:chOff x="0" y="0"/>
            <a:chExt cx="4705365" cy="3687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5366" cy="368744"/>
            </a:xfrm>
            <a:custGeom>
              <a:avLst/>
              <a:gdLst/>
              <a:ahLst/>
              <a:cxnLst/>
              <a:rect l="l" t="t" r="r" b="b"/>
              <a:pathLst>
                <a:path w="4705366" h="368744">
                  <a:moveTo>
                    <a:pt x="22100" y="0"/>
                  </a:moveTo>
                  <a:lnTo>
                    <a:pt x="4683265" y="0"/>
                  </a:lnTo>
                  <a:cubicBezTo>
                    <a:pt x="4695471" y="0"/>
                    <a:pt x="4705366" y="9895"/>
                    <a:pt x="4705366" y="22100"/>
                  </a:cubicBezTo>
                  <a:lnTo>
                    <a:pt x="4705366" y="346643"/>
                  </a:lnTo>
                  <a:cubicBezTo>
                    <a:pt x="4705366" y="352505"/>
                    <a:pt x="4703037" y="358126"/>
                    <a:pt x="4698893" y="362271"/>
                  </a:cubicBezTo>
                  <a:cubicBezTo>
                    <a:pt x="4694748" y="366415"/>
                    <a:pt x="4689127" y="368744"/>
                    <a:pt x="4683265" y="368744"/>
                  </a:cubicBezTo>
                  <a:lnTo>
                    <a:pt x="22100" y="368744"/>
                  </a:lnTo>
                  <a:cubicBezTo>
                    <a:pt x="9895" y="368744"/>
                    <a:pt x="0" y="358849"/>
                    <a:pt x="0" y="346643"/>
                  </a:cubicBezTo>
                  <a:lnTo>
                    <a:pt x="0" y="22100"/>
                  </a:lnTo>
                  <a:cubicBezTo>
                    <a:pt x="0" y="9895"/>
                    <a:pt x="9895" y="0"/>
                    <a:pt x="22100" y="0"/>
                  </a:cubicBezTo>
                  <a:close/>
                </a:path>
              </a:pathLst>
            </a:custGeom>
            <a:solidFill>
              <a:srgbClr val="FFC53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05365" cy="406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2775" y="330835"/>
            <a:ext cx="15829280" cy="130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210"/>
              </a:lnSpc>
              <a:spcBef>
                <a:spcPct val="0"/>
              </a:spcBef>
            </a:pPr>
            <a:r>
              <a:rPr lang="en-US" sz="7295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Python</a:t>
            </a:r>
            <a:r>
              <a:rPr lang="en-US" sz="7295" u="none" strike="noStrike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Database connectivity: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9622" y="2566034"/>
            <a:ext cx="13084290" cy="5785001"/>
            <a:chOff x="0" y="0"/>
            <a:chExt cx="17445720" cy="7713335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7445720" cy="7713335"/>
              <a:chOff x="0" y="0"/>
              <a:chExt cx="4720452" cy="208707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720452" cy="2087070"/>
              </a:xfrm>
              <a:custGeom>
                <a:avLst/>
                <a:gdLst/>
                <a:ahLst/>
                <a:cxnLst/>
                <a:rect l="l" t="t" r="r" b="b"/>
                <a:pathLst>
                  <a:path w="4720452" h="2087070">
                    <a:moveTo>
                      <a:pt x="22030" y="0"/>
                    </a:moveTo>
                    <a:lnTo>
                      <a:pt x="4698423" y="0"/>
                    </a:lnTo>
                    <a:cubicBezTo>
                      <a:pt x="4704265" y="0"/>
                      <a:pt x="4709868" y="2321"/>
                      <a:pt x="4714000" y="6452"/>
                    </a:cubicBezTo>
                    <a:cubicBezTo>
                      <a:pt x="4718131" y="10584"/>
                      <a:pt x="4720452" y="16187"/>
                      <a:pt x="4720452" y="22030"/>
                    </a:cubicBezTo>
                    <a:lnTo>
                      <a:pt x="4720452" y="2065040"/>
                    </a:lnTo>
                    <a:cubicBezTo>
                      <a:pt x="4720452" y="2070883"/>
                      <a:pt x="4718131" y="2076486"/>
                      <a:pt x="4714000" y="2080617"/>
                    </a:cubicBezTo>
                    <a:cubicBezTo>
                      <a:pt x="4709868" y="2084749"/>
                      <a:pt x="4704265" y="2087070"/>
                      <a:pt x="4698423" y="2087070"/>
                    </a:cubicBezTo>
                    <a:lnTo>
                      <a:pt x="22030" y="2087070"/>
                    </a:lnTo>
                    <a:cubicBezTo>
                      <a:pt x="16187" y="2087070"/>
                      <a:pt x="10584" y="2084749"/>
                      <a:pt x="6452" y="2080617"/>
                    </a:cubicBezTo>
                    <a:cubicBezTo>
                      <a:pt x="2321" y="2076486"/>
                      <a:pt x="0" y="2070883"/>
                      <a:pt x="0" y="2065040"/>
                    </a:cubicBezTo>
                    <a:lnTo>
                      <a:pt x="0" y="22030"/>
                    </a:lnTo>
                    <a:cubicBezTo>
                      <a:pt x="0" y="16187"/>
                      <a:pt x="2321" y="10584"/>
                      <a:pt x="6452" y="6452"/>
                    </a:cubicBezTo>
                    <a:cubicBezTo>
                      <a:pt x="10584" y="2321"/>
                      <a:pt x="16187" y="0"/>
                      <a:pt x="2203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720452" cy="21251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423778" y="444225"/>
              <a:ext cx="15425467" cy="700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0"/>
                </a:lnSpc>
              </a:pP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import 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mysql.connector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 as mc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con=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mc.connect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(host="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localhost",user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="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root",password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="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admin",charset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="utf8")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if 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con.is_connected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():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    print("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MySQL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 database is successfully connected")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else: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    print("Error in connecting to 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MySQL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 database")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cur=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con.cursor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()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cur.execute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("show databases")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for 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i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 in cur: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    print(</a:t>
              </a: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i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)</a:t>
              </a:r>
            </a:p>
            <a:p>
              <a:pPr algn="l">
                <a:lnSpc>
                  <a:spcPts val="3490"/>
                </a:lnSpc>
              </a:pPr>
              <a:r>
                <a:rPr lang="en-US" sz="3035" b="1" dirty="0" err="1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con.close</a:t>
              </a:r>
              <a:r>
                <a:rPr lang="en-US" sz="3035" b="1" dirty="0">
                  <a:solidFill>
                    <a:srgbClr val="0B1115"/>
                  </a:solidFill>
                  <a:latin typeface="Century Gothic Paneuropean Bold" panose="020B0702020202020204"/>
                  <a:ea typeface="Century Gothic Paneuropean Bold" panose="020B0702020202020204"/>
                  <a:cs typeface="Century Gothic Paneuropean Bold" panose="020B0702020202020204"/>
                  <a:sym typeface="Century Gothic Paneuropean Bold" panose="020B0702020202020204"/>
                </a:rPr>
                <a:t>()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39084" y="1640384"/>
            <a:ext cx="11878455" cy="77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5"/>
              </a:lnSpc>
              <a:spcBef>
                <a:spcPct val="0"/>
              </a:spcBef>
            </a:pPr>
            <a:r>
              <a:rPr lang="en-US" sz="4505" u="sng">
                <a:solidFill>
                  <a:srgbClr val="FFFFFF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Display existing databases in mysql database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020510" y="5861081"/>
            <a:ext cx="7918435" cy="4181935"/>
            <a:chOff x="0" y="0"/>
            <a:chExt cx="1718681" cy="9076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18681" cy="907681"/>
            </a:xfrm>
            <a:custGeom>
              <a:avLst/>
              <a:gdLst/>
              <a:ahLst/>
              <a:cxnLst/>
              <a:rect l="l" t="t" r="r" b="b"/>
              <a:pathLst>
                <a:path w="1718681" h="907681">
                  <a:moveTo>
                    <a:pt x="49863" y="0"/>
                  </a:moveTo>
                  <a:lnTo>
                    <a:pt x="1668818" y="0"/>
                  </a:lnTo>
                  <a:cubicBezTo>
                    <a:pt x="1682042" y="0"/>
                    <a:pt x="1694725" y="5253"/>
                    <a:pt x="1704076" y="14605"/>
                  </a:cubicBezTo>
                  <a:cubicBezTo>
                    <a:pt x="1713428" y="23956"/>
                    <a:pt x="1718681" y="36639"/>
                    <a:pt x="1718681" y="49863"/>
                  </a:cubicBezTo>
                  <a:lnTo>
                    <a:pt x="1718681" y="857818"/>
                  </a:lnTo>
                  <a:cubicBezTo>
                    <a:pt x="1718681" y="871042"/>
                    <a:pt x="1713428" y="883725"/>
                    <a:pt x="1704076" y="893076"/>
                  </a:cubicBezTo>
                  <a:cubicBezTo>
                    <a:pt x="1694725" y="902427"/>
                    <a:pt x="1682042" y="907681"/>
                    <a:pt x="1668818" y="907681"/>
                  </a:cubicBezTo>
                  <a:lnTo>
                    <a:pt x="49863" y="907681"/>
                  </a:lnTo>
                  <a:cubicBezTo>
                    <a:pt x="36639" y="907681"/>
                    <a:pt x="23956" y="902427"/>
                    <a:pt x="14605" y="893076"/>
                  </a:cubicBezTo>
                  <a:cubicBezTo>
                    <a:pt x="5253" y="883725"/>
                    <a:pt x="0" y="871042"/>
                    <a:pt x="0" y="857818"/>
                  </a:cubicBezTo>
                  <a:lnTo>
                    <a:pt x="0" y="49863"/>
                  </a:lnTo>
                  <a:cubicBezTo>
                    <a:pt x="0" y="36639"/>
                    <a:pt x="5253" y="23956"/>
                    <a:pt x="14605" y="14605"/>
                  </a:cubicBezTo>
                  <a:cubicBezTo>
                    <a:pt x="23956" y="5253"/>
                    <a:pt x="36639" y="0"/>
                    <a:pt x="49863" y="0"/>
                  </a:cubicBezTo>
                  <a:close/>
                </a:path>
              </a:pathLst>
            </a:custGeom>
            <a:solidFill>
              <a:srgbClr val="FFCA0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18681" cy="945781"/>
            </a:xfrm>
            <a:prstGeom prst="rect">
              <a:avLst/>
            </a:prstGeom>
          </p:spPr>
          <p:txBody>
            <a:bodyPr lIns="61643" tIns="61643" rIns="61643" bIns="61643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180778" y="6238388"/>
            <a:ext cx="7597899" cy="3427323"/>
          </a:xfrm>
          <a:custGeom>
            <a:avLst/>
            <a:gdLst/>
            <a:ahLst/>
            <a:cxnLst/>
            <a:rect l="l" t="t" r="r" b="b"/>
            <a:pathLst>
              <a:path w="7597899" h="3427323">
                <a:moveTo>
                  <a:pt x="0" y="0"/>
                </a:moveTo>
                <a:lnTo>
                  <a:pt x="7597899" y="0"/>
                </a:lnTo>
                <a:lnTo>
                  <a:pt x="7597899" y="3427323"/>
                </a:lnTo>
                <a:lnTo>
                  <a:pt x="0" y="342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1104" r="-101848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2915562" y="5575649"/>
            <a:ext cx="1867227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07B2C18-4B26-710E-88F5-34A937CCF6A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2333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9622" y="335560"/>
            <a:ext cx="17865685" cy="1400074"/>
            <a:chOff x="0" y="0"/>
            <a:chExt cx="23820913" cy="186676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3820913" cy="1866765"/>
              <a:chOff x="0" y="0"/>
              <a:chExt cx="4705365" cy="36874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05366" cy="368744"/>
              </a:xfrm>
              <a:custGeom>
                <a:avLst/>
                <a:gdLst/>
                <a:ahLst/>
                <a:cxnLst/>
                <a:rect l="l" t="t" r="r" b="b"/>
                <a:pathLst>
                  <a:path w="4705366" h="368744">
                    <a:moveTo>
                      <a:pt x="22100" y="0"/>
                    </a:moveTo>
                    <a:lnTo>
                      <a:pt x="4683265" y="0"/>
                    </a:lnTo>
                    <a:cubicBezTo>
                      <a:pt x="4695471" y="0"/>
                      <a:pt x="4705366" y="9895"/>
                      <a:pt x="4705366" y="22100"/>
                    </a:cubicBezTo>
                    <a:lnTo>
                      <a:pt x="4705366" y="346643"/>
                    </a:lnTo>
                    <a:cubicBezTo>
                      <a:pt x="4705366" y="352505"/>
                      <a:pt x="4703037" y="358126"/>
                      <a:pt x="4698893" y="362271"/>
                    </a:cubicBezTo>
                    <a:cubicBezTo>
                      <a:pt x="4694748" y="366415"/>
                      <a:pt x="4689127" y="368744"/>
                      <a:pt x="4683265" y="368744"/>
                    </a:cubicBezTo>
                    <a:lnTo>
                      <a:pt x="22100" y="368744"/>
                    </a:lnTo>
                    <a:cubicBezTo>
                      <a:pt x="9895" y="368744"/>
                      <a:pt x="0" y="358849"/>
                      <a:pt x="0" y="346643"/>
                    </a:cubicBezTo>
                    <a:lnTo>
                      <a:pt x="0" y="22100"/>
                    </a:lnTo>
                    <a:cubicBezTo>
                      <a:pt x="0" y="9895"/>
                      <a:pt x="9895" y="0"/>
                      <a:pt x="22100" y="0"/>
                    </a:cubicBezTo>
                    <a:close/>
                  </a:path>
                </a:pathLst>
              </a:custGeom>
              <a:solidFill>
                <a:srgbClr val="FFC535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05365" cy="4068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90033" y="41487"/>
              <a:ext cx="20939760" cy="17458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210"/>
                </a:lnSpc>
                <a:spcBef>
                  <a:spcPct val="0"/>
                </a:spcBef>
              </a:pPr>
              <a:r>
                <a:rPr lang="en-US" sz="7295">
                  <a:solidFill>
                    <a:srgbClr val="000000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Python</a:t>
              </a:r>
              <a:r>
                <a:rPr lang="en-US" sz="7295" u="none" strike="noStrike">
                  <a:solidFill>
                    <a:srgbClr val="000000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 Database connectivity: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19622" y="2566034"/>
            <a:ext cx="13084290" cy="6661301"/>
            <a:chOff x="0" y="0"/>
            <a:chExt cx="4720452" cy="24032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720452" cy="2403215"/>
            </a:xfrm>
            <a:custGeom>
              <a:avLst/>
              <a:gdLst/>
              <a:ahLst/>
              <a:cxnLst/>
              <a:rect l="l" t="t" r="r" b="b"/>
              <a:pathLst>
                <a:path w="4720452" h="2403215">
                  <a:moveTo>
                    <a:pt x="30176" y="0"/>
                  </a:moveTo>
                  <a:lnTo>
                    <a:pt x="4690276" y="0"/>
                  </a:lnTo>
                  <a:cubicBezTo>
                    <a:pt x="4698279" y="0"/>
                    <a:pt x="4705955" y="3179"/>
                    <a:pt x="4711614" y="8838"/>
                  </a:cubicBezTo>
                  <a:cubicBezTo>
                    <a:pt x="4717273" y="14498"/>
                    <a:pt x="4720452" y="22173"/>
                    <a:pt x="4720452" y="30176"/>
                  </a:cubicBezTo>
                  <a:lnTo>
                    <a:pt x="4720452" y="2373038"/>
                  </a:lnTo>
                  <a:cubicBezTo>
                    <a:pt x="4720452" y="2381041"/>
                    <a:pt x="4717273" y="2388717"/>
                    <a:pt x="4711614" y="2394376"/>
                  </a:cubicBezTo>
                  <a:cubicBezTo>
                    <a:pt x="4705955" y="2400035"/>
                    <a:pt x="4698279" y="2403215"/>
                    <a:pt x="4690276" y="2403215"/>
                  </a:cubicBezTo>
                  <a:lnTo>
                    <a:pt x="30176" y="2403215"/>
                  </a:lnTo>
                  <a:cubicBezTo>
                    <a:pt x="22173" y="2403215"/>
                    <a:pt x="14498" y="2400035"/>
                    <a:pt x="8838" y="2394376"/>
                  </a:cubicBezTo>
                  <a:cubicBezTo>
                    <a:pt x="3179" y="2388717"/>
                    <a:pt x="0" y="2381041"/>
                    <a:pt x="0" y="2373038"/>
                  </a:cubicBezTo>
                  <a:lnTo>
                    <a:pt x="0" y="30176"/>
                  </a:lnTo>
                  <a:cubicBezTo>
                    <a:pt x="0" y="22173"/>
                    <a:pt x="3179" y="14498"/>
                    <a:pt x="8838" y="8838"/>
                  </a:cubicBezTo>
                  <a:cubicBezTo>
                    <a:pt x="14498" y="3179"/>
                    <a:pt x="22173" y="0"/>
                    <a:pt x="301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720452" cy="2441314"/>
            </a:xfrm>
            <a:prstGeom prst="rect">
              <a:avLst/>
            </a:prstGeom>
          </p:spPr>
          <p:txBody>
            <a:bodyPr lIns="37085" tIns="37085" rIns="37085" bIns="37085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28977" y="2812972"/>
            <a:ext cx="11569100" cy="612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0"/>
              </a:lnSpc>
            </a:pP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import 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mysql.connector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as mc</a:t>
            </a:r>
          </a:p>
          <a:p>
            <a:pPr algn="l">
              <a:lnSpc>
                <a:spcPts val="3490"/>
              </a:lnSpc>
            </a:pP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con=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mc.connect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(host="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localhost",user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="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root",password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="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admin",charset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="utf8")</a:t>
            </a:r>
          </a:p>
          <a:p>
            <a:pPr algn="l">
              <a:lnSpc>
                <a:spcPts val="3490"/>
              </a:lnSpc>
            </a:pP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if 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con.is_connected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():</a:t>
            </a:r>
          </a:p>
          <a:p>
            <a:pPr algn="l">
              <a:lnSpc>
                <a:spcPts val="3490"/>
              </a:lnSpc>
            </a:pP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print("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MySQL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database is successfully connected")</a:t>
            </a:r>
          </a:p>
          <a:p>
            <a:pPr algn="l">
              <a:lnSpc>
                <a:spcPts val="3490"/>
              </a:lnSpc>
            </a:pP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else:</a:t>
            </a:r>
          </a:p>
          <a:p>
            <a:pPr algn="l">
              <a:lnSpc>
                <a:spcPts val="3490"/>
              </a:lnSpc>
            </a:pP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print("Error in connecting to 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MySQL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database")</a:t>
            </a:r>
          </a:p>
          <a:p>
            <a:pPr algn="l">
              <a:lnSpc>
                <a:spcPts val="3490"/>
              </a:lnSpc>
            </a:pP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cur=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con.cursor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()</a:t>
            </a:r>
          </a:p>
          <a:p>
            <a:pPr algn="l">
              <a:lnSpc>
                <a:spcPts val="3490"/>
              </a:lnSpc>
            </a:pP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cur.execute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("create database 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pythondb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")</a:t>
            </a:r>
          </a:p>
          <a:p>
            <a:pPr algn="l">
              <a:lnSpc>
                <a:spcPts val="3490"/>
              </a:lnSpc>
            </a:pP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cur.execute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("show databases")</a:t>
            </a:r>
          </a:p>
          <a:p>
            <a:pPr algn="l">
              <a:lnSpc>
                <a:spcPts val="3490"/>
              </a:lnSpc>
            </a:pP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for 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i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in cur:</a:t>
            </a:r>
          </a:p>
          <a:p>
            <a:pPr algn="l">
              <a:lnSpc>
                <a:spcPts val="3490"/>
              </a:lnSpc>
            </a:pP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 print(</a:t>
            </a: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i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)</a:t>
            </a:r>
          </a:p>
          <a:p>
            <a:pPr algn="l">
              <a:lnSpc>
                <a:spcPts val="3490"/>
              </a:lnSpc>
            </a:pPr>
            <a:r>
              <a:rPr lang="en-US" sz="3035" b="1" dirty="0" err="1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con.close</a:t>
            </a:r>
            <a:r>
              <a:rPr lang="en-US" sz="3035" b="1" dirty="0">
                <a:solidFill>
                  <a:srgbClr val="0B1115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()</a:t>
            </a:r>
          </a:p>
          <a:p>
            <a:pPr algn="l">
              <a:lnSpc>
                <a:spcPts val="3490"/>
              </a:lnSpc>
            </a:pPr>
            <a:endParaRPr dirty="0"/>
          </a:p>
        </p:txBody>
      </p:sp>
      <p:sp>
        <p:nvSpPr>
          <p:cNvPr id="11" name="TextBox 11"/>
          <p:cNvSpPr txBox="1"/>
          <p:nvPr/>
        </p:nvSpPr>
        <p:spPr>
          <a:xfrm>
            <a:off x="219622" y="1726971"/>
            <a:ext cx="11878455" cy="158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5"/>
              </a:lnSpc>
              <a:spcBef>
                <a:spcPct val="0"/>
              </a:spcBef>
            </a:pPr>
            <a:r>
              <a:rPr lang="en-US" sz="4505" u="sng">
                <a:solidFill>
                  <a:srgbClr val="FFFFFF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# create a new database and show databases</a:t>
            </a:r>
          </a:p>
          <a:p>
            <a:pPr algn="ctr">
              <a:lnSpc>
                <a:spcPts val="6445"/>
              </a:lnSpc>
              <a:spcBef>
                <a:spcPct val="0"/>
              </a:spcBef>
            </a:pPr>
            <a:endParaRPr/>
          </a:p>
        </p:txBody>
      </p:sp>
      <p:grpSp>
        <p:nvGrpSpPr>
          <p:cNvPr id="12" name="Group 12"/>
          <p:cNvGrpSpPr/>
          <p:nvPr/>
        </p:nvGrpSpPr>
        <p:grpSpPr>
          <a:xfrm>
            <a:off x="10020510" y="5861081"/>
            <a:ext cx="7918435" cy="4181935"/>
            <a:chOff x="0" y="0"/>
            <a:chExt cx="1718681" cy="9076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18681" cy="907681"/>
            </a:xfrm>
            <a:custGeom>
              <a:avLst/>
              <a:gdLst/>
              <a:ahLst/>
              <a:cxnLst/>
              <a:rect l="l" t="t" r="r" b="b"/>
              <a:pathLst>
                <a:path w="1718681" h="907681">
                  <a:moveTo>
                    <a:pt x="49863" y="0"/>
                  </a:moveTo>
                  <a:lnTo>
                    <a:pt x="1668818" y="0"/>
                  </a:lnTo>
                  <a:cubicBezTo>
                    <a:pt x="1682042" y="0"/>
                    <a:pt x="1694725" y="5253"/>
                    <a:pt x="1704076" y="14605"/>
                  </a:cubicBezTo>
                  <a:cubicBezTo>
                    <a:pt x="1713428" y="23956"/>
                    <a:pt x="1718681" y="36639"/>
                    <a:pt x="1718681" y="49863"/>
                  </a:cubicBezTo>
                  <a:lnTo>
                    <a:pt x="1718681" y="857818"/>
                  </a:lnTo>
                  <a:cubicBezTo>
                    <a:pt x="1718681" y="871042"/>
                    <a:pt x="1713428" y="883725"/>
                    <a:pt x="1704076" y="893076"/>
                  </a:cubicBezTo>
                  <a:cubicBezTo>
                    <a:pt x="1694725" y="902427"/>
                    <a:pt x="1682042" y="907681"/>
                    <a:pt x="1668818" y="907681"/>
                  </a:cubicBezTo>
                  <a:lnTo>
                    <a:pt x="49863" y="907681"/>
                  </a:lnTo>
                  <a:cubicBezTo>
                    <a:pt x="36639" y="907681"/>
                    <a:pt x="23956" y="902427"/>
                    <a:pt x="14605" y="893076"/>
                  </a:cubicBezTo>
                  <a:cubicBezTo>
                    <a:pt x="5253" y="883725"/>
                    <a:pt x="0" y="871042"/>
                    <a:pt x="0" y="857818"/>
                  </a:cubicBezTo>
                  <a:lnTo>
                    <a:pt x="0" y="49863"/>
                  </a:lnTo>
                  <a:cubicBezTo>
                    <a:pt x="0" y="36639"/>
                    <a:pt x="5253" y="23956"/>
                    <a:pt x="14605" y="14605"/>
                  </a:cubicBezTo>
                  <a:cubicBezTo>
                    <a:pt x="23956" y="5253"/>
                    <a:pt x="36639" y="0"/>
                    <a:pt x="49863" y="0"/>
                  </a:cubicBezTo>
                  <a:close/>
                </a:path>
              </a:pathLst>
            </a:custGeom>
            <a:solidFill>
              <a:srgbClr val="FFCA0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18681" cy="945781"/>
            </a:xfrm>
            <a:prstGeom prst="rect">
              <a:avLst/>
            </a:prstGeom>
          </p:spPr>
          <p:txBody>
            <a:bodyPr lIns="61643" tIns="61643" rIns="61643" bIns="61643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915562" y="5575649"/>
            <a:ext cx="1867227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rPr>
              <a:t>OUTPUT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342095" y="6463881"/>
            <a:ext cx="7275265" cy="2976336"/>
          </a:xfrm>
          <a:custGeom>
            <a:avLst/>
            <a:gdLst/>
            <a:ahLst/>
            <a:cxnLst/>
            <a:rect l="l" t="t" r="r" b="b"/>
            <a:pathLst>
              <a:path w="7275265" h="2976336">
                <a:moveTo>
                  <a:pt x="0" y="0"/>
                </a:moveTo>
                <a:lnTo>
                  <a:pt x="7275265" y="0"/>
                </a:lnTo>
                <a:lnTo>
                  <a:pt x="7275265" y="2976336"/>
                </a:lnTo>
                <a:lnTo>
                  <a:pt x="0" y="297633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r="-113666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834</Words>
  <Application>Microsoft Office PowerPoint</Application>
  <PresentationFormat>Custom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Paytone One</vt:lpstr>
      <vt:lpstr>Century Gothic Paneuropean</vt:lpstr>
      <vt:lpstr>League Spartan</vt:lpstr>
      <vt:lpstr>Tw Cen MT Condensed Extra Bold</vt:lpstr>
      <vt:lpstr>Century Gothic Paneuropean Bold</vt:lpstr>
      <vt:lpstr>Abril Fatface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with Python Database connectivity CLASS 12</dc:title>
  <dc:creator>user</dc:creator>
  <cp:lastModifiedBy>user</cp:lastModifiedBy>
  <cp:revision>8</cp:revision>
  <dcterms:created xsi:type="dcterms:W3CDTF">2006-08-16T00:00:00Z</dcterms:created>
  <dcterms:modified xsi:type="dcterms:W3CDTF">2025-04-20T06:31:50Z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DFEC5071AD8345069220EC3975858EB1_12</vt:lpwstr>
  </property>
  <property fmtid="{D5CDD505-2E9C-101B-9397-08002B2CF9AE}" pid="3" name="KSOProductBuildVer">
    <vt:lpwstr>1033-12.2.0.20795</vt:lpwstr>
  </property>
</Properties>
</file>