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7" r:id="rId1"/>
  </p:sldMasterIdLst>
  <p:notesMasterIdLst>
    <p:notesMasterId r:id="rId33"/>
  </p:notesMasterIdLst>
  <p:sldIdLst>
    <p:sldId id="256" r:id="rId2"/>
    <p:sldId id="257" r:id="rId3"/>
    <p:sldId id="273" r:id="rId4"/>
    <p:sldId id="277" r:id="rId5"/>
    <p:sldId id="274" r:id="rId6"/>
    <p:sldId id="278" r:id="rId7"/>
    <p:sldId id="262" r:id="rId8"/>
    <p:sldId id="263" r:id="rId9"/>
    <p:sldId id="275" r:id="rId10"/>
    <p:sldId id="276" r:id="rId11"/>
    <p:sldId id="266" r:id="rId12"/>
    <p:sldId id="265" r:id="rId13"/>
    <p:sldId id="269" r:id="rId14"/>
    <p:sldId id="291" r:id="rId15"/>
    <p:sldId id="272" r:id="rId16"/>
    <p:sldId id="292" r:id="rId17"/>
    <p:sldId id="285" r:id="rId18"/>
    <p:sldId id="293" r:id="rId19"/>
    <p:sldId id="286" r:id="rId20"/>
    <p:sldId id="294" r:id="rId21"/>
    <p:sldId id="287" r:id="rId22"/>
    <p:sldId id="295" r:id="rId23"/>
    <p:sldId id="284" r:id="rId24"/>
    <p:sldId id="296" r:id="rId25"/>
    <p:sldId id="288" r:id="rId26"/>
    <p:sldId id="297" r:id="rId27"/>
    <p:sldId id="267" r:id="rId28"/>
    <p:sldId id="271" r:id="rId29"/>
    <p:sldId id="270" r:id="rId30"/>
    <p:sldId id="290" r:id="rId31"/>
    <p:sldId id="289"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90" autoAdjust="0"/>
    <p:restoredTop sz="94660"/>
  </p:normalViewPr>
  <p:slideViewPr>
    <p:cSldViewPr snapToGrid="0">
      <p:cViewPr varScale="1">
        <p:scale>
          <a:sx n="86" d="100"/>
          <a:sy n="86" d="100"/>
        </p:scale>
        <p:origin x="566"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DCF4DB-C2B9-4B66-9AB6-8FB83F504A8D}" type="datetimeFigureOut">
              <a:rPr lang="en-US" smtClean="0"/>
              <a:t>4/26/2023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7184D8-35E4-4C35-99D6-1B702E5F940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87184D8-35E4-4C35-99D6-1B702E5F940B}" type="slidenum">
              <a:rPr lang="en-US" smtClean="0"/>
              <a:t>29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2903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92461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5367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76932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1019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4/26/2023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7923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4/26/2023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66000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4/26/2023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5266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818C68F-D26B-8F47-958C-23B49CF8A634}" type="datetimeFigureOut">
              <a:rPr lang="en-US" smtClean="0"/>
              <a:pPr/>
              <a:t>4/26/2023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4116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0DF5E60-9974-AC48-9591-99C2BB44B7CF}" type="datetimeFigureOut">
              <a:rPr lang="en-US" smtClean="0"/>
              <a:pPr/>
              <a:t>4/26/2023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95592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4/26/2023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25288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9B482E8-6E0E-1B4F-B1FD-C69DB9E858D9}" type="datetimeFigureOut">
              <a:rPr lang="en-US" smtClean="0"/>
              <a:pPr/>
              <a:t>4/26/2023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5380801"/>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0400" y="1893114"/>
            <a:ext cx="10991199" cy="1391920"/>
          </a:xfrm>
        </p:spPr>
        <p:txBody>
          <a:bodyPr>
            <a:normAutofit fontScale="90000"/>
          </a:bodyPr>
          <a:lstStyle/>
          <a:p>
            <a:pPr algn="ctr"/>
            <a:r>
              <a:rPr lang="en-US" sz="2400" dirty="0">
                <a:solidFill>
                  <a:srgbClr val="C00000"/>
                </a:solidFill>
              </a:rPr>
              <a:t>        DEPARTMENT OF COMPUTER SCIENCE AND ENGINEERING</a:t>
            </a:r>
            <a:br>
              <a:rPr lang="en-US" sz="2400" dirty="0">
                <a:solidFill>
                  <a:srgbClr val="C00000"/>
                </a:solidFill>
              </a:rPr>
            </a:br>
            <a:br>
              <a:rPr lang="en-US" sz="2400" dirty="0">
                <a:solidFill>
                  <a:srgbClr val="C00000"/>
                </a:solidFill>
              </a:rPr>
            </a:br>
            <a:r>
              <a:rPr lang="en-US" sz="2400" dirty="0">
                <a:solidFill>
                  <a:srgbClr val="C00000"/>
                </a:solidFill>
              </a:rPr>
              <a:t>  </a:t>
            </a:r>
            <a:r>
              <a:rPr lang="en" sz="3200" b="1" dirty="0">
                <a:solidFill>
                  <a:schemeClr val="dk1"/>
                </a:solidFill>
                <a:cs typeface="Times New Roman" panose="02020603050405020304" pitchFamily="18" charset="0"/>
                <a:sym typeface="Lato"/>
              </a:rPr>
              <a:t>BITCOIN ATTACK PREDICTION USING MACHINE LEARNING</a:t>
            </a:r>
            <a:endParaRPr lang="en-IN" sz="2400" b="1" dirty="0"/>
          </a:p>
        </p:txBody>
      </p:sp>
      <p:pic>
        <p:nvPicPr>
          <p:cNvPr id="4" name="Picture 3" descr="C:\Users\DELL\Downloads\Untitled-2-01.png"/>
          <p:cNvPicPr/>
          <p:nvPr/>
        </p:nvPicPr>
        <p:blipFill>
          <a:blip r:embed="rId2" cstate="print"/>
          <a:srcRect/>
          <a:stretch>
            <a:fillRect/>
          </a:stretch>
        </p:blipFill>
        <p:spPr bwMode="auto">
          <a:xfrm>
            <a:off x="835759" y="290943"/>
            <a:ext cx="9931942" cy="1178934"/>
          </a:xfrm>
          <a:prstGeom prst="rect">
            <a:avLst/>
          </a:prstGeom>
          <a:noFill/>
          <a:ln w="9525">
            <a:noFill/>
            <a:miter lim="800000"/>
            <a:headEnd/>
            <a:tailEnd/>
          </a:ln>
        </p:spPr>
      </p:pic>
      <p:sp>
        <p:nvSpPr>
          <p:cNvPr id="7" name="TextBox 6"/>
          <p:cNvSpPr txBox="1"/>
          <p:nvPr/>
        </p:nvSpPr>
        <p:spPr>
          <a:xfrm>
            <a:off x="1330960" y="4378960"/>
            <a:ext cx="2397760" cy="923330"/>
          </a:xfrm>
          <a:prstGeom prst="rect">
            <a:avLst/>
          </a:prstGeom>
          <a:noFill/>
        </p:spPr>
        <p:txBody>
          <a:bodyPr wrap="square" rtlCol="0">
            <a:spAutoFit/>
          </a:bodyPr>
          <a:lstStyle/>
          <a:p>
            <a:r>
              <a:rPr lang="en-US" b="1" dirty="0">
                <a:latin typeface="+mj-lt"/>
              </a:rPr>
              <a:t>GUIDE:</a:t>
            </a:r>
          </a:p>
          <a:p>
            <a:r>
              <a:rPr lang="en-US" dirty="0">
                <a:latin typeface="+mj-lt"/>
              </a:rPr>
              <a:t>MR.A.ANBUMANI</a:t>
            </a:r>
          </a:p>
          <a:p>
            <a:r>
              <a:rPr lang="en-US" dirty="0">
                <a:latin typeface="+mj-lt"/>
              </a:rPr>
              <a:t>(Assistant professor)</a:t>
            </a:r>
            <a:endParaRPr lang="en-IN" dirty="0">
              <a:latin typeface="+mj-lt"/>
            </a:endParaRPr>
          </a:p>
        </p:txBody>
      </p:sp>
      <p:sp>
        <p:nvSpPr>
          <p:cNvPr id="8" name="TextBox 7"/>
          <p:cNvSpPr txBox="1"/>
          <p:nvPr/>
        </p:nvSpPr>
        <p:spPr>
          <a:xfrm>
            <a:off x="6349999" y="4378960"/>
            <a:ext cx="6144879" cy="1477328"/>
          </a:xfrm>
          <a:prstGeom prst="rect">
            <a:avLst/>
          </a:prstGeom>
          <a:noFill/>
        </p:spPr>
        <p:txBody>
          <a:bodyPr wrap="square" rtlCol="0">
            <a:spAutoFit/>
          </a:bodyPr>
          <a:lstStyle/>
          <a:p>
            <a:r>
              <a:rPr lang="en-US" b="1" dirty="0">
                <a:latin typeface="+mj-lt"/>
              </a:rPr>
              <a:t>TEAM MEMBERS:</a:t>
            </a:r>
          </a:p>
          <a:p>
            <a:r>
              <a:rPr lang="en-US" dirty="0">
                <a:latin typeface="+mj-lt"/>
              </a:rPr>
              <a:t>GEETH AKSHAY KUMAR M (113319104022)</a:t>
            </a:r>
          </a:p>
          <a:p>
            <a:r>
              <a:rPr lang="en-US" dirty="0">
                <a:latin typeface="+mj-lt"/>
              </a:rPr>
              <a:t>SANJAY M (113319104073)</a:t>
            </a:r>
          </a:p>
          <a:p>
            <a:r>
              <a:rPr lang="en-US" dirty="0">
                <a:latin typeface="+mj-lt"/>
              </a:rPr>
              <a:t>THIYAGARAJAN P G (113319104093)</a:t>
            </a:r>
          </a:p>
          <a:p>
            <a:r>
              <a:rPr lang="en-US" dirty="0">
                <a:latin typeface="+mj-lt"/>
              </a:rPr>
              <a:t>SHAIK ABDUL ALEEM (113319104078)</a:t>
            </a:r>
          </a:p>
        </p:txBody>
      </p:sp>
    </p:spTree>
    <p:extLst>
      <p:ext uri="{BB962C8B-B14F-4D97-AF65-F5344CB8AC3E}">
        <p14:creationId xmlns:p14="http://schemas.microsoft.com/office/powerpoint/2010/main" val="2494023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200" b="1" dirty="0"/>
              <a:t>LITERATURE REVIEW</a:t>
            </a:r>
            <a:endParaRPr lang="en-US" b="1" dirty="0"/>
          </a:p>
        </p:txBody>
      </p:sp>
      <p:sp>
        <p:nvSpPr>
          <p:cNvPr id="3" name="Content Placeholder 2"/>
          <p:cNvSpPr>
            <a:spLocks noGrp="1"/>
          </p:cNvSpPr>
          <p:nvPr>
            <p:ph idx="1"/>
          </p:nvPr>
        </p:nvSpPr>
        <p:spPr/>
        <p:txBody>
          <a:bodyPr>
            <a:noAutofit/>
          </a:bodyPr>
          <a:lstStyle/>
          <a:p>
            <a:pPr algn="just"/>
            <a:r>
              <a:rPr lang="en-IN" b="1" dirty="0">
                <a:latin typeface="+mj-lt"/>
              </a:rPr>
              <a:t>Title: </a:t>
            </a:r>
            <a:r>
              <a:rPr lang="en-IN" dirty="0">
                <a:latin typeface="+mj-lt"/>
              </a:rPr>
              <a:t>Predictive Analysis of </a:t>
            </a:r>
            <a:r>
              <a:rPr lang="en-IN" dirty="0" err="1">
                <a:latin typeface="+mj-lt"/>
              </a:rPr>
              <a:t>Ransomware</a:t>
            </a:r>
            <a:r>
              <a:rPr lang="en-IN" dirty="0">
                <a:latin typeface="+mj-lt"/>
              </a:rPr>
              <a:t> Attacks using Context-aware AI in </a:t>
            </a:r>
            <a:r>
              <a:rPr lang="en-IN" dirty="0" err="1">
                <a:latin typeface="+mj-lt"/>
              </a:rPr>
              <a:t>IoT</a:t>
            </a:r>
            <a:r>
              <a:rPr lang="en-IN" dirty="0">
                <a:latin typeface="+mj-lt"/>
              </a:rPr>
              <a:t> Systems</a:t>
            </a:r>
            <a:endParaRPr lang="en-US" dirty="0">
              <a:latin typeface="+mj-lt"/>
            </a:endParaRPr>
          </a:p>
          <a:p>
            <a:pPr algn="just"/>
            <a:r>
              <a:rPr lang="en-IN" b="1" dirty="0" err="1">
                <a:latin typeface="+mj-lt"/>
              </a:rPr>
              <a:t>Author:</a:t>
            </a:r>
            <a:r>
              <a:rPr lang="en-IN" dirty="0" err="1">
                <a:latin typeface="+mj-lt"/>
              </a:rPr>
              <a:t>Vytarani</a:t>
            </a:r>
            <a:r>
              <a:rPr lang="en-IN" dirty="0">
                <a:latin typeface="+mj-lt"/>
              </a:rPr>
              <a:t> </a:t>
            </a:r>
            <a:r>
              <a:rPr lang="en-IN" dirty="0" err="1">
                <a:latin typeface="+mj-lt"/>
              </a:rPr>
              <a:t>Mathane</a:t>
            </a:r>
            <a:r>
              <a:rPr lang="en-IN" dirty="0">
                <a:latin typeface="+mj-lt"/>
              </a:rPr>
              <a:t>, P.V. </a:t>
            </a:r>
            <a:r>
              <a:rPr lang="en-IN" dirty="0" err="1">
                <a:latin typeface="+mj-lt"/>
              </a:rPr>
              <a:t>Lakshmi</a:t>
            </a:r>
            <a:endParaRPr lang="en-US" dirty="0">
              <a:latin typeface="+mj-lt"/>
            </a:endParaRPr>
          </a:p>
          <a:p>
            <a:pPr algn="just"/>
            <a:r>
              <a:rPr lang="en-IN" b="1" dirty="0">
                <a:latin typeface="+mj-lt"/>
              </a:rPr>
              <a:t>Year	</a:t>
            </a:r>
            <a:r>
              <a:rPr lang="en-IN" dirty="0">
                <a:latin typeface="+mj-lt"/>
              </a:rPr>
              <a:t>: 2021</a:t>
            </a:r>
            <a:endParaRPr lang="en-US" dirty="0">
              <a:latin typeface="+mj-lt"/>
            </a:endParaRPr>
          </a:p>
          <a:p>
            <a:pPr algn="just"/>
            <a:r>
              <a:rPr lang="en-IN" dirty="0">
                <a:latin typeface="+mj-lt"/>
              </a:rPr>
              <a:t>Among all those ransomware attacks could be more impacting owing to attack methodology where victim systems become unusable until a ransom is paid, typically have attacker-defined timelines to respond, and can cause more monetary loss. </a:t>
            </a:r>
            <a:r>
              <a:rPr lang="en-IN" dirty="0" err="1">
                <a:latin typeface="+mj-lt"/>
              </a:rPr>
              <a:t>Ransomware</a:t>
            </a:r>
            <a:r>
              <a:rPr lang="en-IN" dirty="0">
                <a:latin typeface="+mj-lt"/>
              </a:rPr>
              <a:t> attacks, one of the malware attacks affect all types of security issues availability which causes monetary losses, and sensitive information loss . Crypto </a:t>
            </a:r>
            <a:r>
              <a:rPr lang="en-IN" dirty="0" err="1">
                <a:latin typeface="+mj-lt"/>
              </a:rPr>
              <a:t>ransomware</a:t>
            </a:r>
            <a:r>
              <a:rPr lang="en-IN" dirty="0">
                <a:latin typeface="+mj-lt"/>
              </a:rPr>
              <a:t>, locker </a:t>
            </a:r>
            <a:r>
              <a:rPr lang="en-IN" dirty="0" err="1">
                <a:latin typeface="+mj-lt"/>
              </a:rPr>
              <a:t>ransomware</a:t>
            </a:r>
            <a:r>
              <a:rPr lang="en-IN" dirty="0">
                <a:latin typeface="+mj-lt"/>
              </a:rPr>
              <a:t>, and hybrid </a:t>
            </a:r>
            <a:r>
              <a:rPr lang="en-IN" dirty="0" err="1">
                <a:latin typeface="+mj-lt"/>
              </a:rPr>
              <a:t>ransomware</a:t>
            </a:r>
            <a:r>
              <a:rPr lang="en-IN" dirty="0">
                <a:latin typeface="+mj-lt"/>
              </a:rPr>
              <a:t> are common types of </a:t>
            </a:r>
            <a:r>
              <a:rPr lang="en-IN" dirty="0" err="1">
                <a:latin typeface="+mj-lt"/>
              </a:rPr>
              <a:t>ransomware.In</a:t>
            </a:r>
            <a:r>
              <a:rPr lang="en-IN" dirty="0">
                <a:latin typeface="+mj-lt"/>
              </a:rPr>
              <a:t> crypto-</a:t>
            </a:r>
            <a:r>
              <a:rPr lang="en-IN" dirty="0" err="1">
                <a:latin typeface="+mj-lt"/>
              </a:rPr>
              <a:t>ransomware</a:t>
            </a:r>
            <a:r>
              <a:rPr lang="en-IN" dirty="0">
                <a:latin typeface="+mj-lt"/>
              </a:rPr>
              <a:t> attacks, data files are encrypted and the decryption key is provided only after paying the ransom. In locker </a:t>
            </a:r>
            <a:r>
              <a:rPr lang="en-IN" dirty="0" err="1">
                <a:latin typeface="+mj-lt"/>
              </a:rPr>
              <a:t>ransomware</a:t>
            </a:r>
            <a:r>
              <a:rPr lang="en-IN" dirty="0">
                <a:latin typeface="+mj-lt"/>
              </a:rPr>
              <a:t> attacks, the resources are blocked and are released only after paying the ransom. In hybrid </a:t>
            </a:r>
            <a:r>
              <a:rPr lang="en-IN" dirty="0" err="1">
                <a:latin typeface="+mj-lt"/>
              </a:rPr>
              <a:t>ransomware</a:t>
            </a:r>
            <a:r>
              <a:rPr lang="en-IN" dirty="0">
                <a:latin typeface="+mj-lt"/>
              </a:rPr>
              <a:t> attacks, both concepts of crypto </a:t>
            </a:r>
            <a:r>
              <a:rPr lang="en-IN" dirty="0" err="1">
                <a:latin typeface="+mj-lt"/>
              </a:rPr>
              <a:t>ransomware</a:t>
            </a:r>
            <a:r>
              <a:rPr lang="en-IN" dirty="0">
                <a:latin typeface="+mj-lt"/>
              </a:rPr>
              <a:t> and locker </a:t>
            </a:r>
            <a:r>
              <a:rPr lang="en-IN" dirty="0" err="1">
                <a:latin typeface="+mj-lt"/>
              </a:rPr>
              <a:t>ransomware</a:t>
            </a:r>
            <a:r>
              <a:rPr lang="en-IN" dirty="0">
                <a:latin typeface="+mj-lt"/>
              </a:rPr>
              <a:t> are used.</a:t>
            </a:r>
            <a:endParaRPr lang="en-US" dirty="0">
              <a:latin typeface="+mj-lt"/>
            </a:endParaRPr>
          </a:p>
          <a:p>
            <a:pPr algn="just"/>
            <a:endParaRPr lang="en-US" dirty="0">
              <a:latin typeface="+mj-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b="1" dirty="0"/>
              <a:t>ENVIRONMENTAL REQUIREMENTS</a:t>
            </a:r>
            <a:r>
              <a:rPr lang="en-IN" sz="3200" dirty="0"/>
              <a:t> </a:t>
            </a:r>
            <a:endParaRPr lang="en-AU" sz="3200" b="0"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b="1" u="sng" dirty="0">
                <a:latin typeface="+mj-lt"/>
              </a:rPr>
              <a:t>SOFTWARE REQUIREMENTS:</a:t>
            </a:r>
            <a:endParaRPr lang="en-AU" b="1" u="sng" dirty="0">
              <a:latin typeface="+mj-lt"/>
            </a:endParaRPr>
          </a:p>
          <a:p>
            <a:r>
              <a:rPr lang="en-IN" dirty="0">
                <a:latin typeface="+mj-lt"/>
              </a:rPr>
              <a:t>Operating System 	: Windows 10 or later</a:t>
            </a:r>
            <a:endParaRPr lang="en-AU" dirty="0">
              <a:latin typeface="+mj-lt"/>
            </a:endParaRPr>
          </a:p>
          <a:p>
            <a:r>
              <a:rPr lang="en-IN" dirty="0">
                <a:latin typeface="+mj-lt"/>
              </a:rPr>
              <a:t> Tool   		                : Anaconda with </a:t>
            </a:r>
            <a:r>
              <a:rPr lang="en-IN" dirty="0" err="1">
                <a:latin typeface="+mj-lt"/>
              </a:rPr>
              <a:t>Jupyter</a:t>
            </a:r>
            <a:r>
              <a:rPr lang="en-IN" dirty="0">
                <a:latin typeface="+mj-lt"/>
              </a:rPr>
              <a:t> Notebook</a:t>
            </a:r>
            <a:endParaRPr lang="en-AU" dirty="0">
              <a:latin typeface="+mj-lt"/>
            </a:endParaRPr>
          </a:p>
          <a:p>
            <a:pPr>
              <a:buFont typeface="Arial" panose="020B0604020202020204" pitchFamily="34" charset="0"/>
              <a:buChar char="•"/>
            </a:pPr>
            <a:endParaRPr lang="en-IN" dirty="0">
              <a:latin typeface="+mj-lt"/>
            </a:endParaRPr>
          </a:p>
          <a:p>
            <a:pPr>
              <a:buFont typeface="Wingdings" panose="05000000000000000000" pitchFamily="2" charset="2"/>
              <a:buChar char="Ø"/>
            </a:pPr>
            <a:r>
              <a:rPr lang="en-IN" b="1" u="sng" dirty="0">
                <a:latin typeface="+mj-lt"/>
              </a:rPr>
              <a:t>HARDWARE REQUIREMENTS:</a:t>
            </a:r>
            <a:endParaRPr lang="en-AU" b="1" u="sng" dirty="0">
              <a:latin typeface="+mj-lt"/>
            </a:endParaRPr>
          </a:p>
          <a:p>
            <a:r>
              <a:rPr lang="en-IN" dirty="0">
                <a:latin typeface="+mj-lt"/>
              </a:rPr>
              <a:t>Processor   		: Intel i3</a:t>
            </a:r>
            <a:endParaRPr lang="en-AU" dirty="0">
              <a:latin typeface="+mj-lt"/>
            </a:endParaRPr>
          </a:p>
          <a:p>
            <a:r>
              <a:rPr lang="en-IN" dirty="0">
                <a:latin typeface="+mj-lt"/>
              </a:rPr>
              <a:t>Hard disk   		: minimum 10 GB</a:t>
            </a:r>
            <a:endParaRPr lang="en-AU" dirty="0">
              <a:latin typeface="+mj-lt"/>
            </a:endParaRPr>
          </a:p>
          <a:p>
            <a:r>
              <a:rPr lang="en-IN" dirty="0">
                <a:latin typeface="+mj-lt"/>
              </a:rPr>
              <a:t>RAM        		: minimum 4 GB</a:t>
            </a:r>
            <a:endParaRPr lang="en-AU" dirty="0">
              <a:latin typeface="+mj-lt"/>
            </a:endParaRPr>
          </a:p>
          <a:p>
            <a:endParaRPr lang="en-AU" dirty="0">
              <a:latin typeface="+mj-lt"/>
            </a:endParaRPr>
          </a:p>
        </p:txBody>
      </p:sp>
    </p:spTree>
    <p:extLst>
      <p:ext uri="{BB962C8B-B14F-4D97-AF65-F5344CB8AC3E}">
        <p14:creationId xmlns:p14="http://schemas.microsoft.com/office/powerpoint/2010/main" val="1851873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b="1" dirty="0"/>
              <a:t>LIST OF MODULES</a:t>
            </a:r>
            <a:endParaRPr lang="en-AU" sz="3200" b="1" dirty="0"/>
          </a:p>
        </p:txBody>
      </p:sp>
      <p:sp>
        <p:nvSpPr>
          <p:cNvPr id="3" name="Content Placeholder 2"/>
          <p:cNvSpPr>
            <a:spLocks noGrp="1"/>
          </p:cNvSpPr>
          <p:nvPr>
            <p:ph idx="1"/>
          </p:nvPr>
        </p:nvSpPr>
        <p:spPr>
          <a:xfrm>
            <a:off x="1371600" y="2109894"/>
            <a:ext cx="10058400" cy="4023360"/>
          </a:xfrm>
        </p:spPr>
        <p:txBody>
          <a:bodyPr>
            <a:normAutofit/>
          </a:bodyPr>
          <a:lstStyle/>
          <a:p>
            <a:pPr marL="457200" lvl="0" indent="-457200">
              <a:buFont typeface="+mj-lt"/>
              <a:buAutoNum type="arabicPeriod"/>
            </a:pPr>
            <a:r>
              <a:rPr lang="en-US" sz="2400" dirty="0">
                <a:latin typeface="+mj-lt"/>
              </a:rPr>
              <a:t>Data Pre-processing</a:t>
            </a:r>
            <a:endParaRPr lang="en-AU" sz="2400" dirty="0">
              <a:latin typeface="+mj-lt"/>
            </a:endParaRPr>
          </a:p>
          <a:p>
            <a:pPr marL="457200" lvl="0" indent="-457200">
              <a:buFont typeface="+mj-lt"/>
              <a:buAutoNum type="arabicPeriod"/>
            </a:pPr>
            <a:r>
              <a:rPr lang="en-US" sz="2400" dirty="0">
                <a:latin typeface="+mj-lt"/>
              </a:rPr>
              <a:t>Data Analysis of Visualization</a:t>
            </a:r>
          </a:p>
          <a:p>
            <a:pPr marL="457200" indent="-457200">
              <a:buFont typeface="+mj-lt"/>
              <a:buAutoNum type="arabicPeriod"/>
            </a:pPr>
            <a:r>
              <a:rPr lang="en-US" sz="2400" dirty="0">
                <a:latin typeface="+mj-lt"/>
              </a:rPr>
              <a:t>Logistic Regression</a:t>
            </a:r>
          </a:p>
          <a:p>
            <a:pPr marL="457200" lvl="0" indent="-457200">
              <a:buFont typeface="+mj-lt"/>
              <a:buAutoNum type="arabicPeriod"/>
            </a:pPr>
            <a:r>
              <a:rPr lang="en-US" sz="2400" dirty="0">
                <a:latin typeface="+mj-lt"/>
              </a:rPr>
              <a:t>Voting classifier</a:t>
            </a:r>
            <a:endParaRPr lang="en-AU" sz="2400" dirty="0">
              <a:latin typeface="+mj-lt"/>
            </a:endParaRPr>
          </a:p>
          <a:p>
            <a:pPr marL="457200" lvl="0" indent="-457200">
              <a:buFont typeface="+mj-lt"/>
              <a:buAutoNum type="arabicPeriod"/>
            </a:pPr>
            <a:r>
              <a:rPr lang="en-US" sz="2400" dirty="0">
                <a:latin typeface="+mj-lt"/>
              </a:rPr>
              <a:t>Random Forest Classifier</a:t>
            </a:r>
          </a:p>
          <a:p>
            <a:pPr marL="457200" lvl="0" indent="-457200">
              <a:buFont typeface="+mj-lt"/>
              <a:buAutoNum type="arabicPeriod"/>
            </a:pPr>
            <a:r>
              <a:rPr lang="en-US" sz="2400" dirty="0">
                <a:latin typeface="+mj-lt"/>
              </a:rPr>
              <a:t>XG boost classifier</a:t>
            </a:r>
          </a:p>
          <a:p>
            <a:pPr marL="457200" lvl="0" indent="-457200">
              <a:buFont typeface="+mj-lt"/>
              <a:buAutoNum type="arabicPeriod"/>
            </a:pPr>
            <a:r>
              <a:rPr lang="en-US" sz="2400" dirty="0">
                <a:latin typeface="+mj-lt"/>
              </a:rPr>
              <a:t>Deployment</a:t>
            </a:r>
            <a:endParaRPr lang="en-AU" sz="2400" dirty="0">
              <a:latin typeface="+mj-lt"/>
            </a:endParaRPr>
          </a:p>
        </p:txBody>
      </p:sp>
    </p:spTree>
    <p:extLst>
      <p:ext uri="{BB962C8B-B14F-4D97-AF65-F5344CB8AC3E}">
        <p14:creationId xmlns:p14="http://schemas.microsoft.com/office/powerpoint/2010/main" val="213649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b="1" dirty="0"/>
              <a:t>DATA PRE-PROCESSING</a:t>
            </a:r>
            <a:endParaRPr lang="en-AU" sz="3200" b="1" dirty="0"/>
          </a:p>
        </p:txBody>
      </p:sp>
      <p:sp>
        <p:nvSpPr>
          <p:cNvPr id="3" name="Content Placeholder 2"/>
          <p:cNvSpPr>
            <a:spLocks noGrp="1"/>
          </p:cNvSpPr>
          <p:nvPr>
            <p:ph idx="1"/>
          </p:nvPr>
        </p:nvSpPr>
        <p:spPr/>
        <p:txBody>
          <a:bodyPr/>
          <a:lstStyle/>
          <a:p>
            <a:pPr algn="just">
              <a:buFont typeface="Wingdings" pitchFamily="2" charset="2"/>
              <a:buChar char="Ø"/>
            </a:pPr>
            <a:r>
              <a:rPr lang="en-IN" dirty="0">
                <a:latin typeface="+mj-lt"/>
              </a:rPr>
              <a:t>Validation techniques in machine learning are used to get the error rate of the Machine Learning (ML) model, which can be considered as close to the true error rate of the dataset. </a:t>
            </a:r>
          </a:p>
          <a:p>
            <a:pPr algn="just">
              <a:buFont typeface="Wingdings" pitchFamily="2" charset="2"/>
              <a:buChar char="Ø"/>
            </a:pPr>
            <a:r>
              <a:rPr lang="en-IN" dirty="0">
                <a:latin typeface="+mj-lt"/>
              </a:rPr>
              <a:t>If the data volume is large enough to be representative of the population, you may not need the validation techniques. </a:t>
            </a:r>
          </a:p>
          <a:p>
            <a:pPr algn="just">
              <a:buFont typeface="Wingdings" pitchFamily="2" charset="2"/>
              <a:buChar char="Ø"/>
            </a:pPr>
            <a:r>
              <a:rPr lang="en-IN" dirty="0">
                <a:latin typeface="+mj-lt"/>
              </a:rPr>
              <a:t>To work with samples of data that may not be a true representative of the population of given dataset. </a:t>
            </a:r>
          </a:p>
          <a:p>
            <a:pPr algn="just">
              <a:buFont typeface="Wingdings" pitchFamily="2" charset="2"/>
              <a:buChar char="Ø"/>
            </a:pPr>
            <a:r>
              <a:rPr lang="en-IN" dirty="0">
                <a:latin typeface="+mj-lt"/>
              </a:rPr>
              <a:t>To finding the missing value, duplicate value and description of data type whether it is float variable or integer. </a:t>
            </a:r>
            <a:endParaRPr lang="en-AU" dirty="0">
              <a:latin typeface="+mj-lt"/>
            </a:endParaRPr>
          </a:p>
        </p:txBody>
      </p:sp>
    </p:spTree>
    <p:extLst>
      <p:ext uri="{BB962C8B-B14F-4D97-AF65-F5344CB8AC3E}">
        <p14:creationId xmlns:p14="http://schemas.microsoft.com/office/powerpoint/2010/main" val="4144406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08F16-BA32-4715-6BDA-DDC47FDC72D7}"/>
              </a:ext>
            </a:extLst>
          </p:cNvPr>
          <p:cNvSpPr>
            <a:spLocks noGrp="1"/>
          </p:cNvSpPr>
          <p:nvPr>
            <p:ph type="title"/>
          </p:nvPr>
        </p:nvSpPr>
        <p:spPr/>
        <p:txBody>
          <a:bodyPr>
            <a:normAutofit/>
          </a:bodyPr>
          <a:lstStyle/>
          <a:p>
            <a:pPr algn="ctr"/>
            <a:r>
              <a:rPr lang="en-IN" sz="3200" b="1" dirty="0"/>
              <a:t>DATA PRE-PROCESSING - SAMPLE</a:t>
            </a:r>
            <a:endParaRPr lang="en-US" sz="3200" dirty="0"/>
          </a:p>
        </p:txBody>
      </p:sp>
      <p:pic>
        <p:nvPicPr>
          <p:cNvPr id="11" name="Content Placeholder 10">
            <a:extLst>
              <a:ext uri="{FF2B5EF4-FFF2-40B4-BE49-F238E27FC236}">
                <a16:creationId xmlns:a16="http://schemas.microsoft.com/office/drawing/2014/main" id="{376AA1BD-C762-671B-E10F-070001578D45}"/>
              </a:ext>
            </a:extLst>
          </p:cNvPr>
          <p:cNvPicPr>
            <a:picLocks noGrp="1" noChangeAspect="1"/>
          </p:cNvPicPr>
          <p:nvPr>
            <p:ph idx="1"/>
          </p:nvPr>
        </p:nvPicPr>
        <p:blipFill>
          <a:blip r:embed="rId2"/>
          <a:stretch>
            <a:fillRect/>
          </a:stretch>
        </p:blipFill>
        <p:spPr>
          <a:xfrm>
            <a:off x="115759" y="2228277"/>
            <a:ext cx="3977640" cy="3169920"/>
          </a:xfrm>
        </p:spPr>
      </p:pic>
      <p:pic>
        <p:nvPicPr>
          <p:cNvPr id="13" name="Picture 12">
            <a:extLst>
              <a:ext uri="{FF2B5EF4-FFF2-40B4-BE49-F238E27FC236}">
                <a16:creationId xmlns:a16="http://schemas.microsoft.com/office/drawing/2014/main" id="{1F13759E-E5F8-8CEF-1EDA-AE3F21348F02}"/>
              </a:ext>
            </a:extLst>
          </p:cNvPr>
          <p:cNvPicPr>
            <a:picLocks noChangeAspect="1"/>
          </p:cNvPicPr>
          <p:nvPr/>
        </p:nvPicPr>
        <p:blipFill>
          <a:blip r:embed="rId3"/>
          <a:stretch>
            <a:fillRect/>
          </a:stretch>
        </p:blipFill>
        <p:spPr>
          <a:xfrm>
            <a:off x="4093399" y="1861647"/>
            <a:ext cx="4671060" cy="4450376"/>
          </a:xfrm>
          <a:prstGeom prst="rect">
            <a:avLst/>
          </a:prstGeom>
        </p:spPr>
      </p:pic>
      <p:pic>
        <p:nvPicPr>
          <p:cNvPr id="15" name="Picture 14">
            <a:extLst>
              <a:ext uri="{FF2B5EF4-FFF2-40B4-BE49-F238E27FC236}">
                <a16:creationId xmlns:a16="http://schemas.microsoft.com/office/drawing/2014/main" id="{E40005C5-52DF-7655-FF21-2A8FE5F37DA5}"/>
              </a:ext>
            </a:extLst>
          </p:cNvPr>
          <p:cNvPicPr>
            <a:picLocks noChangeAspect="1"/>
          </p:cNvPicPr>
          <p:nvPr/>
        </p:nvPicPr>
        <p:blipFill>
          <a:blip r:embed="rId4"/>
          <a:stretch>
            <a:fillRect/>
          </a:stretch>
        </p:blipFill>
        <p:spPr>
          <a:xfrm>
            <a:off x="9017271" y="2228277"/>
            <a:ext cx="2910840" cy="3619500"/>
          </a:xfrm>
          <a:prstGeom prst="rect">
            <a:avLst/>
          </a:prstGeom>
        </p:spPr>
      </p:pic>
    </p:spTree>
    <p:extLst>
      <p:ext uri="{BB962C8B-B14F-4D97-AF65-F5344CB8AC3E}">
        <p14:creationId xmlns:p14="http://schemas.microsoft.com/office/powerpoint/2010/main" val="3324551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b="1" dirty="0"/>
              <a:t>DATA VISUALIZATION</a:t>
            </a:r>
            <a:endParaRPr lang="en-AU" sz="3200" b="1" dirty="0"/>
          </a:p>
        </p:txBody>
      </p:sp>
      <p:sp>
        <p:nvSpPr>
          <p:cNvPr id="3" name="Content Placeholder 2"/>
          <p:cNvSpPr>
            <a:spLocks noGrp="1"/>
          </p:cNvSpPr>
          <p:nvPr>
            <p:ph idx="1"/>
          </p:nvPr>
        </p:nvSpPr>
        <p:spPr/>
        <p:txBody>
          <a:bodyPr/>
          <a:lstStyle/>
          <a:p>
            <a:pPr algn="just" fontAlgn="base">
              <a:buFont typeface="Wingdings" panose="05000000000000000000" pitchFamily="2" charset="2"/>
              <a:buChar char="§"/>
            </a:pPr>
            <a:r>
              <a:rPr lang="en-IN" dirty="0">
                <a:latin typeface="+mj-lt"/>
              </a:rPr>
              <a:t>Data visualization is an important skill in applied statistics and machine learning. </a:t>
            </a:r>
          </a:p>
          <a:p>
            <a:pPr algn="just" fontAlgn="base">
              <a:buFont typeface="Wingdings" panose="05000000000000000000" pitchFamily="2" charset="2"/>
              <a:buChar char="§"/>
            </a:pPr>
            <a:r>
              <a:rPr lang="en-IN" dirty="0">
                <a:latin typeface="+mj-lt"/>
              </a:rPr>
              <a:t>Statistics does indeed focus on quantitative descriptions and estimations of data. </a:t>
            </a:r>
          </a:p>
          <a:p>
            <a:pPr algn="just" fontAlgn="base">
              <a:buFont typeface="Wingdings" panose="05000000000000000000" pitchFamily="2" charset="2"/>
              <a:buChar char="§"/>
            </a:pPr>
            <a:r>
              <a:rPr lang="en-IN" dirty="0">
                <a:latin typeface="+mj-lt"/>
              </a:rPr>
              <a:t>Data visualization provides an important suite of tools for gaining a qualitative understanding. </a:t>
            </a:r>
          </a:p>
          <a:p>
            <a:pPr algn="just" fontAlgn="base">
              <a:buFont typeface="Wingdings" panose="05000000000000000000" pitchFamily="2" charset="2"/>
              <a:buChar char="§"/>
            </a:pPr>
            <a:r>
              <a:rPr lang="en-IN" dirty="0">
                <a:latin typeface="+mj-lt"/>
              </a:rPr>
              <a:t>This can be helpful when exploring and getting to know a dataset and can help with identifying patterns, corrupt data, outliers, and much more. </a:t>
            </a:r>
          </a:p>
          <a:p>
            <a:pPr algn="just" fontAlgn="base">
              <a:buFont typeface="Wingdings" panose="05000000000000000000" pitchFamily="2" charset="2"/>
              <a:buChar char="§"/>
            </a:pPr>
            <a:r>
              <a:rPr lang="en-IN" dirty="0">
                <a:latin typeface="+mj-lt"/>
              </a:rPr>
              <a:t> Data visualization and exploratory data analysis are whole fields themselves and it will recommend a deeper dive into some the books mentioned at the end.</a:t>
            </a:r>
            <a:endParaRPr lang="en-AU" dirty="0">
              <a:latin typeface="+mj-lt"/>
            </a:endParaRPr>
          </a:p>
          <a:p>
            <a:pPr algn="just"/>
            <a:endParaRPr lang="en-AU" dirty="0">
              <a:latin typeface="+mj-lt"/>
            </a:endParaRPr>
          </a:p>
        </p:txBody>
      </p:sp>
    </p:spTree>
    <p:extLst>
      <p:ext uri="{BB962C8B-B14F-4D97-AF65-F5344CB8AC3E}">
        <p14:creationId xmlns:p14="http://schemas.microsoft.com/office/powerpoint/2010/main" val="4231313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193E-F495-A113-7E17-3F252A470816}"/>
              </a:ext>
            </a:extLst>
          </p:cNvPr>
          <p:cNvSpPr>
            <a:spLocks noGrp="1"/>
          </p:cNvSpPr>
          <p:nvPr>
            <p:ph type="title"/>
          </p:nvPr>
        </p:nvSpPr>
        <p:spPr/>
        <p:txBody>
          <a:bodyPr>
            <a:normAutofit/>
          </a:bodyPr>
          <a:lstStyle/>
          <a:p>
            <a:pPr algn="ctr"/>
            <a:r>
              <a:rPr lang="en-IN" sz="3200" b="1" dirty="0"/>
              <a:t>DATA VISUALIZATION - SAMPLE</a:t>
            </a:r>
            <a:endParaRPr lang="en-US" sz="3200" dirty="0"/>
          </a:p>
        </p:txBody>
      </p:sp>
      <p:pic>
        <p:nvPicPr>
          <p:cNvPr id="5" name="Content Placeholder 4">
            <a:extLst>
              <a:ext uri="{FF2B5EF4-FFF2-40B4-BE49-F238E27FC236}">
                <a16:creationId xmlns:a16="http://schemas.microsoft.com/office/drawing/2014/main" id="{B61A9429-3580-BBC0-FD2E-5D73713A4E95}"/>
              </a:ext>
            </a:extLst>
          </p:cNvPr>
          <p:cNvPicPr>
            <a:picLocks noGrp="1" noChangeAspect="1"/>
          </p:cNvPicPr>
          <p:nvPr>
            <p:ph idx="1"/>
          </p:nvPr>
        </p:nvPicPr>
        <p:blipFill>
          <a:blip r:embed="rId2"/>
          <a:srcRect/>
          <a:stretch/>
        </p:blipFill>
        <p:spPr>
          <a:xfrm>
            <a:off x="603681" y="2039866"/>
            <a:ext cx="4465468" cy="3739238"/>
          </a:xfrm>
        </p:spPr>
      </p:pic>
      <p:pic>
        <p:nvPicPr>
          <p:cNvPr id="7" name="Picture 6">
            <a:extLst>
              <a:ext uri="{FF2B5EF4-FFF2-40B4-BE49-F238E27FC236}">
                <a16:creationId xmlns:a16="http://schemas.microsoft.com/office/drawing/2014/main" id="{870C9F23-421E-6EEC-FA65-AFA6DAFA0E27}"/>
              </a:ext>
            </a:extLst>
          </p:cNvPr>
          <p:cNvPicPr>
            <a:picLocks noChangeAspect="1"/>
          </p:cNvPicPr>
          <p:nvPr/>
        </p:nvPicPr>
        <p:blipFill>
          <a:blip r:embed="rId3"/>
          <a:srcRect/>
          <a:stretch/>
        </p:blipFill>
        <p:spPr>
          <a:xfrm>
            <a:off x="5131520" y="2039866"/>
            <a:ext cx="6183957" cy="3739238"/>
          </a:xfrm>
          <a:prstGeom prst="rect">
            <a:avLst/>
          </a:prstGeom>
        </p:spPr>
      </p:pic>
    </p:spTree>
    <p:extLst>
      <p:ext uri="{BB962C8B-B14F-4D97-AF65-F5344CB8AC3E}">
        <p14:creationId xmlns:p14="http://schemas.microsoft.com/office/powerpoint/2010/main" val="1046938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9CF73-EDFD-12A6-BA62-B44EAECB4317}"/>
              </a:ext>
            </a:extLst>
          </p:cNvPr>
          <p:cNvSpPr>
            <a:spLocks noGrp="1"/>
          </p:cNvSpPr>
          <p:nvPr>
            <p:ph type="title"/>
          </p:nvPr>
        </p:nvSpPr>
        <p:spPr/>
        <p:txBody>
          <a:bodyPr>
            <a:normAutofit/>
          </a:bodyPr>
          <a:lstStyle/>
          <a:p>
            <a:pPr algn="ctr"/>
            <a:r>
              <a:rPr lang="en-US" sz="3200" b="1" dirty="0">
                <a:latin typeface="+mj-lt"/>
              </a:rPr>
              <a:t>LOGISTIC REGRESSION</a:t>
            </a:r>
            <a:endParaRPr lang="en-US" sz="3200" b="1" dirty="0"/>
          </a:p>
        </p:txBody>
      </p:sp>
      <p:sp>
        <p:nvSpPr>
          <p:cNvPr id="3" name="Content Placeholder 2">
            <a:extLst>
              <a:ext uri="{FF2B5EF4-FFF2-40B4-BE49-F238E27FC236}">
                <a16:creationId xmlns:a16="http://schemas.microsoft.com/office/drawing/2014/main" id="{D8CF2A8B-A171-7FCC-393B-F6447A769345}"/>
              </a:ext>
            </a:extLst>
          </p:cNvPr>
          <p:cNvSpPr>
            <a:spLocks noGrp="1"/>
          </p:cNvSpPr>
          <p:nvPr>
            <p:ph idx="1"/>
          </p:nvPr>
        </p:nvSpPr>
        <p:spPr/>
        <p:txBody>
          <a:bodyPr/>
          <a:lstStyle/>
          <a:p>
            <a:pPr algn="just">
              <a:buFont typeface="Wingdings" panose="05000000000000000000" pitchFamily="2" charset="2"/>
              <a:buChar char="Ø"/>
            </a:pPr>
            <a:r>
              <a:rPr lang="en-IN" sz="1800" dirty="0">
                <a:solidFill>
                  <a:srgbClr val="2E2E2E"/>
                </a:solidFill>
                <a:effectLst/>
                <a:latin typeface="+mj-lt"/>
                <a:ea typeface="Calibri" panose="020F0502020204030204" pitchFamily="34" charset="0"/>
                <a:cs typeface="Times New Roman" panose="02020603050405020304" pitchFamily="18" charset="0"/>
              </a:rPr>
              <a:t>Logistic regression is another powerful supervised ML algorithm used for binary classification problems.</a:t>
            </a:r>
          </a:p>
          <a:p>
            <a:pPr algn="just">
              <a:buFont typeface="Wingdings" panose="05000000000000000000" pitchFamily="2" charset="2"/>
              <a:buChar char="Ø"/>
            </a:pPr>
            <a:r>
              <a:rPr lang="en-IN" sz="1800" dirty="0">
                <a:solidFill>
                  <a:srgbClr val="2E2E2E"/>
                </a:solidFill>
                <a:effectLst/>
                <a:latin typeface="+mj-lt"/>
                <a:ea typeface="Calibri" panose="020F0502020204030204" pitchFamily="34" charset="0"/>
                <a:cs typeface="Times New Roman" panose="02020603050405020304" pitchFamily="18" charset="0"/>
              </a:rPr>
              <a:t>The best way to think about logistic regression is that it is a linear regression but for classification problems.</a:t>
            </a:r>
          </a:p>
          <a:p>
            <a:pPr algn="just">
              <a:buFont typeface="Wingdings" panose="05000000000000000000" pitchFamily="2" charset="2"/>
              <a:buChar char="Ø"/>
            </a:pPr>
            <a:r>
              <a:rPr lang="en-IN" sz="1800" dirty="0">
                <a:solidFill>
                  <a:srgbClr val="2E2E2E"/>
                </a:solidFill>
                <a:effectLst/>
                <a:latin typeface="+mj-lt"/>
                <a:ea typeface="Calibri" panose="020F0502020204030204" pitchFamily="34" charset="0"/>
                <a:cs typeface="Times New Roman" panose="02020603050405020304" pitchFamily="18" charset="0"/>
              </a:rPr>
              <a:t> Logistic regression essentially uses a logistic function defined below to model a binary output variable. </a:t>
            </a:r>
          </a:p>
          <a:p>
            <a:pPr algn="just">
              <a:buFont typeface="Wingdings" panose="05000000000000000000" pitchFamily="2" charset="2"/>
              <a:buChar char="Ø"/>
            </a:pPr>
            <a:r>
              <a:rPr lang="en-IN" sz="1800" dirty="0">
                <a:solidFill>
                  <a:srgbClr val="2E2E2E"/>
                </a:solidFill>
                <a:effectLst/>
                <a:latin typeface="+mj-lt"/>
                <a:ea typeface="Calibri" panose="020F0502020204030204" pitchFamily="34" charset="0"/>
                <a:cs typeface="Times New Roman" panose="02020603050405020304" pitchFamily="18" charset="0"/>
              </a:rPr>
              <a:t>The primary difference between linear regression and logistic regression is that logistic regression's range is bounded between 0 and 1. </a:t>
            </a:r>
          </a:p>
          <a:p>
            <a:pPr algn="just">
              <a:buFont typeface="Wingdings" panose="05000000000000000000" pitchFamily="2" charset="2"/>
              <a:buChar char="Ø"/>
            </a:pPr>
            <a:r>
              <a:rPr lang="en-IN" sz="1800" dirty="0">
                <a:solidFill>
                  <a:srgbClr val="2E2E2E"/>
                </a:solidFill>
                <a:effectLst/>
                <a:latin typeface="+mj-lt"/>
                <a:ea typeface="Calibri" panose="020F0502020204030204" pitchFamily="34" charset="0"/>
                <a:cs typeface="Times New Roman" panose="02020603050405020304" pitchFamily="18" charset="0"/>
              </a:rPr>
              <a:t>In addition, as opposed to linear regression, logistic regression does not require a linear relationship between inputs and output variables.</a:t>
            </a:r>
            <a:endParaRPr lang="en-US" sz="1800" dirty="0">
              <a:effectLst/>
              <a:latin typeface="+mj-lt"/>
              <a:ea typeface="Calibri" panose="020F0502020204030204" pitchFamily="34" charset="0"/>
              <a:cs typeface="Times New Roman" panose="02020603050405020304" pitchFamily="18" charset="0"/>
            </a:endParaRPr>
          </a:p>
          <a:p>
            <a:pPr algn="just"/>
            <a:endParaRPr lang="en-US" dirty="0">
              <a:latin typeface="+mj-lt"/>
            </a:endParaRPr>
          </a:p>
        </p:txBody>
      </p:sp>
    </p:spTree>
    <p:extLst>
      <p:ext uri="{BB962C8B-B14F-4D97-AF65-F5344CB8AC3E}">
        <p14:creationId xmlns:p14="http://schemas.microsoft.com/office/powerpoint/2010/main" val="2205880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ABCB3-AB5A-5566-B320-368D2B85C940}"/>
              </a:ext>
            </a:extLst>
          </p:cNvPr>
          <p:cNvSpPr>
            <a:spLocks noGrp="1"/>
          </p:cNvSpPr>
          <p:nvPr>
            <p:ph type="title"/>
          </p:nvPr>
        </p:nvSpPr>
        <p:spPr/>
        <p:txBody>
          <a:bodyPr>
            <a:normAutofit/>
          </a:bodyPr>
          <a:lstStyle/>
          <a:p>
            <a:pPr algn="ctr"/>
            <a:r>
              <a:rPr lang="en-US" sz="3200" b="1" dirty="0">
                <a:latin typeface="+mj-lt"/>
              </a:rPr>
              <a:t>LOGISTIC REGRESSION- SAMPLE</a:t>
            </a:r>
            <a:endParaRPr lang="en-US" sz="3200" dirty="0"/>
          </a:p>
        </p:txBody>
      </p:sp>
      <p:pic>
        <p:nvPicPr>
          <p:cNvPr id="5" name="Content Placeholder 4">
            <a:extLst>
              <a:ext uri="{FF2B5EF4-FFF2-40B4-BE49-F238E27FC236}">
                <a16:creationId xmlns:a16="http://schemas.microsoft.com/office/drawing/2014/main" id="{16A036AD-BF2E-8F86-494C-59A295E48755}"/>
              </a:ext>
            </a:extLst>
          </p:cNvPr>
          <p:cNvPicPr>
            <a:picLocks noGrp="1" noChangeAspect="1"/>
          </p:cNvPicPr>
          <p:nvPr>
            <p:ph idx="1"/>
          </p:nvPr>
        </p:nvPicPr>
        <p:blipFill>
          <a:blip r:embed="rId2"/>
          <a:stretch>
            <a:fillRect/>
          </a:stretch>
        </p:blipFill>
        <p:spPr>
          <a:xfrm>
            <a:off x="115411" y="2375758"/>
            <a:ext cx="3541130" cy="3327779"/>
          </a:xfrm>
        </p:spPr>
      </p:pic>
      <p:pic>
        <p:nvPicPr>
          <p:cNvPr id="7" name="Picture 6">
            <a:extLst>
              <a:ext uri="{FF2B5EF4-FFF2-40B4-BE49-F238E27FC236}">
                <a16:creationId xmlns:a16="http://schemas.microsoft.com/office/drawing/2014/main" id="{CD740663-A4A2-1918-243A-15BAA865BEC1}"/>
              </a:ext>
            </a:extLst>
          </p:cNvPr>
          <p:cNvPicPr>
            <a:picLocks noChangeAspect="1"/>
          </p:cNvPicPr>
          <p:nvPr/>
        </p:nvPicPr>
        <p:blipFill>
          <a:blip r:embed="rId3"/>
          <a:stretch>
            <a:fillRect/>
          </a:stretch>
        </p:blipFill>
        <p:spPr>
          <a:xfrm>
            <a:off x="3766499" y="2312674"/>
            <a:ext cx="8425501" cy="3390863"/>
          </a:xfrm>
          <a:prstGeom prst="rect">
            <a:avLst/>
          </a:prstGeom>
        </p:spPr>
      </p:pic>
    </p:spTree>
    <p:extLst>
      <p:ext uri="{BB962C8B-B14F-4D97-AF65-F5344CB8AC3E}">
        <p14:creationId xmlns:p14="http://schemas.microsoft.com/office/powerpoint/2010/main" val="3812662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E6ACC-1FF9-81D8-4E0B-4FE1A5864D2E}"/>
              </a:ext>
            </a:extLst>
          </p:cNvPr>
          <p:cNvSpPr>
            <a:spLocks noGrp="1"/>
          </p:cNvSpPr>
          <p:nvPr>
            <p:ph type="title"/>
          </p:nvPr>
        </p:nvSpPr>
        <p:spPr/>
        <p:txBody>
          <a:bodyPr>
            <a:normAutofit/>
          </a:bodyPr>
          <a:lstStyle/>
          <a:p>
            <a:pPr algn="ctr"/>
            <a:r>
              <a:rPr lang="en-US" sz="3200" b="1" dirty="0">
                <a:latin typeface="+mj-lt"/>
              </a:rPr>
              <a:t>RANDOM FOREST CLASSIFIER</a:t>
            </a:r>
            <a:endParaRPr lang="en-US" sz="3200" b="1" dirty="0"/>
          </a:p>
        </p:txBody>
      </p:sp>
      <p:sp>
        <p:nvSpPr>
          <p:cNvPr id="3" name="Content Placeholder 2">
            <a:extLst>
              <a:ext uri="{FF2B5EF4-FFF2-40B4-BE49-F238E27FC236}">
                <a16:creationId xmlns:a16="http://schemas.microsoft.com/office/drawing/2014/main" id="{4061E22B-D148-044C-D014-70C3EBDB89A7}"/>
              </a:ext>
            </a:extLst>
          </p:cNvPr>
          <p:cNvSpPr>
            <a:spLocks noGrp="1"/>
          </p:cNvSpPr>
          <p:nvPr>
            <p:ph idx="1"/>
          </p:nvPr>
        </p:nvSpPr>
        <p:spPr/>
        <p:txBody>
          <a:bodyPr>
            <a:noAutofit/>
          </a:bodyPr>
          <a:lstStyle/>
          <a:p>
            <a:pPr algn="just">
              <a:lnSpc>
                <a:spcPct val="150000"/>
              </a:lnSpc>
              <a:buFont typeface="Wingdings" panose="05000000000000000000" pitchFamily="2" charset="2"/>
              <a:buChar char="Ø"/>
            </a:pPr>
            <a:r>
              <a:rPr lang="en-IN" sz="1800" dirty="0">
                <a:solidFill>
                  <a:srgbClr val="000000"/>
                </a:solidFill>
                <a:effectLst/>
                <a:latin typeface="+mj-lt"/>
                <a:ea typeface="Times New Roman" panose="02020603050405020304" pitchFamily="18" charset="0"/>
              </a:rPr>
              <a:t>Random Forest is a popular machine learning algorithm that belongs to the supervised learning technique. It can be used for both Classification and Regression problems in ML.</a:t>
            </a:r>
          </a:p>
          <a:p>
            <a:pPr algn="just">
              <a:lnSpc>
                <a:spcPct val="150000"/>
              </a:lnSpc>
              <a:buFont typeface="Wingdings" panose="05000000000000000000" pitchFamily="2" charset="2"/>
              <a:buChar char="Ø"/>
            </a:pPr>
            <a:r>
              <a:rPr lang="en-IN" sz="1800" dirty="0">
                <a:solidFill>
                  <a:srgbClr val="000000"/>
                </a:solidFill>
                <a:effectLst/>
                <a:latin typeface="+mj-lt"/>
                <a:ea typeface="Times New Roman" panose="02020603050405020304" pitchFamily="18" charset="0"/>
              </a:rPr>
              <a:t> It is based on the concept of ensemble learning, which is a process of combining multiple classifiers to solve a complex problem and to improve the performance of the model.</a:t>
            </a:r>
            <a:endParaRPr lang="en-US" sz="1800" dirty="0">
              <a:effectLst/>
              <a:latin typeface="+mj-lt"/>
              <a:ea typeface="Times New Roman" panose="02020603050405020304" pitchFamily="18" charset="0"/>
            </a:endParaRPr>
          </a:p>
          <a:p>
            <a:pPr algn="just">
              <a:lnSpc>
                <a:spcPct val="150000"/>
              </a:lnSpc>
              <a:spcAft>
                <a:spcPts val="800"/>
              </a:spcAft>
              <a:buFont typeface="Wingdings" panose="05000000000000000000" pitchFamily="2" charset="2"/>
              <a:buChar char="Ø"/>
            </a:pPr>
            <a:r>
              <a:rPr lang="en-IN" sz="1800" dirty="0">
                <a:solidFill>
                  <a:srgbClr val="000000"/>
                </a:solidFill>
                <a:effectLst/>
                <a:latin typeface="+mj-lt"/>
                <a:ea typeface="Times New Roman" panose="02020603050405020304" pitchFamily="18" charset="0"/>
                <a:cs typeface="Times New Roman" panose="02020603050405020304" pitchFamily="18" charset="0"/>
              </a:rPr>
              <a:t>Random Forest is a classifier that contains a number of decision trees on various subsets of the given dataset and takes the average to improve the predictive accuracy of that dataset. </a:t>
            </a:r>
          </a:p>
          <a:p>
            <a:pPr algn="just">
              <a:lnSpc>
                <a:spcPct val="150000"/>
              </a:lnSpc>
              <a:spcAft>
                <a:spcPts val="800"/>
              </a:spcAft>
              <a:buFont typeface="Wingdings" panose="05000000000000000000" pitchFamily="2" charset="2"/>
              <a:buChar char="Ø"/>
            </a:pPr>
            <a:r>
              <a:rPr lang="en-IN" sz="1800" dirty="0">
                <a:solidFill>
                  <a:srgbClr val="000000"/>
                </a:solidFill>
                <a:effectLst/>
                <a:latin typeface="+mj-lt"/>
                <a:ea typeface="Times New Roman" panose="02020603050405020304" pitchFamily="18" charset="0"/>
                <a:cs typeface="Times New Roman" panose="02020603050405020304" pitchFamily="18" charset="0"/>
              </a:rPr>
              <a:t>The greater number of trees in the forest leads to higher accuracy and prevents the problem of overfitting.</a:t>
            </a:r>
            <a:endParaRPr lang="en-US" sz="1800" dirty="0">
              <a:effectLst/>
              <a:latin typeface="+mj-lt"/>
              <a:ea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US" sz="1800" dirty="0">
              <a:latin typeface="+mj-lt"/>
            </a:endParaRPr>
          </a:p>
        </p:txBody>
      </p:sp>
    </p:spTree>
    <p:extLst>
      <p:ext uri="{BB962C8B-B14F-4D97-AF65-F5344CB8AC3E}">
        <p14:creationId xmlns:p14="http://schemas.microsoft.com/office/powerpoint/2010/main" val="3274144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b="1" dirty="0"/>
              <a:t>ABSTRACT</a:t>
            </a:r>
            <a:endParaRPr lang="en-AU" sz="3200" b="1" dirty="0"/>
          </a:p>
        </p:txBody>
      </p:sp>
      <p:sp>
        <p:nvSpPr>
          <p:cNvPr id="3" name="Content Placeholder 2"/>
          <p:cNvSpPr>
            <a:spLocks noGrp="1"/>
          </p:cNvSpPr>
          <p:nvPr>
            <p:ph idx="1"/>
          </p:nvPr>
        </p:nvSpPr>
        <p:spPr>
          <a:xfrm>
            <a:off x="1097280" y="2221654"/>
            <a:ext cx="10058400" cy="4023360"/>
          </a:xfrm>
        </p:spPr>
        <p:txBody>
          <a:bodyPr>
            <a:normAutofit/>
          </a:bodyPr>
          <a:lstStyle/>
          <a:p>
            <a:pPr algn="just">
              <a:buFont typeface="Wingdings" pitchFamily="2" charset="2"/>
              <a:buChar char="Ø"/>
            </a:pPr>
            <a:r>
              <a:rPr lang="en-IN" dirty="0">
                <a:latin typeface="+mj-lt"/>
              </a:rPr>
              <a:t>Ransomware attacks are emerging as a major source of malware intrusion in recent times. </a:t>
            </a:r>
          </a:p>
          <a:p>
            <a:pPr algn="just">
              <a:buFont typeface="Wingdings" pitchFamily="2" charset="2"/>
              <a:buChar char="Ø"/>
            </a:pPr>
            <a:r>
              <a:rPr lang="en-IN" dirty="0">
                <a:latin typeface="+mj-lt"/>
              </a:rPr>
              <a:t>Many ransomware prediction techniques are proposed but there is a need for more suitable ransomware prediction techniques for machine learning techniques. </a:t>
            </a:r>
          </a:p>
          <a:p>
            <a:pPr algn="just">
              <a:buFont typeface="Wingdings" pitchFamily="2" charset="2"/>
              <a:buChar char="Ø"/>
            </a:pPr>
            <a:r>
              <a:rPr lang="en-IN" dirty="0">
                <a:latin typeface="+mj-lt"/>
              </a:rPr>
              <a:t>This paper presents an attack of ransomware prediction technique that uses for extracting information features in Artificial Intelligence and Machine Learning algorithms for predicting ransomware attacks. </a:t>
            </a:r>
          </a:p>
          <a:p>
            <a:pPr algn="just">
              <a:buFont typeface="Wingdings" pitchFamily="2" charset="2"/>
              <a:buChar char="Ø"/>
            </a:pPr>
            <a:r>
              <a:rPr lang="en-IN" dirty="0">
                <a:latin typeface="+mj-lt"/>
              </a:rPr>
              <a:t>Variable identification and data understanding is the main process of building a successful model. </a:t>
            </a:r>
          </a:p>
          <a:p>
            <a:pPr algn="just">
              <a:buFont typeface="Wingdings" pitchFamily="2" charset="2"/>
              <a:buChar char="Ø"/>
            </a:pPr>
            <a:r>
              <a:rPr lang="en-IN" dirty="0">
                <a:latin typeface="+mj-lt"/>
              </a:rPr>
              <a:t>Different machine learning algorithms are applied to the pre-processed data and the accuracy is compared to see which algorithm performed better</a:t>
            </a:r>
            <a:endParaRPr lang="en-AU" dirty="0">
              <a:latin typeface="+mj-lt"/>
            </a:endParaRPr>
          </a:p>
        </p:txBody>
      </p:sp>
    </p:spTree>
    <p:extLst>
      <p:ext uri="{BB962C8B-B14F-4D97-AF65-F5344CB8AC3E}">
        <p14:creationId xmlns:p14="http://schemas.microsoft.com/office/powerpoint/2010/main" val="7079098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3D7AC-CDE8-7133-A755-83A60E89E681}"/>
              </a:ext>
            </a:extLst>
          </p:cNvPr>
          <p:cNvSpPr>
            <a:spLocks noGrp="1"/>
          </p:cNvSpPr>
          <p:nvPr>
            <p:ph type="title"/>
          </p:nvPr>
        </p:nvSpPr>
        <p:spPr/>
        <p:txBody>
          <a:bodyPr>
            <a:normAutofit/>
          </a:bodyPr>
          <a:lstStyle/>
          <a:p>
            <a:pPr algn="ctr"/>
            <a:r>
              <a:rPr lang="en-US" sz="3200" b="1" dirty="0">
                <a:latin typeface="+mj-lt"/>
              </a:rPr>
              <a:t>RANDOM FOREST CLASSIFIER - SAMPLE</a:t>
            </a:r>
            <a:endParaRPr lang="en-US" sz="3200" dirty="0"/>
          </a:p>
        </p:txBody>
      </p:sp>
      <p:pic>
        <p:nvPicPr>
          <p:cNvPr id="5" name="Content Placeholder 4">
            <a:extLst>
              <a:ext uri="{FF2B5EF4-FFF2-40B4-BE49-F238E27FC236}">
                <a16:creationId xmlns:a16="http://schemas.microsoft.com/office/drawing/2014/main" id="{54222CDA-F140-FD61-CE1D-5729ED543F56}"/>
              </a:ext>
            </a:extLst>
          </p:cNvPr>
          <p:cNvPicPr>
            <a:picLocks noGrp="1" noChangeAspect="1"/>
          </p:cNvPicPr>
          <p:nvPr>
            <p:ph idx="1"/>
          </p:nvPr>
        </p:nvPicPr>
        <p:blipFill>
          <a:blip r:embed="rId2"/>
          <a:stretch>
            <a:fillRect/>
          </a:stretch>
        </p:blipFill>
        <p:spPr>
          <a:xfrm>
            <a:off x="0" y="2237173"/>
            <a:ext cx="4094145" cy="3467067"/>
          </a:xfrm>
        </p:spPr>
      </p:pic>
      <p:pic>
        <p:nvPicPr>
          <p:cNvPr id="7" name="Picture 6">
            <a:extLst>
              <a:ext uri="{FF2B5EF4-FFF2-40B4-BE49-F238E27FC236}">
                <a16:creationId xmlns:a16="http://schemas.microsoft.com/office/drawing/2014/main" id="{9438D8B7-B262-F7F3-C83F-9C42848BF19F}"/>
              </a:ext>
            </a:extLst>
          </p:cNvPr>
          <p:cNvPicPr>
            <a:picLocks noChangeAspect="1"/>
          </p:cNvPicPr>
          <p:nvPr/>
        </p:nvPicPr>
        <p:blipFill>
          <a:blip r:embed="rId3"/>
          <a:stretch>
            <a:fillRect/>
          </a:stretch>
        </p:blipFill>
        <p:spPr>
          <a:xfrm>
            <a:off x="4094145" y="2237173"/>
            <a:ext cx="8097855" cy="3373514"/>
          </a:xfrm>
          <a:prstGeom prst="rect">
            <a:avLst/>
          </a:prstGeom>
        </p:spPr>
      </p:pic>
    </p:spTree>
    <p:extLst>
      <p:ext uri="{BB962C8B-B14F-4D97-AF65-F5344CB8AC3E}">
        <p14:creationId xmlns:p14="http://schemas.microsoft.com/office/powerpoint/2010/main" val="5248172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90AC8-74AC-7F64-C84A-2FE0C0EB7D9A}"/>
              </a:ext>
            </a:extLst>
          </p:cNvPr>
          <p:cNvSpPr>
            <a:spLocks noGrp="1"/>
          </p:cNvSpPr>
          <p:nvPr>
            <p:ph type="title"/>
          </p:nvPr>
        </p:nvSpPr>
        <p:spPr/>
        <p:txBody>
          <a:bodyPr>
            <a:normAutofit/>
          </a:bodyPr>
          <a:lstStyle/>
          <a:p>
            <a:pPr algn="ctr"/>
            <a:r>
              <a:rPr lang="en-US" sz="3200" b="1" dirty="0">
                <a:latin typeface="+mj-lt"/>
              </a:rPr>
              <a:t>XG BOOST CLASSIFIER</a:t>
            </a:r>
            <a:endParaRPr lang="en-US" sz="3200" b="1" dirty="0"/>
          </a:p>
        </p:txBody>
      </p:sp>
      <p:sp>
        <p:nvSpPr>
          <p:cNvPr id="3" name="Content Placeholder 2">
            <a:extLst>
              <a:ext uri="{FF2B5EF4-FFF2-40B4-BE49-F238E27FC236}">
                <a16:creationId xmlns:a16="http://schemas.microsoft.com/office/drawing/2014/main" id="{EC0EE2ED-FCE7-0E4A-0941-CBC035D0CCBE}"/>
              </a:ext>
            </a:extLst>
          </p:cNvPr>
          <p:cNvSpPr>
            <a:spLocks noGrp="1"/>
          </p:cNvSpPr>
          <p:nvPr>
            <p:ph idx="1"/>
          </p:nvPr>
        </p:nvSpPr>
        <p:spPr/>
        <p:txBody>
          <a:bodyPr/>
          <a:lstStyle/>
          <a:p>
            <a:pPr algn="just">
              <a:lnSpc>
                <a:spcPts val="2400"/>
              </a:lnSpc>
              <a:spcBef>
                <a:spcPts val="1030"/>
              </a:spcBef>
              <a:buFont typeface="Wingdings" panose="05000000000000000000" pitchFamily="2" charset="2"/>
              <a:buChar char="Ø"/>
            </a:pPr>
            <a:r>
              <a:rPr lang="en-IN" sz="1800" spc="-5" dirty="0">
                <a:solidFill>
                  <a:srgbClr val="292929"/>
                </a:solidFill>
                <a:effectLst/>
                <a:latin typeface="+mj-lt"/>
                <a:ea typeface="Times New Roman" panose="02020603050405020304" pitchFamily="18" charset="0"/>
              </a:rPr>
              <a:t>Its speed and performance are unparalleled and it consistently outperforms any other algorithms aimed at supervised learning tasks.</a:t>
            </a:r>
          </a:p>
          <a:p>
            <a:pPr algn="just">
              <a:lnSpc>
                <a:spcPts val="2400"/>
              </a:lnSpc>
              <a:spcBef>
                <a:spcPts val="1030"/>
              </a:spcBef>
              <a:buFont typeface="Wingdings" panose="05000000000000000000" pitchFamily="2" charset="2"/>
              <a:buChar char="Ø"/>
            </a:pPr>
            <a:r>
              <a:rPr lang="en-IN" sz="1800" spc="-5" dirty="0">
                <a:solidFill>
                  <a:srgbClr val="292929"/>
                </a:solidFill>
                <a:effectLst/>
                <a:latin typeface="+mj-lt"/>
                <a:ea typeface="Times New Roman" panose="02020603050405020304" pitchFamily="18" charset="0"/>
              </a:rPr>
              <a:t>The library is parallelizable which means the core algorithm can run on clusters of GPUs or even across a network of computers.</a:t>
            </a:r>
          </a:p>
          <a:p>
            <a:pPr algn="just">
              <a:lnSpc>
                <a:spcPts val="2400"/>
              </a:lnSpc>
              <a:spcBef>
                <a:spcPts val="1030"/>
              </a:spcBef>
              <a:buFont typeface="Wingdings" panose="05000000000000000000" pitchFamily="2" charset="2"/>
              <a:buChar char="Ø"/>
            </a:pPr>
            <a:r>
              <a:rPr lang="en-IN" sz="1800" spc="-5" dirty="0">
                <a:solidFill>
                  <a:srgbClr val="292929"/>
                </a:solidFill>
                <a:effectLst/>
                <a:latin typeface="+mj-lt"/>
                <a:ea typeface="Times New Roman" panose="02020603050405020304" pitchFamily="18" charset="0"/>
              </a:rPr>
              <a:t> This makes it feasible to solve ML tasks by training on hundreds of millions of training examples with high performance.</a:t>
            </a:r>
            <a:endParaRPr lang="en-US" sz="1800" dirty="0">
              <a:effectLst/>
              <a:latin typeface="+mj-lt"/>
              <a:ea typeface="Times New Roman" panose="02020603050405020304" pitchFamily="18" charset="0"/>
            </a:endParaRPr>
          </a:p>
        </p:txBody>
      </p:sp>
    </p:spTree>
    <p:extLst>
      <p:ext uri="{BB962C8B-B14F-4D97-AF65-F5344CB8AC3E}">
        <p14:creationId xmlns:p14="http://schemas.microsoft.com/office/powerpoint/2010/main" val="4550621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98135-C7A1-4F60-AD9E-A03CA1B74CFA}"/>
              </a:ext>
            </a:extLst>
          </p:cNvPr>
          <p:cNvSpPr>
            <a:spLocks noGrp="1"/>
          </p:cNvSpPr>
          <p:nvPr>
            <p:ph type="title"/>
          </p:nvPr>
        </p:nvSpPr>
        <p:spPr/>
        <p:txBody>
          <a:bodyPr>
            <a:normAutofit/>
          </a:bodyPr>
          <a:lstStyle/>
          <a:p>
            <a:pPr algn="ctr"/>
            <a:r>
              <a:rPr lang="en-US" sz="3200" b="1" dirty="0">
                <a:latin typeface="+mj-lt"/>
              </a:rPr>
              <a:t>XG BOOST CLASSIFIER - SAMPLE</a:t>
            </a:r>
            <a:endParaRPr lang="en-US" sz="3200" dirty="0"/>
          </a:p>
        </p:txBody>
      </p:sp>
      <p:pic>
        <p:nvPicPr>
          <p:cNvPr id="5" name="Content Placeholder 4">
            <a:extLst>
              <a:ext uri="{FF2B5EF4-FFF2-40B4-BE49-F238E27FC236}">
                <a16:creationId xmlns:a16="http://schemas.microsoft.com/office/drawing/2014/main" id="{3B51F38B-A6D3-88A7-098D-174AC1D7522C}"/>
              </a:ext>
            </a:extLst>
          </p:cNvPr>
          <p:cNvPicPr>
            <a:picLocks noGrp="1" noChangeAspect="1"/>
          </p:cNvPicPr>
          <p:nvPr>
            <p:ph idx="1"/>
          </p:nvPr>
        </p:nvPicPr>
        <p:blipFill>
          <a:blip r:embed="rId2"/>
          <a:stretch>
            <a:fillRect/>
          </a:stretch>
        </p:blipFill>
        <p:spPr>
          <a:xfrm>
            <a:off x="0" y="2274903"/>
            <a:ext cx="4146770" cy="3498650"/>
          </a:xfrm>
        </p:spPr>
      </p:pic>
      <p:pic>
        <p:nvPicPr>
          <p:cNvPr id="7" name="Picture 6">
            <a:extLst>
              <a:ext uri="{FF2B5EF4-FFF2-40B4-BE49-F238E27FC236}">
                <a16:creationId xmlns:a16="http://schemas.microsoft.com/office/drawing/2014/main" id="{4680080C-36B1-8359-ABD7-2CEE1654F9DA}"/>
              </a:ext>
            </a:extLst>
          </p:cNvPr>
          <p:cNvPicPr>
            <a:picLocks noChangeAspect="1"/>
          </p:cNvPicPr>
          <p:nvPr/>
        </p:nvPicPr>
        <p:blipFill>
          <a:blip r:embed="rId3"/>
          <a:stretch>
            <a:fillRect/>
          </a:stretch>
        </p:blipFill>
        <p:spPr>
          <a:xfrm>
            <a:off x="4146770" y="2274903"/>
            <a:ext cx="8045230" cy="3335784"/>
          </a:xfrm>
          <a:prstGeom prst="rect">
            <a:avLst/>
          </a:prstGeom>
        </p:spPr>
      </p:pic>
    </p:spTree>
    <p:extLst>
      <p:ext uri="{BB962C8B-B14F-4D97-AF65-F5344CB8AC3E}">
        <p14:creationId xmlns:p14="http://schemas.microsoft.com/office/powerpoint/2010/main" val="40923040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46A8E-1774-5A20-090C-E841B529B143}"/>
              </a:ext>
            </a:extLst>
          </p:cNvPr>
          <p:cNvSpPr>
            <a:spLocks noGrp="1"/>
          </p:cNvSpPr>
          <p:nvPr>
            <p:ph type="title"/>
          </p:nvPr>
        </p:nvSpPr>
        <p:spPr/>
        <p:txBody>
          <a:bodyPr>
            <a:normAutofit/>
          </a:bodyPr>
          <a:lstStyle/>
          <a:p>
            <a:pPr algn="ctr"/>
            <a:r>
              <a:rPr lang="en-US" sz="3200" b="1" dirty="0">
                <a:latin typeface="+mj-lt"/>
              </a:rPr>
              <a:t>VOTING CLASSIFIER</a:t>
            </a:r>
            <a:endParaRPr lang="en-US" sz="3200" b="1" dirty="0"/>
          </a:p>
        </p:txBody>
      </p:sp>
      <p:sp>
        <p:nvSpPr>
          <p:cNvPr id="3" name="Content Placeholder 2">
            <a:extLst>
              <a:ext uri="{FF2B5EF4-FFF2-40B4-BE49-F238E27FC236}">
                <a16:creationId xmlns:a16="http://schemas.microsoft.com/office/drawing/2014/main" id="{B474FB50-9EFD-F27B-D3C2-2C912F635095}"/>
              </a:ext>
            </a:extLst>
          </p:cNvPr>
          <p:cNvSpPr>
            <a:spLocks noGrp="1"/>
          </p:cNvSpPr>
          <p:nvPr>
            <p:ph idx="1"/>
          </p:nvPr>
        </p:nvSpPr>
        <p:spPr/>
        <p:txBody>
          <a:bodyPr/>
          <a:lstStyle/>
          <a:p>
            <a:pPr algn="just">
              <a:buFont typeface="Wingdings" panose="05000000000000000000" pitchFamily="2" charset="2"/>
              <a:buChar char="Ø"/>
            </a:pPr>
            <a:r>
              <a:rPr lang="en-IN" sz="1800" spc="10" dirty="0">
                <a:solidFill>
                  <a:srgbClr val="273239"/>
                </a:solidFill>
                <a:effectLst/>
                <a:latin typeface="+mj-lt"/>
                <a:ea typeface="Calibri" panose="020F0502020204030204" pitchFamily="34" charset="0"/>
                <a:cs typeface="Times New Roman" panose="02020603050405020304" pitchFamily="18" charset="0"/>
              </a:rPr>
              <a:t>A Voting Classifier is a machine learning model that trains on an ensemble of numerous models and predicts an output (class) based on their highest probability of chosen class as the output.</a:t>
            </a:r>
          </a:p>
          <a:p>
            <a:pPr algn="just">
              <a:buFont typeface="Wingdings" panose="05000000000000000000" pitchFamily="2" charset="2"/>
              <a:buChar char="Ø"/>
            </a:pPr>
            <a:r>
              <a:rPr lang="en-IN" sz="1800" spc="10" dirty="0">
                <a:solidFill>
                  <a:srgbClr val="273239"/>
                </a:solidFill>
                <a:effectLst/>
                <a:latin typeface="+mj-lt"/>
                <a:ea typeface="Calibri" panose="020F0502020204030204" pitchFamily="34" charset="0"/>
                <a:cs typeface="Times New Roman" panose="02020603050405020304" pitchFamily="18" charset="0"/>
              </a:rPr>
              <a:t>It simply aggregates the findings of each classifier passed into Voting Classifier and predicts the output class based on the highest majority of voting.</a:t>
            </a:r>
          </a:p>
          <a:p>
            <a:pPr algn="just">
              <a:buFont typeface="Wingdings" panose="05000000000000000000" pitchFamily="2" charset="2"/>
              <a:buChar char="Ø"/>
            </a:pPr>
            <a:r>
              <a:rPr lang="en-IN" sz="1800" spc="10" dirty="0">
                <a:solidFill>
                  <a:srgbClr val="273239"/>
                </a:solidFill>
                <a:effectLst/>
                <a:latin typeface="+mj-lt"/>
                <a:ea typeface="Calibri" panose="020F0502020204030204" pitchFamily="34" charset="0"/>
                <a:cs typeface="Times New Roman" panose="02020603050405020304" pitchFamily="18" charset="0"/>
              </a:rPr>
              <a:t> The idea is instead of creating separate dedicated models and finding the accuracy for each them, we create a single model which trains by these models and predicts output based on their combined majority of voting for each output class.</a:t>
            </a:r>
            <a:endParaRPr lang="en-US" sz="1800" dirty="0">
              <a:effectLst/>
              <a:latin typeface="+mj-lt"/>
              <a:ea typeface="Calibri" panose="020F0502020204030204" pitchFamily="34" charset="0"/>
              <a:cs typeface="Times New Roman" panose="02020603050405020304" pitchFamily="18" charset="0"/>
            </a:endParaRPr>
          </a:p>
          <a:p>
            <a:pPr algn="just"/>
            <a:endParaRPr lang="en-US" dirty="0">
              <a:latin typeface="+mj-lt"/>
            </a:endParaRPr>
          </a:p>
        </p:txBody>
      </p:sp>
    </p:spTree>
    <p:extLst>
      <p:ext uri="{BB962C8B-B14F-4D97-AF65-F5344CB8AC3E}">
        <p14:creationId xmlns:p14="http://schemas.microsoft.com/office/powerpoint/2010/main" val="29026897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189B1-AD5E-1327-4049-CD7739EDD443}"/>
              </a:ext>
            </a:extLst>
          </p:cNvPr>
          <p:cNvSpPr>
            <a:spLocks noGrp="1"/>
          </p:cNvSpPr>
          <p:nvPr>
            <p:ph type="title"/>
          </p:nvPr>
        </p:nvSpPr>
        <p:spPr/>
        <p:txBody>
          <a:bodyPr>
            <a:normAutofit/>
          </a:bodyPr>
          <a:lstStyle/>
          <a:p>
            <a:pPr algn="ctr"/>
            <a:r>
              <a:rPr lang="en-US" sz="3200" b="1" dirty="0">
                <a:latin typeface="+mj-lt"/>
              </a:rPr>
              <a:t>VOTING CLASSIFIER - SAMPLE</a:t>
            </a:r>
            <a:endParaRPr lang="en-US" sz="3200" dirty="0"/>
          </a:p>
        </p:txBody>
      </p:sp>
      <p:pic>
        <p:nvPicPr>
          <p:cNvPr id="5" name="Content Placeholder 4">
            <a:extLst>
              <a:ext uri="{FF2B5EF4-FFF2-40B4-BE49-F238E27FC236}">
                <a16:creationId xmlns:a16="http://schemas.microsoft.com/office/drawing/2014/main" id="{77651714-3327-D26C-DEE6-EC521A5C5183}"/>
              </a:ext>
            </a:extLst>
          </p:cNvPr>
          <p:cNvPicPr>
            <a:picLocks noGrp="1" noChangeAspect="1"/>
          </p:cNvPicPr>
          <p:nvPr>
            <p:ph idx="1"/>
          </p:nvPr>
        </p:nvPicPr>
        <p:blipFill>
          <a:blip r:embed="rId2"/>
          <a:stretch>
            <a:fillRect/>
          </a:stretch>
        </p:blipFill>
        <p:spPr>
          <a:xfrm>
            <a:off x="0" y="2300164"/>
            <a:ext cx="4290347" cy="3559945"/>
          </a:xfrm>
        </p:spPr>
      </p:pic>
      <p:pic>
        <p:nvPicPr>
          <p:cNvPr id="7" name="Picture 6">
            <a:extLst>
              <a:ext uri="{FF2B5EF4-FFF2-40B4-BE49-F238E27FC236}">
                <a16:creationId xmlns:a16="http://schemas.microsoft.com/office/drawing/2014/main" id="{7E4CC6A4-CA27-1056-E636-406E894309BC}"/>
              </a:ext>
            </a:extLst>
          </p:cNvPr>
          <p:cNvPicPr>
            <a:picLocks noChangeAspect="1"/>
          </p:cNvPicPr>
          <p:nvPr/>
        </p:nvPicPr>
        <p:blipFill>
          <a:blip r:embed="rId3"/>
          <a:stretch>
            <a:fillRect/>
          </a:stretch>
        </p:blipFill>
        <p:spPr>
          <a:xfrm>
            <a:off x="4290347" y="2210540"/>
            <a:ext cx="7901653" cy="3559945"/>
          </a:xfrm>
          <a:prstGeom prst="rect">
            <a:avLst/>
          </a:prstGeom>
        </p:spPr>
      </p:pic>
    </p:spTree>
    <p:extLst>
      <p:ext uri="{BB962C8B-B14F-4D97-AF65-F5344CB8AC3E}">
        <p14:creationId xmlns:p14="http://schemas.microsoft.com/office/powerpoint/2010/main" val="30225484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10090-F091-3B0D-9A9A-B8BA6275C7F4}"/>
              </a:ext>
            </a:extLst>
          </p:cNvPr>
          <p:cNvSpPr>
            <a:spLocks noGrp="1"/>
          </p:cNvSpPr>
          <p:nvPr>
            <p:ph type="title"/>
          </p:nvPr>
        </p:nvSpPr>
        <p:spPr/>
        <p:txBody>
          <a:bodyPr>
            <a:normAutofit/>
          </a:bodyPr>
          <a:lstStyle/>
          <a:p>
            <a:pPr algn="ctr"/>
            <a:r>
              <a:rPr lang="en-US" sz="3200" b="1" dirty="0">
                <a:latin typeface="+mj-lt"/>
              </a:rPr>
              <a:t>DEPLOYMENT</a:t>
            </a:r>
            <a:endParaRPr lang="en-US" sz="3200" b="1" dirty="0"/>
          </a:p>
        </p:txBody>
      </p:sp>
      <p:sp>
        <p:nvSpPr>
          <p:cNvPr id="3" name="Content Placeholder 2">
            <a:extLst>
              <a:ext uri="{FF2B5EF4-FFF2-40B4-BE49-F238E27FC236}">
                <a16:creationId xmlns:a16="http://schemas.microsoft.com/office/drawing/2014/main" id="{37C6F03F-5614-2A72-CE4A-B8E60298D3DE}"/>
              </a:ext>
            </a:extLst>
          </p:cNvPr>
          <p:cNvSpPr>
            <a:spLocks noGrp="1"/>
          </p:cNvSpPr>
          <p:nvPr>
            <p:ph idx="1"/>
          </p:nvPr>
        </p:nvSpPr>
        <p:spPr/>
        <p:txBody>
          <a:bodyPr>
            <a:normAutofit/>
          </a:bodyPr>
          <a:lstStyle/>
          <a:p>
            <a:pPr algn="just">
              <a:buFont typeface="Wingdings" panose="05000000000000000000" pitchFamily="2" charset="2"/>
              <a:buChar char="Ø"/>
            </a:pPr>
            <a:r>
              <a:rPr lang="en-US" sz="1800" dirty="0">
                <a:latin typeface="+mj-lt"/>
              </a:rPr>
              <a:t>In this module the trained machine learning module is implemented with a user interface.</a:t>
            </a:r>
          </a:p>
          <a:p>
            <a:pPr marL="0" indent="0" algn="just">
              <a:buNone/>
            </a:pPr>
            <a:endParaRPr lang="en-US" sz="1800" dirty="0">
              <a:latin typeface="+mj-lt"/>
            </a:endParaRPr>
          </a:p>
          <a:p>
            <a:pPr marL="0" indent="0" algn="just">
              <a:buNone/>
            </a:pPr>
            <a:endParaRPr lang="en-US" sz="1800" b="1" u="sng" dirty="0">
              <a:latin typeface="+mj-lt"/>
            </a:endParaRPr>
          </a:p>
          <a:p>
            <a:pPr marL="0" indent="0" algn="just">
              <a:buNone/>
            </a:pPr>
            <a:endParaRPr lang="en-US" sz="1800" b="1" u="sng" dirty="0">
              <a:latin typeface="+mj-lt"/>
            </a:endParaRPr>
          </a:p>
          <a:p>
            <a:pPr marL="0" indent="0" algn="just">
              <a:buNone/>
            </a:pPr>
            <a:endParaRPr lang="en-US" sz="1800" b="1" u="sng" dirty="0">
              <a:latin typeface="+mj-lt"/>
            </a:endParaRPr>
          </a:p>
          <a:p>
            <a:pPr marL="0" indent="0" algn="just">
              <a:buNone/>
            </a:pPr>
            <a:endParaRPr lang="en-US" sz="1800" b="1" u="sng" dirty="0">
              <a:latin typeface="+mj-lt"/>
            </a:endParaRPr>
          </a:p>
          <a:p>
            <a:pPr marL="0" indent="0" algn="just">
              <a:buNone/>
            </a:pPr>
            <a:r>
              <a:rPr lang="en-US" sz="1800" b="1" u="sng" dirty="0">
                <a:latin typeface="+mj-lt"/>
              </a:rPr>
              <a:t>EXPECTED OUTPUT:</a:t>
            </a:r>
            <a:endParaRPr lang="en-US" sz="1800" b="1" u="sng" dirty="0">
              <a:latin typeface="+mj-lt"/>
              <a:cs typeface="Times New Roman" panose="02020603050405020304" pitchFamily="18" charset="0"/>
            </a:endParaRPr>
          </a:p>
          <a:p>
            <a:pPr algn="just">
              <a:buFont typeface="Wingdings" panose="05000000000000000000" pitchFamily="2" charset="2"/>
              <a:buChar char="Ø"/>
            </a:pPr>
            <a:r>
              <a:rPr lang="en-US" sz="1800" b="1" u="sng" dirty="0">
                <a:latin typeface="+mj-lt"/>
                <a:cs typeface="Times New Roman" panose="02020603050405020304" pitchFamily="18" charset="0"/>
              </a:rPr>
              <a:t>INPUT:</a:t>
            </a:r>
            <a:r>
              <a:rPr lang="en-US" sz="1800" dirty="0">
                <a:latin typeface="+mj-lt"/>
                <a:cs typeface="Times New Roman" panose="02020603050405020304" pitchFamily="18" charset="0"/>
              </a:rPr>
              <a:t> DATA</a:t>
            </a:r>
            <a:endParaRPr lang="en-US" sz="1800" b="1" u="sng" dirty="0">
              <a:latin typeface="+mj-lt"/>
              <a:cs typeface="Times New Roman" panose="02020603050405020304" pitchFamily="18" charset="0"/>
            </a:endParaRPr>
          </a:p>
          <a:p>
            <a:pPr algn="just">
              <a:buFont typeface="Wingdings" panose="05000000000000000000" pitchFamily="2" charset="2"/>
              <a:buChar char="Ø"/>
            </a:pPr>
            <a:r>
              <a:rPr lang="en-US" sz="1800" b="1" u="sng" dirty="0">
                <a:latin typeface="+mj-lt"/>
                <a:cs typeface="Times New Roman" panose="02020603050405020304" pitchFamily="18" charset="0"/>
              </a:rPr>
              <a:t>OUTPUT:</a:t>
            </a:r>
            <a:r>
              <a:rPr lang="en-US" sz="1800" dirty="0">
                <a:latin typeface="+mj-lt"/>
                <a:cs typeface="Times New Roman" panose="02020603050405020304" pitchFamily="18" charset="0"/>
              </a:rPr>
              <a:t> GETTING ACCURACY</a:t>
            </a:r>
            <a:endParaRPr lang="en-US" sz="1800" b="1" u="sng" dirty="0">
              <a:latin typeface="+mj-lt"/>
            </a:endParaRPr>
          </a:p>
        </p:txBody>
      </p:sp>
      <p:pic>
        <p:nvPicPr>
          <p:cNvPr id="8" name="Picture 7">
            <a:extLst>
              <a:ext uri="{FF2B5EF4-FFF2-40B4-BE49-F238E27FC236}">
                <a16:creationId xmlns:a16="http://schemas.microsoft.com/office/drawing/2014/main" id="{249714D0-4E8B-31F5-3FBA-008D414A6786}"/>
              </a:ext>
            </a:extLst>
          </p:cNvPr>
          <p:cNvPicPr>
            <a:picLocks noChangeAspect="1"/>
          </p:cNvPicPr>
          <p:nvPr/>
        </p:nvPicPr>
        <p:blipFill>
          <a:blip r:embed="rId2"/>
          <a:stretch>
            <a:fillRect/>
          </a:stretch>
        </p:blipFill>
        <p:spPr>
          <a:xfrm>
            <a:off x="1097280" y="2485814"/>
            <a:ext cx="9997440" cy="1371600"/>
          </a:xfrm>
          <a:prstGeom prst="rect">
            <a:avLst/>
          </a:prstGeom>
        </p:spPr>
      </p:pic>
    </p:spTree>
    <p:extLst>
      <p:ext uri="{BB962C8B-B14F-4D97-AF65-F5344CB8AC3E}">
        <p14:creationId xmlns:p14="http://schemas.microsoft.com/office/powerpoint/2010/main" val="22031126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12BEF-5636-AD5B-44AB-97C1A07A17E3}"/>
              </a:ext>
            </a:extLst>
          </p:cNvPr>
          <p:cNvSpPr>
            <a:spLocks noGrp="1"/>
          </p:cNvSpPr>
          <p:nvPr>
            <p:ph type="title"/>
          </p:nvPr>
        </p:nvSpPr>
        <p:spPr/>
        <p:txBody>
          <a:bodyPr>
            <a:normAutofit/>
          </a:bodyPr>
          <a:lstStyle/>
          <a:p>
            <a:pPr algn="ctr"/>
            <a:r>
              <a:rPr lang="en-US" sz="3200" b="1" dirty="0">
                <a:latin typeface="+mj-lt"/>
              </a:rPr>
              <a:t>DEPLOYMENT - SAMPLE</a:t>
            </a:r>
            <a:endParaRPr lang="en-US" sz="3200" dirty="0"/>
          </a:p>
        </p:txBody>
      </p:sp>
      <p:pic>
        <p:nvPicPr>
          <p:cNvPr id="5" name="Content Placeholder 4">
            <a:extLst>
              <a:ext uri="{FF2B5EF4-FFF2-40B4-BE49-F238E27FC236}">
                <a16:creationId xmlns:a16="http://schemas.microsoft.com/office/drawing/2014/main" id="{5BD8ED13-EABC-C003-8FCB-6A1E32C4B1C8}"/>
              </a:ext>
            </a:extLst>
          </p:cNvPr>
          <p:cNvPicPr>
            <a:picLocks noGrp="1" noChangeAspect="1"/>
          </p:cNvPicPr>
          <p:nvPr>
            <p:ph idx="1"/>
          </p:nvPr>
        </p:nvPicPr>
        <p:blipFill>
          <a:blip r:embed="rId2"/>
          <a:stretch>
            <a:fillRect/>
          </a:stretch>
        </p:blipFill>
        <p:spPr>
          <a:xfrm>
            <a:off x="3465737" y="1801874"/>
            <a:ext cx="5260526" cy="4489189"/>
          </a:xfrm>
        </p:spPr>
      </p:pic>
    </p:spTree>
    <p:extLst>
      <p:ext uri="{BB962C8B-B14F-4D97-AF65-F5344CB8AC3E}">
        <p14:creationId xmlns:p14="http://schemas.microsoft.com/office/powerpoint/2010/main" val="8753197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b="1" dirty="0"/>
              <a:t>SYSTEM ARCHITECTURE</a:t>
            </a:r>
            <a:endParaRPr lang="en-AU" sz="3200" b="1" dirty="0"/>
          </a:p>
        </p:txBody>
      </p:sp>
      <p:pic>
        <p:nvPicPr>
          <p:cNvPr id="6" name="Content Placeholder 5" descr="G:\documents\ITPML06\sys.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18952" y="2222500"/>
            <a:ext cx="7405352" cy="3636963"/>
          </a:xfrm>
          <a:prstGeom prst="rect">
            <a:avLst/>
          </a:prstGeom>
          <a:noFill/>
          <a:ln>
            <a:noFill/>
          </a:ln>
        </p:spPr>
      </p:pic>
    </p:spTree>
    <p:extLst>
      <p:ext uri="{BB962C8B-B14F-4D97-AF65-F5344CB8AC3E}">
        <p14:creationId xmlns:p14="http://schemas.microsoft.com/office/powerpoint/2010/main" val="9951872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b="1" dirty="0"/>
              <a:t>FUTURE WORK</a:t>
            </a:r>
            <a:endParaRPr lang="en-AU" sz="3200" b="1" dirty="0"/>
          </a:p>
        </p:txBody>
      </p:sp>
      <p:sp>
        <p:nvSpPr>
          <p:cNvPr id="3" name="Content Placeholder 2"/>
          <p:cNvSpPr>
            <a:spLocks noGrp="1"/>
          </p:cNvSpPr>
          <p:nvPr>
            <p:ph idx="1"/>
          </p:nvPr>
        </p:nvSpPr>
        <p:spPr/>
        <p:txBody>
          <a:bodyPr/>
          <a:lstStyle/>
          <a:p>
            <a:pPr algn="just" fontAlgn="base"/>
            <a:endParaRPr lang="en-AU" dirty="0">
              <a:latin typeface="+mj-lt"/>
            </a:endParaRPr>
          </a:p>
          <a:p>
            <a:pPr lvl="0" algn="just" fontAlgn="base">
              <a:buFont typeface="Wingdings" panose="05000000000000000000" pitchFamily="2" charset="2"/>
              <a:buChar char="§"/>
            </a:pPr>
            <a:r>
              <a:rPr lang="en-US" dirty="0">
                <a:latin typeface="+mj-lt"/>
              </a:rPr>
              <a:t>Deploying the project in the cloud.</a:t>
            </a:r>
            <a:endParaRPr lang="en-AU" dirty="0">
              <a:latin typeface="+mj-lt"/>
            </a:endParaRPr>
          </a:p>
          <a:p>
            <a:pPr lvl="0" algn="just" fontAlgn="base">
              <a:buFont typeface="Wingdings" panose="05000000000000000000" pitchFamily="2" charset="2"/>
              <a:buChar char="§"/>
            </a:pPr>
            <a:r>
              <a:rPr lang="en-US" dirty="0">
                <a:latin typeface="+mj-lt"/>
              </a:rPr>
              <a:t>To optimize the work to implement in the IOT system.</a:t>
            </a:r>
            <a:endParaRPr lang="en-AU" dirty="0">
              <a:latin typeface="+mj-lt"/>
            </a:endParaRPr>
          </a:p>
          <a:p>
            <a:pPr algn="just"/>
            <a:endParaRPr lang="en-AU" dirty="0">
              <a:latin typeface="+mj-lt"/>
            </a:endParaRPr>
          </a:p>
        </p:txBody>
      </p:sp>
    </p:spTree>
    <p:extLst>
      <p:ext uri="{BB962C8B-B14F-4D97-AF65-F5344CB8AC3E}">
        <p14:creationId xmlns:p14="http://schemas.microsoft.com/office/powerpoint/2010/main" val="1303445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b="1" dirty="0"/>
              <a:t>CONCLUSION</a:t>
            </a:r>
            <a:endParaRPr lang="en-AU" sz="3200" b="1" dirty="0"/>
          </a:p>
        </p:txBody>
      </p:sp>
      <p:sp>
        <p:nvSpPr>
          <p:cNvPr id="3" name="Content Placeholder 2"/>
          <p:cNvSpPr>
            <a:spLocks noGrp="1"/>
          </p:cNvSpPr>
          <p:nvPr>
            <p:ph idx="1"/>
          </p:nvPr>
        </p:nvSpPr>
        <p:spPr>
          <a:xfrm>
            <a:off x="1097280" y="2445174"/>
            <a:ext cx="10058400" cy="4023360"/>
          </a:xfrm>
        </p:spPr>
        <p:txBody>
          <a:bodyPr/>
          <a:lstStyle/>
          <a:p>
            <a:pPr algn="just">
              <a:buFont typeface="Wingdings" panose="05000000000000000000" pitchFamily="2" charset="2"/>
              <a:buChar char="§"/>
            </a:pPr>
            <a:r>
              <a:rPr lang="en-IN" dirty="0">
                <a:latin typeface="+mj-lt"/>
              </a:rPr>
              <a:t>The analytical process started from data cleaning and processing, missing value, exploratory analysis and finally model building and evaluation.</a:t>
            </a:r>
          </a:p>
          <a:p>
            <a:pPr algn="just">
              <a:buFont typeface="Wingdings" panose="05000000000000000000" pitchFamily="2" charset="2"/>
              <a:buChar char="§"/>
            </a:pPr>
            <a:r>
              <a:rPr lang="en-IN" dirty="0">
                <a:latin typeface="+mj-lt"/>
              </a:rPr>
              <a:t> The best accuracy on public test set of higher accuracy score algorithm will be find the Bitcoin Heist </a:t>
            </a:r>
            <a:r>
              <a:rPr lang="en-IN" dirty="0" err="1">
                <a:latin typeface="+mj-lt"/>
              </a:rPr>
              <a:t>randsomeware</a:t>
            </a:r>
            <a:r>
              <a:rPr lang="en-IN" dirty="0">
                <a:latin typeface="+mj-lt"/>
              </a:rPr>
              <a:t>.</a:t>
            </a:r>
            <a:endParaRPr lang="en-AU" dirty="0">
              <a:latin typeface="+mj-lt"/>
            </a:endParaRPr>
          </a:p>
        </p:txBody>
      </p:sp>
    </p:spTree>
    <p:extLst>
      <p:ext uri="{BB962C8B-B14F-4D97-AF65-F5344CB8AC3E}">
        <p14:creationId xmlns:p14="http://schemas.microsoft.com/office/powerpoint/2010/main" val="2179289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b="1" dirty="0"/>
              <a:t>EXISTING SYSTEM</a:t>
            </a:r>
            <a:endParaRPr lang="en-US" sz="3200" b="1" dirty="0"/>
          </a:p>
        </p:txBody>
      </p:sp>
      <p:sp>
        <p:nvSpPr>
          <p:cNvPr id="4" name="Content Placeholder 2"/>
          <p:cNvSpPr txBox="1">
            <a:spLocks noGrp="1"/>
          </p:cNvSpPr>
          <p:nvPr>
            <p:ph idx="1"/>
          </p:nvPr>
        </p:nvSpPr>
        <p:spPr>
          <a:xfrm>
            <a:off x="1160780" y="2214034"/>
            <a:ext cx="10058400" cy="4023360"/>
          </a:xfrm>
          <a:prstGeom prst="rect">
            <a:avLst/>
          </a:prstGeom>
        </p:spPr>
        <p:txBody>
          <a:bodyPr vert="horz" lIns="91440" tIns="45720" rIns="91440" bIns="45720" rtlCol="0">
            <a:normAutofit/>
          </a:bodyPr>
          <a:lstStyle/>
          <a:p>
            <a:pPr algn="just">
              <a:buFont typeface="Wingdings" pitchFamily="2" charset="2"/>
              <a:buChar char="Ø"/>
            </a:pPr>
            <a:r>
              <a:rPr lang="en-IN" dirty="0" err="1">
                <a:latin typeface="+mj-lt"/>
              </a:rPr>
              <a:t>Ransomware</a:t>
            </a:r>
            <a:r>
              <a:rPr lang="en-IN" dirty="0">
                <a:latin typeface="+mj-lt"/>
              </a:rPr>
              <a:t> attacks are among the most disruptive cyber threats, causing significant       financial losses while impacting productivity, accessibility, and reputation.</a:t>
            </a:r>
          </a:p>
          <a:p>
            <a:pPr algn="just">
              <a:buFont typeface="Wingdings" pitchFamily="2" charset="2"/>
              <a:buChar char="Ø"/>
            </a:pPr>
            <a:r>
              <a:rPr lang="en-IN" dirty="0">
                <a:latin typeface="+mj-lt"/>
              </a:rPr>
              <a:t>In this work, we propose a dynamic analysis approach for attributing </a:t>
            </a:r>
            <a:r>
              <a:rPr lang="en-IN" dirty="0" err="1">
                <a:latin typeface="+mj-lt"/>
              </a:rPr>
              <a:t>ransomware</a:t>
            </a:r>
            <a:r>
              <a:rPr lang="en-IN" dirty="0">
                <a:latin typeface="+mj-lt"/>
              </a:rPr>
              <a:t> samples based on their pre-attack paranoia activities. </a:t>
            </a:r>
          </a:p>
          <a:p>
            <a:pPr algn="just">
              <a:buFont typeface="Wingdings" pitchFamily="2" charset="2"/>
              <a:buChar char="Ø"/>
            </a:pPr>
            <a:r>
              <a:rPr lang="en-IN" dirty="0">
                <a:latin typeface="+mj-lt"/>
              </a:rPr>
              <a:t>To this end, we draw-upon more than 3K samples from recent/prominent </a:t>
            </a:r>
            <a:r>
              <a:rPr lang="en-IN" dirty="0" err="1">
                <a:latin typeface="+mj-lt"/>
              </a:rPr>
              <a:t>ransomware</a:t>
            </a:r>
            <a:r>
              <a:rPr lang="en-IN" dirty="0">
                <a:latin typeface="+mj-lt"/>
              </a:rPr>
              <a:t> families to fingerprint their uniquely leveraged paranoia activities</a:t>
            </a:r>
          </a:p>
          <a:p>
            <a:pPr algn="just">
              <a:buFont typeface="Wingdings" pitchFamily="2" charset="2"/>
              <a:buChar char="Ø"/>
            </a:pPr>
            <a:r>
              <a:rPr lang="en-IN" dirty="0">
                <a:latin typeface="+mj-lt"/>
              </a:rPr>
              <a:t>We execute more than 3,000 </a:t>
            </a:r>
            <a:r>
              <a:rPr lang="en-IN" dirty="0" err="1">
                <a:latin typeface="+mj-lt"/>
              </a:rPr>
              <a:t>ransomware</a:t>
            </a:r>
            <a:r>
              <a:rPr lang="en-IN" dirty="0">
                <a:latin typeface="+mj-lt"/>
              </a:rPr>
              <a:t> samples that belong to 5 predominant families in a sandboxing environment to collect their </a:t>
            </a:r>
            <a:r>
              <a:rPr lang="en-IN" dirty="0" err="1">
                <a:latin typeface="+mj-lt"/>
              </a:rPr>
              <a:t>behavioral</a:t>
            </a:r>
            <a:r>
              <a:rPr lang="en-IN" dirty="0">
                <a:latin typeface="+mj-lt"/>
              </a:rPr>
              <a:t> characteristics/features in terms of 23 selected pre-attack evasion API calls that are associated with sensing the execution environment.</a:t>
            </a:r>
          </a:p>
          <a:p>
            <a:pPr algn="just">
              <a:buFont typeface="Wingdings" pitchFamily="2" charset="2"/>
              <a:buChar char="Ø"/>
            </a:pPr>
            <a:endParaRPr lang="en-IN" dirty="0">
              <a:latin typeface="+mj-lt"/>
            </a:endParaRPr>
          </a:p>
          <a:p>
            <a:pPr lvl="0" algn="just">
              <a:buNone/>
            </a:pPr>
            <a:endParaRPr lang="en-IN" dirty="0">
              <a:latin typeface="+mj-lt"/>
            </a:endParaRPr>
          </a:p>
          <a:p>
            <a:pPr lvl="0" algn="just">
              <a:buNone/>
            </a:pPr>
            <a:endParaRPr lang="en-IN" dirty="0">
              <a:latin typeface="+mj-lt"/>
            </a:endParaRPr>
          </a:p>
          <a:p>
            <a:pPr marL="342900" marR="0" lvl="0" indent="-342900" algn="just" defTabSz="457200" rtl="0" eaLnBrk="1" fontAlgn="auto" latinLnBrk="0" hangingPunct="1">
              <a:lnSpc>
                <a:spcPct val="110000"/>
              </a:lnSpc>
              <a:spcBef>
                <a:spcPts val="1000"/>
              </a:spcBef>
              <a:spcAft>
                <a:spcPts val="0"/>
              </a:spcAft>
              <a:buClr>
                <a:schemeClr val="accent1"/>
              </a:buClr>
              <a:buSzPct val="80000"/>
              <a:buFont typeface="Wingdings 3" charset="2"/>
              <a:buChar char=""/>
              <a:tabLst/>
              <a:defRPr/>
            </a:pPr>
            <a:endParaRPr kumimoji="0" lang="en-IN" b="0" i="0" u="none" strike="noStrike" kern="1200" cap="none" spc="0" normalizeH="0" baseline="0" noProof="0" dirty="0">
              <a:ln>
                <a:noFill/>
              </a:ln>
              <a:solidFill>
                <a:schemeClr val="tx1">
                  <a:lumMod val="75000"/>
                  <a:lumOff val="25000"/>
                </a:schemeClr>
              </a:solidFill>
              <a:effectLst/>
              <a:uLnTx/>
              <a:uFillTx/>
              <a:latin typeface="+mj-lt"/>
              <a:ea typeface="+mn-ea"/>
              <a:cs typeface="+mn-cs"/>
            </a:endParaRPr>
          </a:p>
          <a:p>
            <a:pPr marL="342900" marR="0" lvl="0" indent="-342900" algn="just" defTabSz="457200" rtl="0" eaLnBrk="1" fontAlgn="auto" latinLnBrk="0" hangingPunct="1">
              <a:lnSpc>
                <a:spcPct val="110000"/>
              </a:lnSpc>
              <a:spcBef>
                <a:spcPts val="1000"/>
              </a:spcBef>
              <a:spcAft>
                <a:spcPts val="0"/>
              </a:spcAft>
              <a:buClr>
                <a:schemeClr val="accent1"/>
              </a:buClr>
              <a:buSzPct val="80000"/>
              <a:buFont typeface="Wingdings 3" charset="2"/>
              <a:buChar char=""/>
              <a:tabLst/>
              <a:defRPr/>
            </a:pPr>
            <a:endParaRPr kumimoji="0" lang="en-AU" sz="1800" b="0" i="0" u="none" strike="noStrike" kern="1200" cap="none" spc="0" normalizeH="0" baseline="0" noProof="0" dirty="0">
              <a:ln>
                <a:noFill/>
              </a:ln>
              <a:solidFill>
                <a:schemeClr val="tx1">
                  <a:lumMod val="75000"/>
                  <a:lumOff val="25000"/>
                </a:schemeClr>
              </a:solidFill>
              <a:effectLst/>
              <a:uLnTx/>
              <a:uFillTx/>
              <a:latin typeface="+mj-lt"/>
              <a:ea typeface="+mn-ea"/>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8F686-5B87-FF7A-1B4E-2D95C8A82367}"/>
              </a:ext>
            </a:extLst>
          </p:cNvPr>
          <p:cNvSpPr>
            <a:spLocks noGrp="1"/>
          </p:cNvSpPr>
          <p:nvPr>
            <p:ph type="title"/>
          </p:nvPr>
        </p:nvSpPr>
        <p:spPr/>
        <p:txBody>
          <a:bodyPr>
            <a:normAutofit/>
          </a:bodyPr>
          <a:lstStyle/>
          <a:p>
            <a:pPr algn="ctr"/>
            <a:r>
              <a:rPr lang="en-US" sz="3200" b="1" dirty="0"/>
              <a:t>REFERENCES</a:t>
            </a:r>
          </a:p>
        </p:txBody>
      </p:sp>
      <p:sp>
        <p:nvSpPr>
          <p:cNvPr id="3" name="Content Placeholder 2">
            <a:extLst>
              <a:ext uri="{FF2B5EF4-FFF2-40B4-BE49-F238E27FC236}">
                <a16:creationId xmlns:a16="http://schemas.microsoft.com/office/drawing/2014/main" id="{3B9CCEBC-A7B9-0B4F-FFB8-F80A5509505C}"/>
              </a:ext>
            </a:extLst>
          </p:cNvPr>
          <p:cNvSpPr>
            <a:spLocks noGrp="1"/>
          </p:cNvSpPr>
          <p:nvPr>
            <p:ph idx="1"/>
          </p:nvPr>
        </p:nvSpPr>
        <p:spPr/>
        <p:txBody>
          <a:bodyPr>
            <a:normAutofit/>
          </a:bodyPr>
          <a:lstStyle/>
          <a:p>
            <a:pPr algn="just">
              <a:buFont typeface="Wingdings" panose="05000000000000000000" pitchFamily="2" charset="2"/>
              <a:buChar char="Ø"/>
            </a:pPr>
            <a:r>
              <a:rPr lang="en-US" sz="1800" dirty="0" err="1">
                <a:latin typeface="+mj-lt"/>
              </a:rPr>
              <a:t>Muniye</a:t>
            </a:r>
            <a:r>
              <a:rPr lang="en-US" sz="1800" dirty="0">
                <a:latin typeface="+mj-lt"/>
              </a:rPr>
              <a:t>, </a:t>
            </a:r>
            <a:r>
              <a:rPr lang="en-US" sz="1800" dirty="0" err="1">
                <a:latin typeface="+mj-lt"/>
              </a:rPr>
              <a:t>Temesgen</a:t>
            </a:r>
            <a:r>
              <a:rPr lang="en-US" sz="1800" dirty="0">
                <a:latin typeface="+mj-lt"/>
              </a:rPr>
              <a:t> &amp; Rout, </a:t>
            </a:r>
            <a:r>
              <a:rPr lang="en-US" sz="1800" dirty="0" err="1">
                <a:latin typeface="+mj-lt"/>
              </a:rPr>
              <a:t>Minakhi</a:t>
            </a:r>
            <a:r>
              <a:rPr lang="en-US" sz="1800" dirty="0">
                <a:latin typeface="+mj-lt"/>
              </a:rPr>
              <a:t> &amp; Mohanty, </a:t>
            </a:r>
            <a:r>
              <a:rPr lang="en-US" sz="1800" dirty="0" err="1">
                <a:latin typeface="+mj-lt"/>
              </a:rPr>
              <a:t>Lipika</a:t>
            </a:r>
            <a:r>
              <a:rPr lang="en-US" sz="1800" dirty="0">
                <a:latin typeface="+mj-lt"/>
              </a:rPr>
              <a:t> &amp; </a:t>
            </a:r>
            <a:r>
              <a:rPr lang="en-US" sz="1800" dirty="0" err="1">
                <a:latin typeface="+mj-lt"/>
              </a:rPr>
              <a:t>Satapathy</a:t>
            </a:r>
            <a:r>
              <a:rPr lang="en-US" sz="1800" dirty="0">
                <a:latin typeface="+mj-lt"/>
              </a:rPr>
              <a:t>, Suresh. (2020). Bitcoin Price Prediction and Analysis Using Deep Learning Models. 10.1007/978-981-15-5397-4_63. </a:t>
            </a:r>
          </a:p>
          <a:p>
            <a:pPr algn="just">
              <a:buFont typeface="Wingdings" panose="05000000000000000000" pitchFamily="2" charset="2"/>
              <a:buChar char="Ø"/>
            </a:pPr>
            <a:r>
              <a:rPr lang="en-US" sz="1800" b="0" i="0" dirty="0">
                <a:solidFill>
                  <a:srgbClr val="505050"/>
                </a:solidFill>
                <a:effectLst/>
                <a:latin typeface="+mj-lt"/>
              </a:rPr>
              <a:t>Al </a:t>
            </a:r>
            <a:r>
              <a:rPr lang="en-US" sz="1800" b="0" i="0" dirty="0" err="1">
                <a:solidFill>
                  <a:srgbClr val="505050"/>
                </a:solidFill>
                <a:effectLst/>
                <a:latin typeface="+mj-lt"/>
              </a:rPr>
              <a:t>Harrack</a:t>
            </a:r>
            <a:r>
              <a:rPr lang="en-US" sz="1800" b="0" i="0" dirty="0">
                <a:solidFill>
                  <a:srgbClr val="505050"/>
                </a:solidFill>
                <a:effectLst/>
                <a:latin typeface="+mj-lt"/>
              </a:rPr>
              <a:t>, Micheline, The </a:t>
            </a:r>
            <a:r>
              <a:rPr lang="en-US" sz="1800" b="0" i="0" dirty="0" err="1">
                <a:solidFill>
                  <a:srgbClr val="505050"/>
                </a:solidFill>
                <a:effectLst/>
                <a:latin typeface="+mj-lt"/>
              </a:rPr>
              <a:t>BitcoinHeist</a:t>
            </a:r>
            <a:r>
              <a:rPr lang="en-US" sz="1800" b="0" i="0" dirty="0">
                <a:solidFill>
                  <a:srgbClr val="505050"/>
                </a:solidFill>
                <a:effectLst/>
                <a:latin typeface="+mj-lt"/>
              </a:rPr>
              <a:t>: Classifications of Ransomware Crime Families (October 2021). International Journal of Computer Science &amp; Information Technology (IJCSIT) Vol 13, No 5, October 2021.</a:t>
            </a:r>
          </a:p>
          <a:p>
            <a:pPr algn="just">
              <a:buFont typeface="Wingdings" panose="05000000000000000000" pitchFamily="2" charset="2"/>
              <a:buChar char="Ø"/>
            </a:pPr>
            <a:r>
              <a:rPr lang="en-US" sz="1800" dirty="0" err="1">
                <a:latin typeface="+mj-lt"/>
              </a:rPr>
              <a:t>Çağlar</a:t>
            </a:r>
            <a:r>
              <a:rPr lang="en-US" sz="1800" dirty="0">
                <a:latin typeface="+mj-lt"/>
              </a:rPr>
              <a:t>, </a:t>
            </a:r>
            <a:r>
              <a:rPr lang="en-US" sz="1800" dirty="0" err="1">
                <a:latin typeface="+mj-lt"/>
              </a:rPr>
              <a:t>Ersin</a:t>
            </a:r>
            <a:r>
              <a:rPr lang="en-US" sz="1800" dirty="0">
                <a:latin typeface="+mj-lt"/>
              </a:rPr>
              <a:t> &amp; </a:t>
            </a:r>
            <a:r>
              <a:rPr lang="en-US" sz="1800" dirty="0" err="1">
                <a:latin typeface="+mj-lt"/>
              </a:rPr>
              <a:t>Kirikkaleli</a:t>
            </a:r>
            <a:r>
              <a:rPr lang="en-US" sz="1800" dirty="0">
                <a:latin typeface="+mj-lt"/>
              </a:rPr>
              <a:t>, Dervis. (2020). The Crypto-currency and Cyber-attack: Evidence from Causality Techniques. International Journal of Engineering Trends and Technology. 68. 1-4. 10.14445/22315381/IJETT-V68I9P201. </a:t>
            </a:r>
          </a:p>
          <a:p>
            <a:pPr algn="just">
              <a:buFont typeface="Wingdings" panose="05000000000000000000" pitchFamily="2" charset="2"/>
              <a:buChar char="Ø"/>
            </a:pPr>
            <a:r>
              <a:rPr lang="en-US" sz="1800" dirty="0">
                <a:latin typeface="+mj-lt"/>
              </a:rPr>
              <a:t>Mahajan, Rahul &amp; </a:t>
            </a:r>
            <a:r>
              <a:rPr lang="en-US" sz="1800" dirty="0" err="1">
                <a:latin typeface="+mj-lt"/>
              </a:rPr>
              <a:t>Roychaudhary</a:t>
            </a:r>
            <a:r>
              <a:rPr lang="en-US" sz="1800" dirty="0">
                <a:latin typeface="+mj-lt"/>
              </a:rPr>
              <a:t>, Reema. (2021). Protective Mechanism form DDoS Attack for </a:t>
            </a:r>
            <a:r>
              <a:rPr lang="en-US" sz="1800" dirty="0" err="1">
                <a:latin typeface="+mj-lt"/>
              </a:rPr>
              <a:t>Cryptocoin</a:t>
            </a:r>
            <a:r>
              <a:rPr lang="en-US" sz="1800" dirty="0">
                <a:latin typeface="+mj-lt"/>
              </a:rPr>
              <a:t>. 12. 1421. </a:t>
            </a:r>
          </a:p>
          <a:p>
            <a:pPr algn="just">
              <a:buFont typeface="Wingdings" panose="05000000000000000000" pitchFamily="2" charset="2"/>
              <a:buChar char="Ø"/>
            </a:pPr>
            <a:r>
              <a:rPr lang="en-IN" sz="1800" dirty="0">
                <a:latin typeface="+mj-lt"/>
              </a:rPr>
              <a:t>Shah, Naman &amp; Dave, Sonal. (2022). Review on Types of Attacks on Bitcoin and Ethereum crypto currencies. International Journal of Engineering Research in Computer Science and Engineering. 9. 1-6. 10.36647/IJERCSE/09.10.Art001. </a:t>
            </a:r>
            <a:endParaRPr lang="en-US" sz="1800" dirty="0">
              <a:latin typeface="+mj-lt"/>
            </a:endParaRPr>
          </a:p>
        </p:txBody>
      </p:sp>
    </p:spTree>
    <p:extLst>
      <p:ext uri="{BB962C8B-B14F-4D97-AF65-F5344CB8AC3E}">
        <p14:creationId xmlns:p14="http://schemas.microsoft.com/office/powerpoint/2010/main" val="10859145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B7ED96-E448-13BC-C835-83CED3FBB1B2}"/>
              </a:ext>
            </a:extLst>
          </p:cNvPr>
          <p:cNvSpPr>
            <a:spLocks noGrp="1"/>
          </p:cNvSpPr>
          <p:nvPr>
            <p:ph type="title"/>
          </p:nvPr>
        </p:nvSpPr>
        <p:spPr/>
        <p:txBody>
          <a:bodyPr>
            <a:normAutofit/>
          </a:bodyPr>
          <a:lstStyle/>
          <a:p>
            <a:pPr algn="ctr"/>
            <a:r>
              <a:rPr lang="en-US" sz="6000" dirty="0"/>
              <a:t>THANK YOU</a:t>
            </a:r>
          </a:p>
        </p:txBody>
      </p:sp>
    </p:spTree>
    <p:extLst>
      <p:ext uri="{BB962C8B-B14F-4D97-AF65-F5344CB8AC3E}">
        <p14:creationId xmlns:p14="http://schemas.microsoft.com/office/powerpoint/2010/main" val="1668830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5680" y="261203"/>
            <a:ext cx="10058400" cy="1450757"/>
          </a:xfrm>
        </p:spPr>
        <p:txBody>
          <a:bodyPr>
            <a:normAutofit/>
          </a:bodyPr>
          <a:lstStyle/>
          <a:p>
            <a:pPr algn="ctr"/>
            <a:r>
              <a:rPr lang="en-US" sz="3200" b="1" dirty="0"/>
              <a:t>DISADVANTAGES</a:t>
            </a:r>
          </a:p>
        </p:txBody>
      </p:sp>
      <p:sp>
        <p:nvSpPr>
          <p:cNvPr id="3" name="Content Placeholder 2"/>
          <p:cNvSpPr>
            <a:spLocks noGrp="1"/>
          </p:cNvSpPr>
          <p:nvPr>
            <p:ph idx="1"/>
          </p:nvPr>
        </p:nvSpPr>
        <p:spPr>
          <a:xfrm>
            <a:off x="1122680" y="2301240"/>
            <a:ext cx="10058400" cy="4023360"/>
          </a:xfrm>
        </p:spPr>
        <p:txBody>
          <a:bodyPr/>
          <a:lstStyle/>
          <a:p>
            <a:pPr lvl="0" algn="just">
              <a:buFont typeface="Wingdings" pitchFamily="2" charset="2"/>
              <a:buChar char="Ø"/>
            </a:pPr>
            <a:r>
              <a:rPr lang="en-IN" dirty="0">
                <a:latin typeface="+mj-lt"/>
              </a:rPr>
              <a:t>They did not mentioning what kind of </a:t>
            </a:r>
            <a:r>
              <a:rPr lang="en-IN" dirty="0" err="1">
                <a:latin typeface="+mj-lt"/>
              </a:rPr>
              <a:t>ransomware</a:t>
            </a:r>
            <a:r>
              <a:rPr lang="en-IN" dirty="0">
                <a:latin typeface="+mj-lt"/>
              </a:rPr>
              <a:t> attacks they are predicting.</a:t>
            </a:r>
          </a:p>
          <a:p>
            <a:pPr lvl="0" algn="just">
              <a:buFont typeface="Wingdings" pitchFamily="2" charset="2"/>
              <a:buChar char="Ø"/>
            </a:pPr>
            <a:r>
              <a:rPr lang="en-IN" dirty="0">
                <a:latin typeface="+mj-lt"/>
              </a:rPr>
              <a:t>Voting Classifier is not implemented.</a:t>
            </a:r>
          </a:p>
          <a:p>
            <a:pPr lvl="0" algn="just">
              <a:buFont typeface="Wingdings" pitchFamily="2" charset="2"/>
              <a:buChar char="Ø"/>
            </a:pPr>
            <a:r>
              <a:rPr lang="en-IN" dirty="0">
                <a:latin typeface="+mj-lt"/>
              </a:rPr>
              <a:t>Deployment is not done.</a:t>
            </a:r>
          </a:p>
          <a:p>
            <a:pPr algn="just"/>
            <a:endParaRPr lang="en-US" dirty="0">
              <a:latin typeface="+mj-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b="1" dirty="0"/>
              <a:t>PROPOSED SYSTEM</a:t>
            </a:r>
            <a:endParaRPr lang="en-US" sz="3200" b="1" dirty="0"/>
          </a:p>
        </p:txBody>
      </p:sp>
      <p:sp>
        <p:nvSpPr>
          <p:cNvPr id="3" name="Content Placeholder 2"/>
          <p:cNvSpPr>
            <a:spLocks noGrp="1"/>
          </p:cNvSpPr>
          <p:nvPr>
            <p:ph idx="1"/>
          </p:nvPr>
        </p:nvSpPr>
        <p:spPr>
          <a:xfrm>
            <a:off x="1160780" y="2239434"/>
            <a:ext cx="10058400" cy="4023360"/>
          </a:xfrm>
        </p:spPr>
        <p:txBody>
          <a:bodyPr/>
          <a:lstStyle/>
          <a:p>
            <a:pPr algn="just">
              <a:buFont typeface="Wingdings" pitchFamily="2" charset="2"/>
              <a:buChar char="Ø"/>
            </a:pPr>
            <a:r>
              <a:rPr lang="en-IN" dirty="0">
                <a:latin typeface="+mj-lt"/>
              </a:rPr>
              <a:t>The proposed system is to build a model able to predict the types of </a:t>
            </a:r>
            <a:r>
              <a:rPr lang="en-IN" dirty="0" err="1">
                <a:latin typeface="+mj-lt"/>
              </a:rPr>
              <a:t>ransomware</a:t>
            </a:r>
            <a:r>
              <a:rPr lang="en-IN" dirty="0">
                <a:latin typeface="+mj-lt"/>
              </a:rPr>
              <a:t> attacks. </a:t>
            </a:r>
          </a:p>
          <a:p>
            <a:pPr algn="just">
              <a:buFont typeface="Wingdings" pitchFamily="2" charset="2"/>
              <a:buChar char="Ø"/>
            </a:pPr>
            <a:r>
              <a:rPr lang="en-IN" dirty="0">
                <a:latin typeface="+mj-lt"/>
              </a:rPr>
              <a:t>The process starts with variable identification like dependent and independent variables where we find the target column.</a:t>
            </a:r>
          </a:p>
          <a:p>
            <a:pPr algn="just">
              <a:buFont typeface="Wingdings" pitchFamily="2" charset="2"/>
              <a:buChar char="Ø"/>
            </a:pPr>
            <a:r>
              <a:rPr lang="en-IN" dirty="0">
                <a:latin typeface="+mj-lt"/>
              </a:rPr>
              <a:t> Then the pre-processing techniques are applied to deal with missing values the pre-processed data is then used to build a model by dividing the dataset into 7:3 ratios where 70% of the data is used for training purposes that are model learns the pattern and the remaining 30% testing data is used to test the performance of our project. </a:t>
            </a:r>
          </a:p>
          <a:p>
            <a:pPr algn="just">
              <a:buFont typeface="Wingdings" pitchFamily="2" charset="2"/>
              <a:buChar char="Ø"/>
            </a:pPr>
            <a:r>
              <a:rPr lang="en-IN" dirty="0">
                <a:latin typeface="+mj-lt"/>
              </a:rPr>
              <a:t>The classification model can be used to predict the </a:t>
            </a:r>
            <a:r>
              <a:rPr lang="en-IN" dirty="0" err="1">
                <a:latin typeface="+mj-lt"/>
              </a:rPr>
              <a:t>bitcoin</a:t>
            </a:r>
            <a:r>
              <a:rPr lang="en-IN" dirty="0">
                <a:latin typeface="+mj-lt"/>
              </a:rPr>
              <a:t> heist </a:t>
            </a:r>
            <a:r>
              <a:rPr lang="en-IN" dirty="0" err="1">
                <a:latin typeface="+mj-lt"/>
              </a:rPr>
              <a:t>ransomware</a:t>
            </a:r>
            <a:r>
              <a:rPr lang="en-IN" dirty="0">
                <a:latin typeface="+mj-lt"/>
              </a:rPr>
              <a:t> attack types.</a:t>
            </a:r>
          </a:p>
          <a:p>
            <a:pPr algn="just"/>
            <a:endParaRPr lang="en-US" dirty="0">
              <a:latin typeface="+mj-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t>ADVANTAGES</a:t>
            </a:r>
          </a:p>
        </p:txBody>
      </p:sp>
      <p:sp>
        <p:nvSpPr>
          <p:cNvPr id="3" name="Content Placeholder 2"/>
          <p:cNvSpPr>
            <a:spLocks noGrp="1"/>
          </p:cNvSpPr>
          <p:nvPr>
            <p:ph idx="1"/>
          </p:nvPr>
        </p:nvSpPr>
        <p:spPr>
          <a:xfrm>
            <a:off x="1122680" y="2353734"/>
            <a:ext cx="10058400" cy="4023360"/>
          </a:xfrm>
        </p:spPr>
        <p:txBody>
          <a:bodyPr/>
          <a:lstStyle/>
          <a:p>
            <a:pPr lvl="0" algn="just">
              <a:buFont typeface="Wingdings" pitchFamily="2" charset="2"/>
              <a:buChar char="Ø"/>
            </a:pPr>
            <a:r>
              <a:rPr lang="en-IN" dirty="0">
                <a:latin typeface="+mj-lt"/>
              </a:rPr>
              <a:t>We are implementing particularly on </a:t>
            </a:r>
            <a:r>
              <a:rPr lang="en-IN" dirty="0" err="1">
                <a:latin typeface="+mj-lt"/>
              </a:rPr>
              <a:t>bitcoin</a:t>
            </a:r>
            <a:r>
              <a:rPr lang="en-IN" dirty="0">
                <a:latin typeface="+mj-lt"/>
              </a:rPr>
              <a:t> </a:t>
            </a:r>
            <a:r>
              <a:rPr lang="en-IN" dirty="0" err="1">
                <a:latin typeface="+mj-lt"/>
              </a:rPr>
              <a:t>ransomware</a:t>
            </a:r>
            <a:r>
              <a:rPr lang="en-IN" dirty="0">
                <a:latin typeface="+mj-lt"/>
              </a:rPr>
              <a:t> attacks.</a:t>
            </a:r>
          </a:p>
          <a:p>
            <a:pPr lvl="0" algn="just">
              <a:buFont typeface="Wingdings" pitchFamily="2" charset="2"/>
              <a:buChar char="Ø"/>
            </a:pPr>
            <a:r>
              <a:rPr lang="en-IN" dirty="0">
                <a:latin typeface="+mj-lt"/>
              </a:rPr>
              <a:t>We are implementing the voting classifier.</a:t>
            </a:r>
          </a:p>
          <a:p>
            <a:pPr algn="just">
              <a:buFont typeface="Wingdings" pitchFamily="2" charset="2"/>
              <a:buChar char="Ø"/>
            </a:pPr>
            <a:r>
              <a:rPr lang="en-IN" dirty="0">
                <a:latin typeface="+mj-lt"/>
              </a:rPr>
              <a:t>Deployment can be done</a:t>
            </a:r>
            <a:r>
              <a:rPr lang="en-US" dirty="0">
                <a:latin typeface="+mj-lt"/>
              </a:rPr>
              <a:t>.</a:t>
            </a:r>
            <a:endParaRPr lang="en-IN" dirty="0">
              <a:latin typeface="+mj-lt"/>
            </a:endParaRPr>
          </a:p>
          <a:p>
            <a:pPr algn="just"/>
            <a:endParaRPr lang="en-US" dirty="0">
              <a:latin typeface="+mj-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b="1" dirty="0"/>
              <a:t>LITERATURE REVIEW</a:t>
            </a:r>
            <a:endParaRPr lang="en-AU" sz="3200" b="1" dirty="0"/>
          </a:p>
        </p:txBody>
      </p:sp>
      <p:sp>
        <p:nvSpPr>
          <p:cNvPr id="3" name="Content Placeholder 2"/>
          <p:cNvSpPr>
            <a:spLocks noGrp="1"/>
          </p:cNvSpPr>
          <p:nvPr>
            <p:ph idx="1"/>
          </p:nvPr>
        </p:nvSpPr>
        <p:spPr/>
        <p:txBody>
          <a:bodyPr>
            <a:normAutofit fontScale="85000" lnSpcReduction="10000"/>
          </a:bodyPr>
          <a:lstStyle/>
          <a:p>
            <a:pPr algn="just"/>
            <a:r>
              <a:rPr lang="en-IN" b="1" dirty="0">
                <a:latin typeface="+mj-lt"/>
              </a:rPr>
              <a:t>Title	 : </a:t>
            </a:r>
            <a:r>
              <a:rPr lang="en-IN" dirty="0" err="1">
                <a:latin typeface="+mj-lt"/>
              </a:rPr>
              <a:t>BitcoinHeist</a:t>
            </a:r>
            <a:r>
              <a:rPr lang="en-IN" dirty="0">
                <a:latin typeface="+mj-lt"/>
              </a:rPr>
              <a:t>: Topological Data Analysis for Ransomware Detection on the Bitcoin </a:t>
            </a:r>
            <a:r>
              <a:rPr lang="en-IN" dirty="0" err="1">
                <a:latin typeface="+mj-lt"/>
              </a:rPr>
              <a:t>Blockchain</a:t>
            </a:r>
            <a:endParaRPr lang="en-IN" dirty="0">
              <a:latin typeface="+mj-lt"/>
            </a:endParaRPr>
          </a:p>
          <a:p>
            <a:pPr algn="just"/>
            <a:r>
              <a:rPr lang="en-IN" b="1" dirty="0">
                <a:latin typeface="+mj-lt"/>
              </a:rPr>
              <a:t>Author:</a:t>
            </a:r>
            <a:r>
              <a:rPr lang="en-IN" dirty="0">
                <a:latin typeface="+mj-lt"/>
              </a:rPr>
              <a:t> </a:t>
            </a:r>
            <a:r>
              <a:rPr lang="en-IN" dirty="0" err="1">
                <a:latin typeface="+mj-lt"/>
              </a:rPr>
              <a:t>Yitao</a:t>
            </a:r>
            <a:r>
              <a:rPr lang="en-IN" dirty="0">
                <a:latin typeface="+mj-lt"/>
              </a:rPr>
              <a:t> Li , </a:t>
            </a:r>
            <a:r>
              <a:rPr lang="en-IN" dirty="0" err="1">
                <a:latin typeface="+mj-lt"/>
              </a:rPr>
              <a:t>Cuneyt</a:t>
            </a:r>
            <a:r>
              <a:rPr lang="en-IN" dirty="0">
                <a:latin typeface="+mj-lt"/>
              </a:rPr>
              <a:t> </a:t>
            </a:r>
            <a:r>
              <a:rPr lang="en-IN" dirty="0" err="1">
                <a:latin typeface="+mj-lt"/>
              </a:rPr>
              <a:t>Gurcan</a:t>
            </a:r>
            <a:r>
              <a:rPr lang="en-IN" dirty="0">
                <a:latin typeface="+mj-lt"/>
              </a:rPr>
              <a:t> </a:t>
            </a:r>
            <a:r>
              <a:rPr lang="en-IN" dirty="0" err="1">
                <a:latin typeface="+mj-lt"/>
              </a:rPr>
              <a:t>Akcora</a:t>
            </a:r>
            <a:r>
              <a:rPr lang="en-IN" dirty="0">
                <a:latin typeface="+mj-lt"/>
              </a:rPr>
              <a:t> , </a:t>
            </a:r>
            <a:r>
              <a:rPr lang="en-IN" dirty="0" err="1">
                <a:latin typeface="+mj-lt"/>
              </a:rPr>
              <a:t>Yulia</a:t>
            </a:r>
            <a:r>
              <a:rPr lang="en-IN" dirty="0">
                <a:latin typeface="+mj-lt"/>
              </a:rPr>
              <a:t> R. Gel, Murat </a:t>
            </a:r>
            <a:r>
              <a:rPr lang="en-IN" dirty="0" err="1">
                <a:latin typeface="+mj-lt"/>
              </a:rPr>
              <a:t>Kantarcioglu</a:t>
            </a:r>
            <a:endParaRPr lang="en-AU" dirty="0">
              <a:latin typeface="+mj-lt"/>
            </a:endParaRPr>
          </a:p>
          <a:p>
            <a:pPr algn="just"/>
            <a:r>
              <a:rPr lang="en-IN" b="1" dirty="0">
                <a:latin typeface="+mj-lt"/>
              </a:rPr>
              <a:t>Year	 : </a:t>
            </a:r>
            <a:r>
              <a:rPr lang="en-IN" dirty="0">
                <a:latin typeface="+mj-lt"/>
              </a:rPr>
              <a:t>2019</a:t>
            </a:r>
            <a:endParaRPr lang="en-AU" dirty="0">
              <a:latin typeface="+mj-lt"/>
            </a:endParaRPr>
          </a:p>
          <a:p>
            <a:pPr algn="just"/>
            <a:r>
              <a:rPr lang="en-IN" dirty="0">
                <a:latin typeface="+mj-lt"/>
              </a:rPr>
              <a:t>Ransomware is a type of malware that infects a victim’s data and resources, and demands ransom to release them. In two main types, ransomware can lock access to resources or encrypt their content. In addition to computer systems, ransomware can also infect </a:t>
            </a:r>
            <a:r>
              <a:rPr lang="en-IN" dirty="0" err="1">
                <a:latin typeface="+mj-lt"/>
              </a:rPr>
              <a:t>IoT</a:t>
            </a:r>
            <a:r>
              <a:rPr lang="en-IN" dirty="0">
                <a:latin typeface="+mj-lt"/>
              </a:rPr>
              <a:t> and mobile devices [23]. Ransomware can be delivered via email attachments or web based vulnerabilities. More recently, ransomware have been delivered via mass exploits. For example, </a:t>
            </a:r>
            <a:r>
              <a:rPr lang="en-IN" dirty="0" err="1">
                <a:latin typeface="+mj-lt"/>
              </a:rPr>
              <a:t>CryptoLocker</a:t>
            </a:r>
            <a:r>
              <a:rPr lang="en-IN" dirty="0">
                <a:latin typeface="+mj-lt"/>
              </a:rPr>
              <a:t> used </a:t>
            </a:r>
            <a:r>
              <a:rPr lang="en-IN" dirty="0" err="1">
                <a:latin typeface="+mj-lt"/>
              </a:rPr>
              <a:t>Gameover</a:t>
            </a:r>
            <a:r>
              <a:rPr lang="en-IN" dirty="0">
                <a:latin typeface="+mj-lt"/>
              </a:rPr>
              <a:t> </a:t>
            </a:r>
            <a:r>
              <a:rPr lang="en-IN" dirty="0" err="1">
                <a:latin typeface="+mj-lt"/>
              </a:rPr>
              <a:t>ZeuS</a:t>
            </a:r>
            <a:r>
              <a:rPr lang="en-IN" dirty="0">
                <a:latin typeface="+mj-lt"/>
              </a:rPr>
              <a:t> botnet to spread through spam emails. Once the ransomware is installed, it communicates with a command and control center. Although earlier ransomware used hard-coded IPs and domain names, newer variants may use anonymity networks, such as TOR, to reach a hidden command and control server Once resources are locked or encrypted, the ransomware displays a message that asks a certain amount of bitcoins to be sent to a bitcoin address. This amount may depend on the number and size of the encrypted resources. After payment, a decryption tool is delivered to the victim. However, in some cases, such as with </a:t>
            </a:r>
            <a:r>
              <a:rPr lang="en-IN" dirty="0" err="1">
                <a:latin typeface="+mj-lt"/>
              </a:rPr>
              <a:t>WannaCry</a:t>
            </a:r>
            <a:r>
              <a:rPr lang="en-IN" dirty="0">
                <a:latin typeface="+mj-lt"/>
              </a:rPr>
              <a:t>, the ransomware contained a bug that made it impossible to identify who paid a ransomware amount.</a:t>
            </a:r>
          </a:p>
        </p:txBody>
      </p:sp>
    </p:spTree>
    <p:extLst>
      <p:ext uri="{BB962C8B-B14F-4D97-AF65-F5344CB8AC3E}">
        <p14:creationId xmlns:p14="http://schemas.microsoft.com/office/powerpoint/2010/main" val="2547604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b="1" dirty="0"/>
              <a:t>LITERATURE REVIEW</a:t>
            </a:r>
            <a:endParaRPr lang="en-AU" sz="3200" b="1" dirty="0"/>
          </a:p>
        </p:txBody>
      </p:sp>
      <p:sp>
        <p:nvSpPr>
          <p:cNvPr id="3" name="Content Placeholder 2"/>
          <p:cNvSpPr>
            <a:spLocks noGrp="1"/>
          </p:cNvSpPr>
          <p:nvPr>
            <p:ph idx="1"/>
          </p:nvPr>
        </p:nvSpPr>
        <p:spPr/>
        <p:txBody>
          <a:bodyPr>
            <a:normAutofit/>
          </a:bodyPr>
          <a:lstStyle/>
          <a:p>
            <a:pPr algn="just"/>
            <a:r>
              <a:rPr lang="en-IN" b="1" dirty="0">
                <a:latin typeface="+mj-lt"/>
              </a:rPr>
              <a:t>Title	 :</a:t>
            </a:r>
            <a:r>
              <a:rPr lang="en-IN" dirty="0">
                <a:latin typeface="+mj-lt"/>
              </a:rPr>
              <a:t>The </a:t>
            </a:r>
            <a:r>
              <a:rPr lang="en-IN" dirty="0" err="1">
                <a:latin typeface="+mj-lt"/>
              </a:rPr>
              <a:t>BitcoinHeist</a:t>
            </a:r>
            <a:r>
              <a:rPr lang="en-IN" dirty="0">
                <a:latin typeface="+mj-lt"/>
              </a:rPr>
              <a:t>: Classification of </a:t>
            </a:r>
            <a:r>
              <a:rPr lang="en-IN" dirty="0" err="1">
                <a:latin typeface="+mj-lt"/>
              </a:rPr>
              <a:t>ransomware</a:t>
            </a:r>
            <a:r>
              <a:rPr lang="en-IN" dirty="0">
                <a:latin typeface="+mj-lt"/>
              </a:rPr>
              <a:t> crime families</a:t>
            </a:r>
          </a:p>
          <a:p>
            <a:pPr algn="just"/>
            <a:r>
              <a:rPr lang="en-IN" b="1" dirty="0" err="1">
                <a:latin typeface="+mj-lt"/>
              </a:rPr>
              <a:t>Author:</a:t>
            </a:r>
            <a:r>
              <a:rPr lang="en-IN" dirty="0" err="1">
                <a:latin typeface="+mj-lt"/>
              </a:rPr>
              <a:t>Y</a:t>
            </a:r>
            <a:r>
              <a:rPr lang="en-IN" dirty="0">
                <a:latin typeface="+mj-lt"/>
              </a:rPr>
              <a:t>. A. Azzam, M. I. Nouh, A. A. Shaker</a:t>
            </a:r>
            <a:endParaRPr lang="en-AU" dirty="0">
              <a:latin typeface="+mj-lt"/>
            </a:endParaRPr>
          </a:p>
          <a:p>
            <a:pPr algn="just"/>
            <a:r>
              <a:rPr lang="en-IN" dirty="0">
                <a:latin typeface="+mj-lt"/>
              </a:rPr>
              <a:t>Tracing cryptocurrencies payments due to malicious activity and criminal transactions is a complicated process. Therefore, the need to identify these transactions and label them is crucial to categorize them as legitimate digital currency trade and exchange or malicious activity operations. Machine learning techniques are utilized to train the machine to recognize specific transactions and trace them back to malicious transactions or benign ones. I propose to work on the Bitcoin Heist data set to classify the different malicious transactions. The different transactions features are </a:t>
            </a:r>
            <a:r>
              <a:rPr lang="en-IN" dirty="0" err="1">
                <a:latin typeface="+mj-lt"/>
              </a:rPr>
              <a:t>analyzed</a:t>
            </a:r>
            <a:r>
              <a:rPr lang="en-IN" dirty="0">
                <a:latin typeface="+mj-lt"/>
              </a:rPr>
              <a:t> to predict a classifier label among the classifiers that have been identified as ransomware or associated with malicious activity. I use decision tree classifiers and ensemble learning to implement a random forest classifier.</a:t>
            </a:r>
          </a:p>
        </p:txBody>
      </p:sp>
    </p:spTree>
    <p:extLst>
      <p:ext uri="{BB962C8B-B14F-4D97-AF65-F5344CB8AC3E}">
        <p14:creationId xmlns:p14="http://schemas.microsoft.com/office/powerpoint/2010/main" val="3001234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b="1" dirty="0"/>
              <a:t>LITERATURE REVIEW</a:t>
            </a:r>
            <a:endParaRPr lang="en-US" sz="3200" b="1" dirty="0"/>
          </a:p>
        </p:txBody>
      </p:sp>
      <p:sp>
        <p:nvSpPr>
          <p:cNvPr id="3" name="Content Placeholder 2"/>
          <p:cNvSpPr>
            <a:spLocks noGrp="1"/>
          </p:cNvSpPr>
          <p:nvPr>
            <p:ph idx="1"/>
          </p:nvPr>
        </p:nvSpPr>
        <p:spPr/>
        <p:txBody>
          <a:bodyPr>
            <a:noAutofit/>
          </a:bodyPr>
          <a:lstStyle/>
          <a:p>
            <a:pPr algn="just"/>
            <a:r>
              <a:rPr lang="en-IN" b="1" dirty="0">
                <a:latin typeface="+mj-lt"/>
              </a:rPr>
              <a:t>Title: </a:t>
            </a:r>
            <a:r>
              <a:rPr lang="en-IN" dirty="0">
                <a:latin typeface="+mj-lt"/>
              </a:rPr>
              <a:t>A Survey on Detection and Classification of </a:t>
            </a:r>
            <a:r>
              <a:rPr lang="en-IN" dirty="0" err="1">
                <a:latin typeface="+mj-lt"/>
              </a:rPr>
              <a:t>Ransomware</a:t>
            </a:r>
            <a:r>
              <a:rPr lang="en-IN" dirty="0">
                <a:latin typeface="+mj-lt"/>
              </a:rPr>
              <a:t> </a:t>
            </a:r>
            <a:r>
              <a:rPr lang="en-IN" dirty="0" err="1">
                <a:latin typeface="+mj-lt"/>
              </a:rPr>
              <a:t>Bitcoin</a:t>
            </a:r>
            <a:r>
              <a:rPr lang="en-IN" dirty="0">
                <a:latin typeface="+mj-lt"/>
              </a:rPr>
              <a:t> Transactions</a:t>
            </a:r>
            <a:endParaRPr lang="en-US" dirty="0">
              <a:latin typeface="+mj-lt"/>
            </a:endParaRPr>
          </a:p>
          <a:p>
            <a:pPr algn="just"/>
            <a:r>
              <a:rPr lang="en-IN" b="1" dirty="0" err="1">
                <a:latin typeface="+mj-lt"/>
              </a:rPr>
              <a:t>Author:</a:t>
            </a:r>
            <a:r>
              <a:rPr lang="en-IN" dirty="0" err="1">
                <a:latin typeface="+mj-lt"/>
              </a:rPr>
              <a:t>Sabira</a:t>
            </a:r>
            <a:r>
              <a:rPr lang="en-IN" dirty="0">
                <a:latin typeface="+mj-lt"/>
              </a:rPr>
              <a:t> </a:t>
            </a:r>
            <a:r>
              <a:rPr lang="en-IN" dirty="0" err="1">
                <a:latin typeface="+mj-lt"/>
              </a:rPr>
              <a:t>Karim</a:t>
            </a:r>
            <a:r>
              <a:rPr lang="en-IN" dirty="0">
                <a:latin typeface="+mj-lt"/>
              </a:rPr>
              <a:t>, </a:t>
            </a:r>
            <a:r>
              <a:rPr lang="en-IN" dirty="0" err="1">
                <a:latin typeface="+mj-lt"/>
              </a:rPr>
              <a:t>Shemitha</a:t>
            </a:r>
            <a:r>
              <a:rPr lang="en-IN" dirty="0">
                <a:latin typeface="+mj-lt"/>
              </a:rPr>
              <a:t> PA</a:t>
            </a:r>
            <a:endParaRPr lang="en-US" dirty="0">
              <a:latin typeface="+mj-lt"/>
            </a:endParaRPr>
          </a:p>
          <a:p>
            <a:pPr algn="just"/>
            <a:r>
              <a:rPr lang="en-IN" b="1" dirty="0">
                <a:latin typeface="+mj-lt"/>
              </a:rPr>
              <a:t>Year	</a:t>
            </a:r>
            <a:r>
              <a:rPr lang="en-IN" dirty="0">
                <a:latin typeface="+mj-lt"/>
              </a:rPr>
              <a:t>: 2021</a:t>
            </a:r>
            <a:endParaRPr lang="en-US" dirty="0">
              <a:latin typeface="+mj-lt"/>
            </a:endParaRPr>
          </a:p>
          <a:p>
            <a:pPr algn="just"/>
            <a:r>
              <a:rPr lang="en-IN" dirty="0">
                <a:latin typeface="+mj-lt"/>
              </a:rPr>
              <a:t>Bitcoin might be a suburbanized form of payment system wherever the general public ledger is correctly supported in a very distributed manner. The unknown anonymous members referred to as miners, capital punishment a protocol that maintains and extends a distributed public ledger that records </a:t>
            </a:r>
            <a:r>
              <a:rPr lang="en-IN" dirty="0" err="1">
                <a:latin typeface="+mj-lt"/>
              </a:rPr>
              <a:t>bitcoin</a:t>
            </a:r>
            <a:r>
              <a:rPr lang="en-IN" dirty="0">
                <a:latin typeface="+mj-lt"/>
              </a:rPr>
              <a:t> transactions is termed a block chain. Block chain is enforced as a series of blocks. </a:t>
            </a:r>
            <a:r>
              <a:rPr lang="en-IN" dirty="0" err="1">
                <a:latin typeface="+mj-lt"/>
              </a:rPr>
              <a:t>Bitcoin</a:t>
            </a:r>
            <a:r>
              <a:rPr lang="en-IN" dirty="0">
                <a:latin typeface="+mj-lt"/>
              </a:rPr>
              <a:t> is that the known crypto-currency business. The transactions of </a:t>
            </a:r>
            <a:r>
              <a:rPr lang="en-IN" dirty="0" err="1">
                <a:latin typeface="+mj-lt"/>
              </a:rPr>
              <a:t>bitcoin</a:t>
            </a:r>
            <a:r>
              <a:rPr lang="en-IN" dirty="0">
                <a:latin typeface="+mj-lt"/>
              </a:rPr>
              <a:t> area unit utterly digital and unknown to a good extent. This case has crystal rectifier several cyber-crime perpetuators to use </a:t>
            </a:r>
            <a:r>
              <a:rPr lang="en-IN" dirty="0" err="1">
                <a:latin typeface="+mj-lt"/>
              </a:rPr>
              <a:t>bitcoin</a:t>
            </a:r>
            <a:r>
              <a:rPr lang="en-IN" dirty="0">
                <a:latin typeface="+mj-lt"/>
              </a:rPr>
              <a:t> as a secure haven for </a:t>
            </a:r>
            <a:r>
              <a:rPr lang="en-IN" dirty="0" err="1">
                <a:latin typeface="+mj-lt"/>
              </a:rPr>
              <a:t>misbr</a:t>
            </a:r>
            <a:r>
              <a:rPr lang="en-IN" dirty="0">
                <a:latin typeface="+mj-lt"/>
              </a:rPr>
              <a:t> transactions like </a:t>
            </a:r>
            <a:r>
              <a:rPr lang="en-IN" dirty="0" err="1">
                <a:latin typeface="+mj-lt"/>
              </a:rPr>
              <a:t>Ransomware</a:t>
            </a:r>
            <a:r>
              <a:rPr lang="en-IN" dirty="0">
                <a:latin typeface="+mj-lt"/>
              </a:rPr>
              <a:t> payments. </a:t>
            </a:r>
            <a:r>
              <a:rPr lang="en-IN" dirty="0" err="1">
                <a:latin typeface="+mj-lt"/>
              </a:rPr>
              <a:t>Ransomware</a:t>
            </a:r>
            <a:r>
              <a:rPr lang="en-IN" dirty="0">
                <a:latin typeface="+mj-lt"/>
              </a:rPr>
              <a:t> is malicious code that affects the payments entry reciprocally of ransom that should be paid</a:t>
            </a:r>
            <a:endParaRPr lang="en-US" dirty="0">
              <a:latin typeface="+mj-lt"/>
            </a:endParaRPr>
          </a:p>
        </p:txBody>
      </p:sp>
    </p:spTree>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503</TotalTime>
  <Words>2099</Words>
  <Application>Microsoft Office PowerPoint</Application>
  <PresentationFormat>Widescreen</PresentationFormat>
  <Paragraphs>135</Paragraphs>
  <Slides>31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Times New Roman</vt:lpstr>
      <vt:lpstr>Wingdings</vt:lpstr>
      <vt:lpstr>Wingdings 3</vt:lpstr>
      <vt:lpstr>Retrospect</vt:lpstr>
      <vt:lpstr>        DEPARTMENT OF COMPUTER SCIENCE AND ENGINEERING    BITCOIN ATTACK PREDICTION USING MACHINE LEARNING</vt:lpstr>
      <vt:lpstr>ABSTRACT</vt:lpstr>
      <vt:lpstr>EXISTING SYSTEM</vt:lpstr>
      <vt:lpstr>DISADVANTAGES</vt:lpstr>
      <vt:lpstr>PROPOSED SYSTEM</vt:lpstr>
      <vt:lpstr>ADVANTAGES</vt:lpstr>
      <vt:lpstr>LITERATURE REVIEW</vt:lpstr>
      <vt:lpstr>LITERATURE REVIEW</vt:lpstr>
      <vt:lpstr>LITERATURE REVIEW</vt:lpstr>
      <vt:lpstr>LITERATURE REVIEW</vt:lpstr>
      <vt:lpstr>ENVIRONMENTAL REQUIREMENTS </vt:lpstr>
      <vt:lpstr>LIST OF MODULES</vt:lpstr>
      <vt:lpstr>DATA PRE-PROCESSING</vt:lpstr>
      <vt:lpstr>DATA PRE-PROCESSING - SAMPLE</vt:lpstr>
      <vt:lpstr>DATA VISUALIZATION</vt:lpstr>
      <vt:lpstr>DATA VISUALIZATION - SAMPLE</vt:lpstr>
      <vt:lpstr>LOGISTIC REGRESSION</vt:lpstr>
      <vt:lpstr>LOGISTIC REGRESSION- SAMPLE</vt:lpstr>
      <vt:lpstr>RANDOM FOREST CLASSIFIER</vt:lpstr>
      <vt:lpstr>RANDOM FOREST CLASSIFIER - SAMPLE</vt:lpstr>
      <vt:lpstr>XG BOOST CLASSIFIER</vt:lpstr>
      <vt:lpstr>XG BOOST CLASSIFIER - SAMPLE</vt:lpstr>
      <vt:lpstr>VOTING CLASSIFIER</vt:lpstr>
      <vt:lpstr>VOTING CLASSIFIER - SAMPLE</vt:lpstr>
      <vt:lpstr>DEPLOYMENT</vt:lpstr>
      <vt:lpstr>DEPLOYMENT - SAMPLE</vt:lpstr>
      <vt:lpstr>SYSTEM ARCHITECTURE</vt:lpstr>
      <vt:lpstr>FUTURE WORK</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SPIRO25</dc:creator>
  <cp:lastModifiedBy>THIYAGARAJAN GOPI</cp:lastModifiedBy>
  <cp:revision>48</cp:revision>
  <dcterms:created xsi:type="dcterms:W3CDTF">2022-11-07T10:31:19Z</dcterms:created>
  <dcterms:modified xsi:type="dcterms:W3CDTF">2023-04-26T06:03:31Z</dcterms:modified>
</cp:coreProperties>
</file>