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firstSlideNum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sowjanya Ayalasomayajul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DD976E3-94EA-4020-953B-697FD8E6FA26}">
  <a:tblStyle styleId="{7DD976E3-94EA-4020-953B-697FD8E6FA2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BB26ECA0-93F5-486A-88E2-946BEFA1DFA0}" styleName="Table_1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7-06-21T03:43:53.062">
    <p:pos x="6000" y="0"/>
    <p:text>Recheck : Accuracy formula  : update calculated Accuracy as needed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andas.pydata.org/pandas-docs/stable/visualization.html#scatter-matrix-plot" TargetMode="External"/><Relationship Id="rId3" Type="http://schemas.openxmlformats.org/officeDocument/2006/relationships/hyperlink" Target="https://en.wikipedia.org/wiki/Scatter_matrix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NQ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Attribute Lbls: STG,STR,PEG</a:t>
            </a: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NQ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K info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NQ</a:t>
            </a:r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KK</a:t>
            </a: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KK</a:t>
            </a:r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Explain k-NN algo</a:t>
            </a:r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who owns this, please put name - Shyju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SL</a:t>
            </a:r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Introduction: SL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SL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Per class Accuracy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Over all accuracy</a:t>
            </a:r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SL</a:t>
            </a: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real dataset obtained from Phd thesis work about the students' knowledge status in the subject of Electrical DC Machines.</a:t>
            </a:r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NQ/KK?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Scatter matrix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-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https://pandas.pydata.org/pandas-docs/stable/visualization.html#scatter-matrix-plot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https://en.wikipedia.org/wiki/Scatter_matrix</a:t>
            </a:r>
            <a:r>
              <a:rPr lang="en-US"/>
              <a:t>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RP?</a:t>
            </a:r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RP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Please add accuracy values per class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Accuracy values per class: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High             0.455172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Middle         0.455172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Low              0.565517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very_low     0.268966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Same data in horizontal table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High                  Middle                Low                     very_low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0.455172         0.455172                0.565517            0.268966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VS</a:t>
            </a:r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VS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Please try N x3 P </a:t>
            </a:r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PG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W: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       </a:t>
            </a:r>
            <a:r>
              <a:rPr lang="en-US"/>
              <a:t>[-0.90099936, -0.36527631, -0.29106895, -0.44265538],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       [-0.00257046, -0.23051814,  0.01097865,  0.22210995],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       [-0.27968785,  0.30794454, -0.14704245,  0.11878575],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       [ 0.15036872, -0.5397035 ,  0.29672762,  0.09260717],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       [-0.08243858,  0.51246577, -0.20860431, -0.22142288],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     [ 0.42324052, -0.52909049, -0.02487861,  0.13072858]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AIs: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Please publish weights,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confusion matrix for test data.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Overall accuracy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Knowledge Modeling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Team Freund</a:t>
            </a:r>
          </a:p>
          <a:p>
            <a:pPr indent="0" lvl="0" marL="0" marR="0" rtl="0" algn="ctr">
              <a:spcBef>
                <a:spcPts val="48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/>
              <a:t>Ratnendra P, Vivek S, Prasantha G, 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Nasa Q, Kausar K, Shyju K, Sowjanya 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K-means clustering (K = 4)</a:t>
            </a: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kmeans_cluster.jpg"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725" y="1417637"/>
            <a:ext cx="6178550" cy="463391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434375" y="6173525"/>
            <a:ext cx="2632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plot of attributes STG,STR,PEG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K-means clustering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aphicFrame>
        <p:nvGraphicFramePr>
          <p:cNvPr id="187" name="Shape 187"/>
          <p:cNvGraphicFramePr/>
          <p:nvPr/>
        </p:nvGraphicFramePr>
        <p:xfrm>
          <a:off x="457200" y="274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{7DD976E3-94EA-4020-953B-697FD8E6FA26}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1st run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2nd run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3rd run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4th run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5th run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29.655 %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20.0  %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19.310 %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34.482 %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22.068 %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8" name="Shape 188"/>
          <p:cNvSpPr txBox="1"/>
          <p:nvPr/>
        </p:nvSpPr>
        <p:spPr>
          <a:xfrm>
            <a:off x="289600" y="1544500"/>
            <a:ext cx="55023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K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-means clustering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57200" y="1600200"/>
            <a:ext cx="31626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7800" lvl="0" marL="0" rtl="0">
              <a:spcBef>
                <a:spcPts val="0"/>
              </a:spcBef>
              <a:buClr>
                <a:schemeClr val="dk1"/>
              </a:buClr>
              <a:buSzPct val="155555"/>
              <a:buFont typeface="Arial"/>
              <a:buNone/>
            </a:pPr>
            <a:r>
              <a:rPr b="1" lang="en-US"/>
              <a:t>Accuracy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/>
              <a:t>In five runs, it fluctuated from 19 % to 34 % 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/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lang="en-US"/>
              <a:t>PPV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Highest PPV: 32.380952%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Lowest PPV : 0.000000 %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195" name="Shape 195"/>
          <p:cNvSpPr txBox="1"/>
          <p:nvPr>
            <p:ph idx="2" type="body"/>
          </p:nvPr>
        </p:nvSpPr>
        <p:spPr>
          <a:xfrm>
            <a:off x="4530000" y="1370200"/>
            <a:ext cx="40386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-US"/>
              <a:t>Confusion Matrix</a:t>
            </a: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97" name="Shape 19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/>
              <a:t>Nasa Q</a:t>
            </a:r>
          </a:p>
        </p:txBody>
      </p:sp>
      <p:graphicFrame>
        <p:nvGraphicFramePr>
          <p:cNvPr id="198" name="Shape 198"/>
          <p:cNvGraphicFramePr/>
          <p:nvPr/>
        </p:nvGraphicFramePr>
        <p:xfrm>
          <a:off x="3698962" y="187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{BB26ECA0-93F5-486A-88E2-946BEFA1DFA0}</a:tableStyleId>
              </a:tblPr>
              <a:tblGrid>
                <a:gridCol w="780325"/>
                <a:gridCol w="922475"/>
                <a:gridCol w="930375"/>
                <a:gridCol w="772425"/>
                <a:gridCol w="851400"/>
                <a:gridCol w="956700"/>
              </a:tblGrid>
              <a:tr h="377825">
                <a:tc gridSpan="6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                                   Predicted classes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77825">
                <a:tc rowSpan="5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Ground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Truth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very_low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Middle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44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very_low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44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44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Middle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44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9" name="Shape 199"/>
          <p:cNvGraphicFramePr/>
          <p:nvPr/>
        </p:nvGraphicFramePr>
        <p:xfrm>
          <a:off x="3860250" y="468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{BB26ECA0-93F5-486A-88E2-946BEFA1DFA0}</a:tableStyleId>
              </a:tblPr>
              <a:tblGrid>
                <a:gridCol w="978225"/>
                <a:gridCol w="978225"/>
                <a:gridCol w="978225"/>
                <a:gridCol w="978225"/>
                <a:gridCol w="978225"/>
              </a:tblGrid>
              <a:tr h="490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very_low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Middle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2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solidFill>
                            <a:srgbClr val="353535"/>
                          </a:solidFill>
                        </a:rPr>
                        <a:t>0.42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solidFill>
                            <a:srgbClr val="353535"/>
                          </a:solidFill>
                        </a:rPr>
                        <a:t>0.68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solidFill>
                            <a:srgbClr val="353535"/>
                          </a:solidFill>
                        </a:rPr>
                        <a:t>0.74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solidFill>
                            <a:srgbClr val="353535"/>
                          </a:solidFill>
                        </a:rPr>
                        <a:t>0.73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2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ppv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K</a:t>
            </a:r>
            <a:r>
              <a:rPr lang="en-US"/>
              <a:t>-means 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Observation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PPV and accuracy changes because of random initial mu.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Increasing/decreasing the number of iterations did not have a linear effect on accuracy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/>
              <a:t>How to initialize centroid (mu)?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</a:t>
            </a:r>
            <a:r>
              <a:rPr lang="en-US"/>
              <a:t>andom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Run random multiple times and choose the best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Remove outliers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Select seed using an algorithm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i="1" lang="en-US" sz="1400"/>
              <a:t>Reference: http://www.cs.princeton.edu/courses/archive/spr08/cos435/Class_notes/clustering2_toPost.pdf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09" name="Shape 20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/>
              <a:t>Nasa Q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Expectation Maximization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600200"/>
            <a:ext cx="4038600" cy="487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EM is mainly used for clustering like K-Means but used here for classification.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Unlike K-Means, it does not assign query to specific cluster but calculate the probabilities of belonging to different clusters. The cluster with max prob wins. </a:t>
            </a:r>
          </a:p>
          <a:p>
            <a:pPr indent="0" lvl="0" marL="1778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1778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2" type="body"/>
          </p:nvPr>
        </p:nvSpPr>
        <p:spPr>
          <a:xfrm>
            <a:off x="4648200" y="1600200"/>
            <a:ext cx="4038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17780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lang="en-US"/>
              <a:t>Observation</a:t>
            </a:r>
          </a:p>
          <a:p>
            <a:pPr lvl="0" marL="177800" rtl="0">
              <a:spcBef>
                <a:spcPts val="0"/>
              </a:spcBef>
              <a:buNone/>
            </a:pPr>
            <a:r>
              <a:rPr lang="en-US" sz="1800"/>
              <a:t>In python, sklearn module for EM is mixture. E.g. mixture. GaussianMixture(n_components=4, covariance_type=*)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Different types of covariance options are: full, tied, diag, spherical. Changing type,  did not affect too much on the accuracy.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i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sklearn.mixture.</a:t>
            </a:r>
            <a:r>
              <a:rPr b="1" lang="en-US" sz="13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GaussianMixture</a:t>
            </a:r>
            <a:r>
              <a:rPr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n_components=1</a:t>
            </a:r>
            <a:r>
              <a:rPr lang="en-US" sz="1100">
                <a:solidFill>
                  <a:srgbClr val="0000FF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covariance_type='full'</a:t>
            </a:r>
            <a:r>
              <a:rPr lang="en-US" sz="1100">
                <a:solidFill>
                  <a:srgbClr val="0000FF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tol=0.001</a:t>
            </a:r>
            <a:r>
              <a:rPr lang="en-US" sz="1100">
                <a:solidFill>
                  <a:srgbClr val="0000FF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reg_covar=1e-06</a:t>
            </a:r>
            <a:r>
              <a:rPr lang="en-US" sz="1100">
                <a:solidFill>
                  <a:srgbClr val="0000FF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max_iter=100</a:t>
            </a:r>
            <a:r>
              <a:rPr lang="en-US" sz="1100">
                <a:solidFill>
                  <a:srgbClr val="0000FF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n_init=1</a:t>
            </a:r>
            <a:r>
              <a:rPr lang="en-US" sz="1100">
                <a:solidFill>
                  <a:srgbClr val="0000FF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nit_params='kmeans'</a:t>
            </a:r>
            <a:r>
              <a:rPr b="1" lang="en-US" sz="1100">
                <a:solidFill>
                  <a:srgbClr val="0000FF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weights_init=None</a:t>
            </a:r>
            <a:r>
              <a:rPr lang="en-US" sz="1100">
                <a:solidFill>
                  <a:srgbClr val="0000FF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means_init=None</a:t>
            </a:r>
            <a:r>
              <a:rPr lang="en-US" sz="1100">
                <a:solidFill>
                  <a:srgbClr val="0000FF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precisions_init=None</a:t>
            </a:r>
            <a:r>
              <a:rPr lang="en-US" sz="1100">
                <a:solidFill>
                  <a:srgbClr val="0000FF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random_state=None</a:t>
            </a:r>
            <a:r>
              <a:rPr lang="en-US" sz="1100">
                <a:solidFill>
                  <a:srgbClr val="0000FF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warm_start=False</a:t>
            </a:r>
            <a:r>
              <a:rPr lang="en-US" sz="1100">
                <a:solidFill>
                  <a:srgbClr val="0000FF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verbose=0</a:t>
            </a:r>
            <a:r>
              <a:rPr lang="en-US" sz="1100">
                <a:solidFill>
                  <a:srgbClr val="0000FF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verbose_interval=10</a:t>
            </a:r>
            <a:r>
              <a:rPr lang="en-US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19" name="Shape 219"/>
          <p:cNvSpPr txBox="1"/>
          <p:nvPr>
            <p:ph idx="11" type="ftr"/>
          </p:nvPr>
        </p:nvSpPr>
        <p:spPr>
          <a:xfrm>
            <a:off x="3124200" y="649290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/>
              <a:t>Kausar 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Expectation Maximization</a:t>
            </a: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26" name="Shape 2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/>
              <a:t>Kausar K</a:t>
            </a:r>
          </a:p>
        </p:txBody>
      </p:sp>
      <p:graphicFrame>
        <p:nvGraphicFramePr>
          <p:cNvPr id="227" name="Shape 227"/>
          <p:cNvGraphicFramePr/>
          <p:nvPr/>
        </p:nvGraphicFramePr>
        <p:xfrm>
          <a:off x="783300" y="171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{7DD976E3-94EA-4020-953B-697FD8E6FA26}</a:tableStyleId>
              </a:tblPr>
              <a:tblGrid>
                <a:gridCol w="959350"/>
                <a:gridCol w="1453650"/>
                <a:gridCol w="1206500"/>
                <a:gridCol w="1206500"/>
                <a:gridCol w="1206500"/>
                <a:gridCol w="1206500"/>
              </a:tblGrid>
              <a:tr h="381000">
                <a:tc rowSpan="6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Ground Truth</a:t>
                      </a:r>
                    </a:p>
                  </a:txBody>
                  <a:tcPr marT="91425" marB="91425" marR="91425" marL="91425"/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Predicted Classes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very_low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Middle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very_low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Middle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8" name="Shape 228"/>
          <p:cNvGraphicFramePr/>
          <p:nvPr/>
        </p:nvGraphicFramePr>
        <p:xfrm>
          <a:off x="1747125" y="4316015"/>
          <a:ext cx="3000000" cy="2999999"/>
        </p:xfrm>
        <a:graphic>
          <a:graphicData uri="http://schemas.openxmlformats.org/drawingml/2006/table">
            <a:tbl>
              <a:tblPr>
                <a:noFill/>
                <a:tableStyleId>{7DD976E3-94EA-4020-953B-697FD8E6FA26}</a:tableStyleId>
              </a:tblPr>
              <a:tblGrid>
                <a:gridCol w="1447825"/>
                <a:gridCol w="1200650"/>
                <a:gridCol w="1225375"/>
                <a:gridCol w="1225375"/>
                <a:gridCol w="1175950"/>
              </a:tblGrid>
              <a:tr h="227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very_low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Middle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marT="91425" marB="91425" marR="91425" marL="91425"/>
                </a:tc>
              </a:tr>
              <a:tr h="304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0.33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0.86</a:t>
                      </a:r>
                    </a:p>
                  </a:txBody>
                  <a:tcPr marT="91425" marB="91425" marR="91425" marL="91425"/>
                </a:tc>
              </a:tr>
              <a:tr h="304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PPV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12.19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82.75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9" name="Shape 229"/>
          <p:cNvSpPr txBox="1"/>
          <p:nvPr/>
        </p:nvSpPr>
        <p:spPr>
          <a:xfrm>
            <a:off x="783300" y="5696200"/>
            <a:ext cx="66663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Overall accuracy ~ 30 % (average of accuracy of all classes)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Observed result fluctuation - code run 10 times and accuracy changed from 0 % to 60 % approx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Nearest Neighbors</a:t>
            </a: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36" name="Shape 2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Shyju K</a:t>
            </a:r>
          </a:p>
        </p:txBody>
      </p:sp>
      <p:graphicFrame>
        <p:nvGraphicFramePr>
          <p:cNvPr id="237" name="Shape 237"/>
          <p:cNvGraphicFramePr/>
          <p:nvPr/>
        </p:nvGraphicFramePr>
        <p:xfrm>
          <a:off x="2100500" y="378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{7DD976E3-94EA-4020-953B-697FD8E6FA26}</a:tableStyleId>
              </a:tblPr>
              <a:tblGrid>
                <a:gridCol w="1131825"/>
                <a:gridCol w="1131825"/>
                <a:gridCol w="1131825"/>
              </a:tblGrid>
              <a:tr h="418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Euclid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ChiSq</a:t>
                      </a:r>
                    </a:p>
                  </a:txBody>
                  <a:tcPr marT="91425" marB="91425" marR="91425" marL="91425"/>
                </a:tc>
              </a:tr>
              <a:tr h="4590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81.38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80.69</a:t>
                      </a:r>
                    </a:p>
                  </a:txBody>
                  <a:tcPr marT="91425" marB="91425" marR="91425" marL="91425"/>
                </a:tc>
              </a:tr>
              <a:tr h="4590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86.2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82.07</a:t>
                      </a:r>
                    </a:p>
                  </a:txBody>
                  <a:tcPr marT="91425" marB="91425" marR="91425" marL="91425"/>
                </a:tc>
              </a:tr>
              <a:tr h="4590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82.76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79.51</a:t>
                      </a:r>
                    </a:p>
                  </a:txBody>
                  <a:tcPr marT="91425" marB="91425" marR="91425" marL="91425"/>
                </a:tc>
              </a:tr>
              <a:tr h="459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82.75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8" name="Shape 238"/>
          <p:cNvSpPr txBox="1"/>
          <p:nvPr/>
        </p:nvSpPr>
        <p:spPr>
          <a:xfrm>
            <a:off x="868950" y="1630950"/>
            <a:ext cx="7526400" cy="15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>
              <a:spcBef>
                <a:spcPts val="0"/>
              </a:spcBef>
              <a:buNone/>
            </a:pPr>
            <a:r>
              <a:rPr lang="en-US" sz="1800"/>
              <a:t>kNN is an algorithm that will search through similar training set and predict the result based on k nearest neighbors.  It is one of the simplest and still provides good accuracy.  A vector is classified based on the voting of nearest neighbors. To find the nearest neighbor(s) different distance calculation methods are used eg Euclidean and ChiSquare.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k-NN Ground truth</a:t>
            </a: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aphicFrame>
        <p:nvGraphicFramePr>
          <p:cNvPr id="246" name="Shape 246"/>
          <p:cNvGraphicFramePr/>
          <p:nvPr/>
        </p:nvGraphicFramePr>
        <p:xfrm>
          <a:off x="682500" y="185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{7DD976E3-94EA-4020-953B-697FD8E6FA26}</a:tableStyleId>
              </a:tblPr>
              <a:tblGrid>
                <a:gridCol w="1287825"/>
                <a:gridCol w="1287825"/>
                <a:gridCol w="1287825"/>
                <a:gridCol w="1287825"/>
                <a:gridCol w="1287825"/>
                <a:gridCol w="1287825"/>
              </a:tblGrid>
              <a:tr h="3829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Very 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Class accuracy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Very 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100%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74.13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89.65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95.12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7" name="Shape 247"/>
          <p:cNvSpPr txBox="1"/>
          <p:nvPr/>
        </p:nvSpPr>
        <p:spPr>
          <a:xfrm>
            <a:off x="2185525" y="1417650"/>
            <a:ext cx="23613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Euclid - Actual - K=3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2298550" y="4045225"/>
            <a:ext cx="18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2753900" y="4612100"/>
            <a:ext cx="3395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Overall accuracy = 125/145 = 86.2%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Attribute </a:t>
            </a:r>
            <a:r>
              <a:rPr lang="en-US"/>
              <a:t>Weighted k-NN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457200" y="1315775"/>
            <a:ext cx="8042400" cy="50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Weighted k-NN</a:t>
            </a:r>
            <a:r>
              <a:rPr lang="en-US" sz="1800"/>
              <a:t> : computing weights</a:t>
            </a:r>
          </a:p>
          <a:p>
            <a:pPr indent="-342900" lvl="0" marL="914400" rtl="0">
              <a:spcBef>
                <a:spcPts val="0"/>
              </a:spcBef>
              <a:buSzPct val="100000"/>
            </a:pPr>
            <a:r>
              <a:rPr lang="en-US" sz="1800"/>
              <a:t>Load training data</a:t>
            </a:r>
          </a:p>
          <a:p>
            <a:pPr indent="-342900" lvl="0" marL="914400" rtl="0">
              <a:spcBef>
                <a:spcPts val="0"/>
              </a:spcBef>
              <a:buSzPct val="100000"/>
            </a:pPr>
            <a:r>
              <a:rPr lang="en-US" sz="1800"/>
              <a:t>Initialize attribute weights with random values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US" sz="1800"/>
              <a:t>	</a:t>
            </a:r>
            <a:r>
              <a:rPr lang="en-US" sz="1400"/>
              <a:t>Example</a:t>
            </a:r>
            <a:r>
              <a:rPr lang="en-US" sz="1400"/>
              <a:t> </a:t>
            </a:r>
            <a:r>
              <a:rPr lang="en-US" sz="1400"/>
              <a:t>Weights: 0.3065    0.2372    0.3329    0.1181    0.0053</a:t>
            </a:r>
          </a:p>
          <a:p>
            <a:pPr indent="-342900" lvl="0" marL="914400" rtl="0">
              <a:spcBef>
                <a:spcPts val="0"/>
              </a:spcBef>
              <a:buSzPct val="100000"/>
            </a:pPr>
            <a:r>
              <a:rPr lang="en-US" sz="1800"/>
              <a:t>Set desired accuracy and maximum iteration values. Train the weights on the whole training data for maximum number of iterations (1000) or until desired accuracy (80%) is reached.</a:t>
            </a:r>
          </a:p>
          <a:p>
            <a:pPr indent="-342900" lvl="0" marL="914400" rtl="0">
              <a:spcBef>
                <a:spcPts val="0"/>
              </a:spcBef>
              <a:buSzPct val="100000"/>
            </a:pPr>
            <a:r>
              <a:rPr lang="en-US" sz="1800"/>
              <a:t>Training weights (f</a:t>
            </a:r>
            <a:r>
              <a:rPr lang="en-US" sz="1800"/>
              <a:t>or each training sample)</a:t>
            </a:r>
          </a:p>
          <a:p>
            <a:pPr indent="-342900" lvl="1" marL="1371600" rtl="0">
              <a:spcBef>
                <a:spcPts val="0"/>
              </a:spcBef>
              <a:buSzPct val="100000"/>
            </a:pPr>
            <a:r>
              <a:rPr lang="en-US" sz="1800"/>
              <a:t>Find the K nearest neighbors based on the distance. Predicted class will be the class with maximum representation.</a:t>
            </a:r>
          </a:p>
          <a:p>
            <a:pPr indent="-342900" lvl="1" marL="1371600" rtl="0">
              <a:spcBef>
                <a:spcPts val="0"/>
              </a:spcBef>
              <a:buSzPct val="100000"/>
            </a:pPr>
            <a:r>
              <a:rPr lang="en-US" sz="1800"/>
              <a:t> If predicted class does not match ground truth class apply gradient descent to adjust the weights</a:t>
            </a:r>
          </a:p>
          <a:p>
            <a:pPr indent="-342900" lvl="2" marL="1828800" rtl="0">
              <a:spcBef>
                <a:spcPts val="0"/>
              </a:spcBef>
              <a:buSzPct val="100000"/>
            </a:pPr>
            <a:r>
              <a:rPr lang="en-US" sz="1800"/>
              <a:t>err = ground truth - predicted class</a:t>
            </a:r>
          </a:p>
          <a:p>
            <a:pPr indent="-342900" lvl="2" marL="1828800" rtl="0">
              <a:spcBef>
                <a:spcPts val="0"/>
              </a:spcBef>
              <a:buSzPct val="100000"/>
            </a:pPr>
            <a:r>
              <a:rPr lang="en-US" sz="1800"/>
              <a:t>update all wts; wts</a:t>
            </a:r>
            <a:r>
              <a:rPr baseline="-25000" lang="en-US" sz="1800"/>
              <a:t>i</a:t>
            </a:r>
            <a:r>
              <a:rPr lang="en-US" sz="1800"/>
              <a:t> = </a:t>
            </a:r>
            <a:r>
              <a:rPr lang="en-US" sz="1800"/>
              <a:t>wts</a:t>
            </a:r>
            <a:r>
              <a:rPr baseline="-25000" lang="en-US" sz="1800"/>
              <a:t>i</a:t>
            </a:r>
            <a:r>
              <a:rPr lang="en-US" sz="1800"/>
              <a:t> + alpha + err * test_data_attr_val</a:t>
            </a:r>
          </a:p>
          <a:p>
            <a:pPr indent="-342900" lvl="0" marL="914400" rtl="0">
              <a:spcBef>
                <a:spcPts val="0"/>
              </a:spcBef>
              <a:buSzPct val="100000"/>
            </a:pPr>
            <a:r>
              <a:rPr lang="en-US" sz="1800"/>
              <a:t>Use updated weights on the training data and calculate accuracy. If desired accuracy is reached stop otherwise continue for max iterations.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	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Attribute Weighted k-NN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457200" y="1600200"/>
            <a:ext cx="8155200" cy="291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Weighted k-NN : Predicting class</a:t>
            </a:r>
          </a:p>
          <a:p>
            <a:pPr indent="-342900" lvl="0" marL="914400" rtl="0">
              <a:spcBef>
                <a:spcPts val="0"/>
              </a:spcBef>
              <a:buSzPct val="100000"/>
            </a:pPr>
            <a:r>
              <a:rPr lang="en-US" sz="1800"/>
              <a:t>Load test data</a:t>
            </a:r>
          </a:p>
          <a:p>
            <a:pPr indent="-342900" lvl="0" marL="914400" rtl="0">
              <a:spcBef>
                <a:spcPts val="0"/>
              </a:spcBef>
              <a:buSzPct val="100000"/>
            </a:pPr>
            <a:r>
              <a:rPr lang="en-US" sz="1800"/>
              <a:t>Compute the distance using the trained weights 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</a:t>
            </a:r>
            <a:r>
              <a:rPr lang="en-US" sz="1400"/>
              <a:t>Example Weights: 0.3065    0.2372    0.3329    0.1181    0.0053</a:t>
            </a:r>
          </a:p>
          <a:p>
            <a:pPr indent="-342900" lvl="0" marL="914400" rtl="0">
              <a:spcBef>
                <a:spcPts val="0"/>
              </a:spcBef>
              <a:buSzPct val="100000"/>
            </a:pPr>
            <a:r>
              <a:rPr lang="en-US" sz="1800"/>
              <a:t>Find k nearest neighbors based on the distance</a:t>
            </a:r>
          </a:p>
          <a:p>
            <a:pPr indent="-342900" lvl="0" marL="914400" rtl="0">
              <a:spcBef>
                <a:spcPts val="0"/>
              </a:spcBef>
              <a:buSzPct val="100000"/>
            </a:pPr>
            <a:r>
              <a:rPr lang="en-US" sz="1800"/>
              <a:t>Predict the class : class with the maximum representation (k neighbors)</a:t>
            </a:r>
          </a:p>
          <a:p>
            <a:pPr indent="-342900" lvl="0" marL="914400" rtl="0">
              <a:spcBef>
                <a:spcPts val="0"/>
              </a:spcBef>
              <a:buSzPct val="100000"/>
            </a:pPr>
            <a:r>
              <a:rPr lang="en-US" sz="1800"/>
              <a:t>Compute overall accuracy</a:t>
            </a:r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66" name="Shape 266"/>
          <p:cNvSpPr txBox="1"/>
          <p:nvPr/>
        </p:nvSpPr>
        <p:spPr>
          <a:xfrm>
            <a:off x="717825" y="4411875"/>
            <a:ext cx="7575900" cy="17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k-NN Accuracy</a:t>
            </a:r>
          </a:p>
        </p:txBody>
      </p:sp>
      <p:graphicFrame>
        <p:nvGraphicFramePr>
          <p:cNvPr id="267" name="Shape 267"/>
          <p:cNvGraphicFramePr/>
          <p:nvPr/>
        </p:nvGraphicFramePr>
        <p:xfrm>
          <a:off x="1496025" y="535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{7DD976E3-94EA-4020-953B-697FD8E6FA26}</a:tableStyleId>
              </a:tblPr>
              <a:tblGrid>
                <a:gridCol w="805775"/>
                <a:gridCol w="805775"/>
                <a:gridCol w="805775"/>
                <a:gridCol w="805775"/>
              </a:tblGrid>
              <a:tr h="145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31.74%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32.24%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35.17%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33</a:t>
                      </a:r>
                      <a:r>
                        <a:rPr lang="en-US" sz="1200"/>
                        <a:t>.03%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8" name="Shape 268"/>
          <p:cNvSpPr txBox="1"/>
          <p:nvPr/>
        </p:nvSpPr>
        <p:spPr>
          <a:xfrm>
            <a:off x="1496025" y="4881050"/>
            <a:ext cx="237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Accuracy for k = 1, 3, 5, 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Introduction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User Activity Analysis - Knowledge level prediction</a:t>
            </a: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625" y="2526875"/>
            <a:ext cx="5157324" cy="3146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Attribute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Weighted k-NN </a:t>
            </a:r>
          </a:p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75" name="Shape 2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Sowjanya L</a:t>
            </a:r>
          </a:p>
        </p:txBody>
      </p:sp>
      <p:graphicFrame>
        <p:nvGraphicFramePr>
          <p:cNvPr id="276" name="Shape 276"/>
          <p:cNvGraphicFramePr/>
          <p:nvPr/>
        </p:nvGraphicFramePr>
        <p:xfrm>
          <a:off x="3710037" y="24622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{BB26ECA0-93F5-486A-88E2-946BEFA1DFA0}</a:tableStyleId>
              </a:tblPr>
              <a:tblGrid>
                <a:gridCol w="1145900"/>
                <a:gridCol w="600750"/>
                <a:gridCol w="525800"/>
                <a:gridCol w="729475"/>
                <a:gridCol w="653525"/>
              </a:tblGrid>
              <a:tr h="833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Classified as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Ground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Truth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v_low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Low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Middle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High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4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v_low (1)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4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Low (2)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21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20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4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Middle (3)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24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4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High (4)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Shape 277"/>
          <p:cNvGraphicFramePr/>
          <p:nvPr/>
        </p:nvGraphicFramePr>
        <p:xfrm>
          <a:off x="200625" y="230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{7DD976E3-94EA-4020-953B-697FD8E6FA26}</a:tableStyleId>
              </a:tblPr>
              <a:tblGrid>
                <a:gridCol w="805775"/>
                <a:gridCol w="805775"/>
                <a:gridCol w="805775"/>
                <a:gridCol w="805775"/>
              </a:tblGrid>
              <a:tr h="1454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31.17%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32.41%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40.06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44.13%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8" name="Shape 278"/>
          <p:cNvSpPr txBox="1"/>
          <p:nvPr/>
        </p:nvSpPr>
        <p:spPr>
          <a:xfrm>
            <a:off x="200625" y="1833050"/>
            <a:ext cx="237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/>
              <a:t>Accuracy for k = 1, 3, 5, 7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200625" y="1417650"/>
            <a:ext cx="272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Distance Metric</a:t>
            </a:r>
            <a:r>
              <a:rPr lang="en-US" sz="1200"/>
              <a:t> : Euclidean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3710050" y="1944275"/>
            <a:ext cx="272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Confusion Matrix ( K: 7, classes : 4)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200625" y="2825000"/>
            <a:ext cx="237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Best Overall </a:t>
            </a:r>
            <a:r>
              <a:rPr lang="en-US" sz="1200"/>
              <a:t>Accuracy , k</a:t>
            </a:r>
          </a:p>
        </p:txBody>
      </p:sp>
      <p:graphicFrame>
        <p:nvGraphicFramePr>
          <p:cNvPr id="282" name="Shape 282"/>
          <p:cNvGraphicFramePr/>
          <p:nvPr/>
        </p:nvGraphicFramePr>
        <p:xfrm>
          <a:off x="200625" y="31998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{7DD976E3-94EA-4020-953B-697FD8E6FA26}</a:tableStyleId>
              </a:tblPr>
              <a:tblGrid>
                <a:gridCol w="740475"/>
                <a:gridCol w="740475"/>
                <a:gridCol w="740475"/>
                <a:gridCol w="740475"/>
              </a:tblGrid>
              <a:tr h="145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44.13%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3" name="Shape 283"/>
          <p:cNvGraphicFramePr/>
          <p:nvPr/>
        </p:nvGraphicFramePr>
        <p:xfrm>
          <a:off x="186950" y="42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{7DD976E3-94EA-4020-953B-697FD8E6FA26}</a:tableStyleId>
              </a:tblPr>
              <a:tblGrid>
                <a:gridCol w="597850"/>
                <a:gridCol w="597850"/>
                <a:gridCol w="597850"/>
                <a:gridCol w="597850"/>
                <a:gridCol w="597850"/>
              </a:tblGrid>
              <a:tr h="3262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0.318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0.173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0.302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0.195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0.010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284" name="Shape 284"/>
          <p:cNvSpPr txBox="1"/>
          <p:nvPr/>
        </p:nvSpPr>
        <p:spPr>
          <a:xfrm>
            <a:off x="200625" y="3634400"/>
            <a:ext cx="31581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/>
              <a:t>Best weights learnt from training data 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1000"/>
              <a:t>(</a:t>
            </a:r>
            <a:r>
              <a:rPr b="1" lang="en-US" sz="1000">
                <a:solidFill>
                  <a:srgbClr val="00FF00"/>
                </a:solidFill>
              </a:rPr>
              <a:t>STG</a:t>
            </a:r>
            <a:r>
              <a:rPr b="1" lang="en-US" sz="1000"/>
              <a:t>, </a:t>
            </a:r>
            <a:r>
              <a:rPr b="1" lang="en-US" sz="1000">
                <a:solidFill>
                  <a:srgbClr val="00FF00"/>
                </a:solidFill>
              </a:rPr>
              <a:t>SCG</a:t>
            </a:r>
            <a:r>
              <a:rPr b="1" lang="en-US" sz="1000"/>
              <a:t>, </a:t>
            </a:r>
            <a:r>
              <a:rPr b="1" lang="en-US" sz="1000">
                <a:solidFill>
                  <a:srgbClr val="00FF00"/>
                </a:solidFill>
              </a:rPr>
              <a:t>STR</a:t>
            </a:r>
            <a:r>
              <a:rPr b="1" lang="en-US" sz="1000"/>
              <a:t>, </a:t>
            </a:r>
            <a:r>
              <a:rPr b="1" lang="en-US" sz="1000">
                <a:solidFill>
                  <a:srgbClr val="00FF00"/>
                </a:solidFill>
              </a:rPr>
              <a:t>LPR</a:t>
            </a:r>
            <a:r>
              <a:rPr b="1" lang="en-US" sz="1000"/>
              <a:t>, </a:t>
            </a:r>
            <a:r>
              <a:rPr b="1" lang="en-US" sz="1000">
                <a:solidFill>
                  <a:srgbClr val="00FF00"/>
                </a:solidFill>
              </a:rPr>
              <a:t>PEG</a:t>
            </a:r>
            <a:r>
              <a:rPr b="1" lang="en-US" sz="100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85" name="Shape 285"/>
          <p:cNvSpPr txBox="1"/>
          <p:nvPr/>
        </p:nvSpPr>
        <p:spPr>
          <a:xfrm>
            <a:off x="335525" y="5685500"/>
            <a:ext cx="78477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Accuracy = (# of correctly classified samples/ # of testing examples) X 100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PPV = </a:t>
            </a:r>
            <a:r>
              <a:rPr lang="en-US">
                <a:solidFill>
                  <a:schemeClr val="dk1"/>
                </a:solidFill>
              </a:rPr>
              <a:t> (# of correctly classified samples per class/ # of testing examples per class) x 100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200625" y="473000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Best PPV per class (1, 2, 3, 4) , k</a:t>
            </a:r>
          </a:p>
        </p:txBody>
      </p:sp>
      <p:graphicFrame>
        <p:nvGraphicFramePr>
          <p:cNvPr id="287" name="Shape 287"/>
          <p:cNvGraphicFramePr/>
          <p:nvPr/>
        </p:nvGraphicFramePr>
        <p:xfrm>
          <a:off x="335525" y="5123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{7DD976E3-94EA-4020-953B-697FD8E6FA26}</a:tableStyleId>
              </a:tblPr>
              <a:tblGrid>
                <a:gridCol w="672550"/>
                <a:gridCol w="672550"/>
                <a:gridCol w="672550"/>
                <a:gridCol w="672550"/>
                <a:gridCol w="672550"/>
              </a:tblGrid>
              <a:tr h="307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20.00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37.5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40.67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28.00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ed.jpg"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720" y="1475137"/>
            <a:ext cx="4132858" cy="3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Wk-NN (Best wts, k = 1,3,5,7,9)</a:t>
            </a: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325" y="1417648"/>
            <a:ext cx="5512900" cy="413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2197650" y="5543825"/>
            <a:ext cx="44835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Overall Accuracy : ~44.00%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Observations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457200" y="1292074"/>
            <a:ext cx="8229600" cy="52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Accuracy </a:t>
            </a:r>
            <a:r>
              <a:rPr lang="en-US"/>
              <a:t>comparison</a:t>
            </a:r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graphicFrame>
        <p:nvGraphicFramePr>
          <p:cNvPr id="305" name="Shape 305"/>
          <p:cNvGraphicFramePr/>
          <p:nvPr/>
        </p:nvGraphicFramePr>
        <p:xfrm>
          <a:off x="713725" y="187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{7DD976E3-94EA-4020-953B-697FD8E6FA26}</a:tableStyleId>
              </a:tblPr>
              <a:tblGrid>
                <a:gridCol w="1586825"/>
                <a:gridCol w="1045925"/>
                <a:gridCol w="1200325"/>
                <a:gridCol w="957350"/>
                <a:gridCol w="857725"/>
                <a:gridCol w="946300"/>
              </a:tblGrid>
              <a:tr h="7605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knowledge level data 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# Training samples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# Test samples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# attributes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# classes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 marT="91425" marB="91425" marR="91425" marL="91425"/>
                </a:tc>
              </a:tr>
              <a:tr h="500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Bayes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248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~26%</a:t>
                      </a:r>
                    </a:p>
                  </a:txBody>
                  <a:tcPr marT="91425" marB="91425" marR="91425" marL="91425"/>
                </a:tc>
              </a:tr>
              <a:tr h="500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PCA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248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?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~40%</a:t>
                      </a:r>
                    </a:p>
                  </a:txBody>
                  <a:tcPr marT="91425" marB="91425" marR="91425" marL="91425"/>
                </a:tc>
              </a:tr>
              <a:tr h="500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Pseudo</a:t>
                      </a:r>
                      <a:r>
                        <a:rPr lang="en-US"/>
                        <a:t> Inverse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248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~40%</a:t>
                      </a:r>
                    </a:p>
                  </a:txBody>
                  <a:tcPr marT="91425" marB="91425" marR="91425" marL="91425"/>
                </a:tc>
              </a:tr>
              <a:tr h="500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K-Means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248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~25%</a:t>
                      </a:r>
                    </a:p>
                  </a:txBody>
                  <a:tcPr marT="91425" marB="91425" marR="91425" marL="91425"/>
                </a:tc>
              </a:tr>
              <a:tr h="500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248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~30%</a:t>
                      </a:r>
                    </a:p>
                  </a:txBody>
                  <a:tcPr marT="91425" marB="91425" marR="91425" marL="91425"/>
                </a:tc>
              </a:tr>
              <a:tr h="500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kNN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248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~86%</a:t>
                      </a:r>
                    </a:p>
                  </a:txBody>
                  <a:tcPr marT="91425" marB="91425" marR="91425" marL="91425"/>
                </a:tc>
              </a:tr>
              <a:tr h="500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w-kNN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248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~44%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ctrTitle"/>
          </p:nvPr>
        </p:nvSpPr>
        <p:spPr>
          <a:xfrm>
            <a:off x="685800" y="10021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  <p:sp>
        <p:nvSpPr>
          <p:cNvPr id="311" name="Shape 3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i="0" lang="en-US" sz="3200" u="none" cap="none" strike="noStrike">
                <a:solidFill>
                  <a:srgbClr val="000000"/>
                </a:solidFill>
              </a:rPr>
              <a:t>Team Freund</a:t>
            </a:r>
          </a:p>
          <a:p>
            <a:pPr lvl="0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i="1" lang="en-US" sz="2400"/>
              <a:t>Besides our team’s namesake Yoav Freund, freund is German for “friend”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74648"/>
            <a:ext cx="82296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: </a:t>
            </a:r>
            <a:r>
              <a:rPr lang="en-US" sz="36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User Knowledge Modeling</a:t>
            </a: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5" name="Shape 105"/>
          <p:cNvSpPr txBox="1"/>
          <p:nvPr/>
        </p:nvSpPr>
        <p:spPr>
          <a:xfrm>
            <a:off x="505750" y="1000700"/>
            <a:ext cx="80922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Dataset source : http://archive.ics.uci.edu/ml/datasets/User+Knowledge+Modeling</a:t>
            </a:r>
          </a:p>
        </p:txBody>
      </p:sp>
      <p:graphicFrame>
        <p:nvGraphicFramePr>
          <p:cNvPr id="106" name="Shape 106"/>
          <p:cNvGraphicFramePr/>
          <p:nvPr/>
        </p:nvGraphicFramePr>
        <p:xfrm>
          <a:off x="591550" y="14698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{7DD976E3-94EA-4020-953B-697FD8E6FA26}</a:tableStyleId>
              </a:tblPr>
              <a:tblGrid>
                <a:gridCol w="1376950"/>
                <a:gridCol w="1376950"/>
                <a:gridCol w="1514250"/>
                <a:gridCol w="1418175"/>
                <a:gridCol w="1198425"/>
                <a:gridCol w="1376950"/>
              </a:tblGrid>
              <a:tr h="390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type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 Type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 type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Instances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Attributes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Study Area</a:t>
                      </a:r>
                    </a:p>
                  </a:txBody>
                  <a:tcPr marT="91425" marB="91425" marR="91425" marL="91425"/>
                </a:tc>
              </a:tr>
              <a:tr h="5983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Multivariate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Classification, Clustering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 (floating)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Web based learning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" name="Shape 107"/>
          <p:cNvSpPr txBox="1"/>
          <p:nvPr/>
        </p:nvSpPr>
        <p:spPr>
          <a:xfrm>
            <a:off x="505750" y="2763250"/>
            <a:ext cx="6507300" cy="3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Attribute Information:</a:t>
            </a:r>
          </a:p>
          <a:p>
            <a:pPr lvl="0">
              <a:spcBef>
                <a:spcPts val="0"/>
              </a:spcBef>
              <a:buNone/>
            </a:pPr>
            <a:r>
              <a:rPr b="1"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STG</a:t>
            </a:r>
            <a:r>
              <a:rPr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 : The degree of study time for goal object materials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SCG</a:t>
            </a:r>
            <a:r>
              <a:rPr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 : The degree of repetition number of user for goal object materials</a:t>
            </a:r>
          </a:p>
          <a:p>
            <a:pPr lvl="0">
              <a:spcBef>
                <a:spcPts val="0"/>
              </a:spcBef>
              <a:buNone/>
            </a:pPr>
            <a:r>
              <a:rPr b="1"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STR</a:t>
            </a:r>
            <a:r>
              <a:rPr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 : The degree of study time of user for related objects with goal object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LPR</a:t>
            </a:r>
            <a:r>
              <a:rPr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 : The exam performance of user for related objects with goal object</a:t>
            </a:r>
          </a:p>
          <a:p>
            <a:pPr lvl="0">
              <a:spcBef>
                <a:spcPts val="0"/>
              </a:spcBef>
              <a:buNone/>
            </a:pPr>
            <a:r>
              <a:rPr b="1"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PEG</a:t>
            </a:r>
            <a:r>
              <a:rPr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 : The exam performance of user for goal objects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2365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Target/Class Label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12365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UNS</a:t>
            </a:r>
            <a:r>
              <a:rPr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 : The knowledge level of user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Knowledge Level		# of  training samples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Very Low 	(Class 1) :		50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Low          	(Class 2) : 		129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Middle     	(Class 3) : 		122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High	       	(Class 4) : 		130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Dataset : </a:t>
            </a:r>
            <a:r>
              <a:rPr lang="en-US" sz="36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Density, Scatter plots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625225"/>
            <a:ext cx="8229600" cy="313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03200" lvl="0" marL="0" marR="0" rtl="0" algn="l">
              <a:spcBef>
                <a:spcPts val="0"/>
              </a:spcBef>
              <a:buClr>
                <a:schemeClr val="dk1"/>
              </a:buClr>
              <a:buSzPct val="20000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</a:rPr>
              <a:t>                       Training dataset 					                      Test dataset</a:t>
            </a:r>
          </a:p>
          <a:p>
            <a:pPr indent="-203200" lvl="0" marL="3200400" marR="0" rtl="0" algn="l">
              <a:spcBef>
                <a:spcPts val="0"/>
              </a:spcBef>
              <a:buClr>
                <a:schemeClr val="dk1"/>
              </a:buClr>
              <a:buSzPct val="22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203200" lvl="0" marL="3200400" marR="0" rtl="0" algn="l">
              <a:spcBef>
                <a:spcPts val="0"/>
              </a:spcBef>
              <a:buClr>
                <a:schemeClr val="dk1"/>
              </a:buClr>
              <a:buSzPct val="228571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      </a:t>
            </a:r>
            <a:r>
              <a:rPr lang="en-US" sz="1400" u="sng">
                <a:solidFill>
                  <a:srgbClr val="000000"/>
                </a:solidFill>
              </a:rPr>
              <a:t>Density  plot</a:t>
            </a:r>
          </a:p>
          <a:p>
            <a:pPr indent="-203200" lvl="0" marL="0" marR="0" rtl="0" algn="l">
              <a:spcBef>
                <a:spcPts val="0"/>
              </a:spcBef>
              <a:buClr>
                <a:schemeClr val="dk1"/>
              </a:buClr>
              <a:buSzPct val="290909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0320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675" y="1974000"/>
            <a:ext cx="2847750" cy="18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100" y="1974000"/>
            <a:ext cx="2796349" cy="18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8675" y="4190275"/>
            <a:ext cx="3365093" cy="201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0950" y="4190275"/>
            <a:ext cx="3161148" cy="201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3784662"/>
            <a:ext cx="822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03200" lvl="0" marL="3200400" marR="0" rtl="0" algn="l">
              <a:spcBef>
                <a:spcPts val="0"/>
              </a:spcBef>
              <a:buClr>
                <a:schemeClr val="dk1"/>
              </a:buClr>
              <a:buSzPct val="228571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      </a:t>
            </a:r>
            <a:r>
              <a:rPr lang="en-US" sz="1400" u="sng">
                <a:solidFill>
                  <a:srgbClr val="000000"/>
                </a:solidFill>
              </a:rPr>
              <a:t> Scatter  matrix</a:t>
            </a:r>
          </a:p>
          <a:p>
            <a:pPr indent="-203200" lvl="0" marL="0" marR="0" rtl="0" algn="l">
              <a:spcBef>
                <a:spcPts val="0"/>
              </a:spcBef>
              <a:buClr>
                <a:schemeClr val="dk1"/>
              </a:buClr>
              <a:buSzPct val="290909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0320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Objective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7" name="Shape 127"/>
          <p:cNvSpPr txBox="1"/>
          <p:nvPr/>
        </p:nvSpPr>
        <p:spPr>
          <a:xfrm>
            <a:off x="796750" y="1643900"/>
            <a:ext cx="7755600" cy="19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03200" lvl="0" marL="0" rtl="0">
              <a:spcBef>
                <a:spcPts val="640"/>
              </a:spcBef>
              <a:buClr>
                <a:schemeClr val="dk1"/>
              </a:buClr>
              <a:buSzPct val="1333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and compare accuracy of user knowledge levels predicted by various methods</a:t>
            </a:r>
          </a:p>
          <a:p>
            <a:pPr indent="-139700" lvl="0" marL="34290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Methods:</a:t>
            </a: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Naive Bayes Classifier</a:t>
            </a: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PCA</a:t>
            </a:r>
          </a:p>
          <a:p>
            <a:pPr indent="-342900" lvl="0" marL="3429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77777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Discriminative Methods:</a:t>
            </a: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 inverse method</a:t>
            </a: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Expectation Maximization</a:t>
            </a: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Nearest Neighbours (kNN)</a:t>
            </a: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weighted-k-Nearest Neighbours (wkNN)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88003"/>
            <a:ext cx="72153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Naive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 Classifier</a:t>
            </a: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Ratnendra P</a:t>
            </a:r>
          </a:p>
        </p:txBody>
      </p:sp>
      <p:graphicFrame>
        <p:nvGraphicFramePr>
          <p:cNvPr id="135" name="Shape 135"/>
          <p:cNvGraphicFramePr/>
          <p:nvPr/>
        </p:nvGraphicFramePr>
        <p:xfrm>
          <a:off x="1412412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{7DD976E3-94EA-4020-953B-697FD8E6FA26}</a:tableStyleId>
              </a:tblPr>
              <a:tblGrid>
                <a:gridCol w="776400"/>
                <a:gridCol w="776400"/>
                <a:gridCol w="776400"/>
                <a:gridCol w="776400"/>
                <a:gridCol w="776400"/>
                <a:gridCol w="776400"/>
                <a:gridCol w="776400"/>
              </a:tblGrid>
              <a:tr h="264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Classified as</a:t>
                      </a: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4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High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Middle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very_low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Total</a:t>
                      </a:r>
                    </a:p>
                  </a:txBody>
                  <a:tcPr marT="91425" marB="91425" marR="91425" marL="91425"/>
                </a:tc>
              </a:tr>
              <a:tr h="279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True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High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30</a:t>
                      </a:r>
                    </a:p>
                  </a:txBody>
                  <a:tcPr marT="91425" marB="91425" marR="91425" marL="91425"/>
                </a:tc>
              </a:tr>
              <a:tr h="279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Class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Middle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49</a:t>
                      </a:r>
                    </a:p>
                  </a:txBody>
                  <a:tcPr marT="91425" marB="91425" marR="91425" marL="91425"/>
                </a:tc>
              </a:tr>
              <a:tr h="279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label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50</a:t>
                      </a:r>
                    </a:p>
                  </a:txBody>
                  <a:tcPr marT="91425" marB="91425" marR="91425" marL="91425"/>
                </a:tc>
              </a:tr>
              <a:tr h="279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very_low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16</a:t>
                      </a:r>
                    </a:p>
                  </a:txBody>
                  <a:tcPr marT="91425" marB="91425" marR="91425" marL="91425"/>
                </a:tc>
              </a:tr>
              <a:tr h="279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Total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43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49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        145  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6" name="Shape 136"/>
          <p:cNvSpPr txBox="1"/>
          <p:nvPr/>
        </p:nvSpPr>
        <p:spPr>
          <a:xfrm>
            <a:off x="1679950" y="854100"/>
            <a:ext cx="524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Confusion Matrix for Bayesian Classifier</a:t>
            </a:r>
          </a:p>
        </p:txBody>
      </p:sp>
      <p:graphicFrame>
        <p:nvGraphicFramePr>
          <p:cNvPr id="137" name="Shape 137"/>
          <p:cNvGraphicFramePr/>
          <p:nvPr/>
        </p:nvGraphicFramePr>
        <p:xfrm>
          <a:off x="560362" y="384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{7DD976E3-94EA-4020-953B-697FD8E6FA26}</a:tableStyleId>
              </a:tblPr>
              <a:tblGrid>
                <a:gridCol w="778775"/>
                <a:gridCol w="778775"/>
                <a:gridCol w="778775"/>
                <a:gridCol w="778775"/>
                <a:gridCol w="778775"/>
                <a:gridCol w="778775"/>
                <a:gridCol w="778775"/>
                <a:gridCol w="778775"/>
                <a:gridCol w="778775"/>
              </a:tblGrid>
              <a:tr h="2848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Accuracy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PPV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High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PPV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Middle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PPV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PPV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very_low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Highest</a:t>
                      </a:r>
                      <a:r>
                        <a:rPr lang="en-US" sz="1000"/>
                        <a:t> PPV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Smallest</a:t>
                      </a:r>
                      <a:r>
                        <a:rPr lang="en-US" sz="1000"/>
                        <a:t> PPV</a:t>
                      </a:r>
                    </a:p>
                  </a:txBody>
                  <a:tcPr marT="91425" marB="91425" marR="91425" marL="91425"/>
                </a:tc>
              </a:tr>
              <a:tr h="2225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0.255172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0.162791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0.413793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0.346939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0.041667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0.413793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0.041667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8" name="Shape 138"/>
          <p:cNvGraphicFramePr/>
          <p:nvPr/>
        </p:nvGraphicFramePr>
        <p:xfrm>
          <a:off x="584700" y="5659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{BB26ECA0-93F5-486A-88E2-946BEFA1DFA0}</a:tableStyleId>
              </a:tblPr>
              <a:tblGrid>
                <a:gridCol w="5190325"/>
              </a:tblGrid>
              <a:tr h="2832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Remarks: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1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Accuracy is low because  distribution of the training data is probably thin and  not Normal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PPV of a Class= TP/(FP + TP)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9" name="Shape 139"/>
          <p:cNvGraphicFramePr/>
          <p:nvPr/>
        </p:nvGraphicFramePr>
        <p:xfrm>
          <a:off x="584700" y="482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{7DD976E3-94EA-4020-953B-697FD8E6FA26}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17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Accuracy High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Accuracy Middle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Accuracy 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Accuracy very_low</a:t>
                      </a:r>
                    </a:p>
                  </a:txBody>
                  <a:tcPr marT="91425" marB="91425" marR="91425" marL="91425"/>
                </a:tc>
              </a:tr>
              <a:tr h="317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0.455172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0.455172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0.565517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0.268966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 Component Analysis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600200"/>
            <a:ext cx="28956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SzPct val="100000"/>
            </a:pPr>
            <a:r>
              <a:rPr lang="en-US" sz="2400"/>
              <a:t>5-dimensional data reduced to its first 2 principal components</a:t>
            </a:r>
          </a:p>
          <a:p>
            <a:pPr indent="-381000" lvl="0" marL="457200" marR="0" rtl="0" algn="l">
              <a:spcBef>
                <a:spcPts val="0"/>
              </a:spcBef>
              <a:buSzPct val="100000"/>
            </a:pPr>
            <a:r>
              <a:rPr lang="en-US" sz="2400"/>
              <a:t>As can be seen the first two principal components are not quite well-separated after dimension reduction</a:t>
            </a:r>
          </a:p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48" name="Shape 1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Vivek S</a:t>
            </a:r>
          </a:p>
        </p:txBody>
      </p:sp>
      <p:pic>
        <p:nvPicPr>
          <p:cNvPr descr="Screen Shot 2017-06-20 at 7.51.03 PM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525" y="1519875"/>
            <a:ext cx="5569392" cy="469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 Component Analysis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Created Bayesian classifier using training data and applied it on test data of size N=145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Overall accuracy: 40.0%; Avg. per-class accuracy: 75.2%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Vivek S</a:t>
            </a:r>
          </a:p>
        </p:txBody>
      </p:sp>
      <p:graphicFrame>
        <p:nvGraphicFramePr>
          <p:cNvPr id="158" name="Shape 158"/>
          <p:cNvGraphicFramePr/>
          <p:nvPr/>
        </p:nvGraphicFramePr>
        <p:xfrm>
          <a:off x="952500" y="246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{7DD976E3-94EA-4020-953B-697FD8E6FA26}</a:tableStyleId>
              </a:tblPr>
              <a:tblGrid>
                <a:gridCol w="959350"/>
                <a:gridCol w="1453650"/>
                <a:gridCol w="1206500"/>
                <a:gridCol w="1206500"/>
                <a:gridCol w="1206500"/>
                <a:gridCol w="1206500"/>
              </a:tblGrid>
              <a:tr h="381000">
                <a:tc rowSpan="6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Actual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Class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Label</a:t>
                      </a:r>
                    </a:p>
                  </a:txBody>
                  <a:tcPr marT="91425" marB="91425" marR="91425" marL="91425"/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Predicted Class Label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very_low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Middle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very_low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11</a:t>
                      </a: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31</a:t>
                      </a: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Middle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9" name="Shape 159"/>
          <p:cNvGraphicFramePr/>
          <p:nvPr/>
        </p:nvGraphicFramePr>
        <p:xfrm>
          <a:off x="1916325" y="507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{7DD976E3-94EA-4020-953B-697FD8E6FA26}</a:tableStyleId>
              </a:tblPr>
              <a:tblGrid>
                <a:gridCol w="1447825"/>
                <a:gridCol w="1200650"/>
                <a:gridCol w="1225375"/>
                <a:gridCol w="1225375"/>
                <a:gridCol w="11759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81%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71%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49%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PPV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undef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0.20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Classifier: Pseudoinverse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6" name="Shape 1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Prasantha G</a:t>
            </a:r>
          </a:p>
        </p:txBody>
      </p:sp>
      <p:graphicFrame>
        <p:nvGraphicFramePr>
          <p:cNvPr id="167" name="Shape 167"/>
          <p:cNvGraphicFramePr/>
          <p:nvPr/>
        </p:nvGraphicFramePr>
        <p:xfrm>
          <a:off x="652775" y="123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{BB26ECA0-93F5-486A-88E2-946BEFA1DFA0}</a:tableStyleId>
              </a:tblPr>
              <a:tblGrid>
                <a:gridCol w="1158850"/>
                <a:gridCol w="1158850"/>
                <a:gridCol w="1158850"/>
                <a:gridCol w="1158850"/>
                <a:gridCol w="1158850"/>
                <a:gridCol w="1158850"/>
              </a:tblGrid>
              <a:tr h="180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Classified as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Very low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Middle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0975">
                <a:tc row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True class label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Very low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09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09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09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Middle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8" name="Shape 168"/>
          <p:cNvGraphicFramePr/>
          <p:nvPr/>
        </p:nvGraphicFramePr>
        <p:xfrm>
          <a:off x="1586725" y="414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{BB26ECA0-93F5-486A-88E2-946BEFA1DFA0}</a:tableStyleId>
              </a:tblPr>
              <a:tblGrid>
                <a:gridCol w="1375475"/>
                <a:gridCol w="1162000"/>
                <a:gridCol w="1201975"/>
                <a:gridCol w="1175350"/>
                <a:gridCol w="1135300"/>
              </a:tblGrid>
              <a:tr h="180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88.97%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76.55%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58.62%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57.24%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PPV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Undef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0.409091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0.426471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0.381818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9" name="Shape 169"/>
          <p:cNvGraphicFramePr/>
          <p:nvPr/>
        </p:nvGraphicFramePr>
        <p:xfrm>
          <a:off x="1911825" y="5322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{BB26ECA0-93F5-486A-88E2-946BEFA1DFA0}</a:tableStyleId>
              </a:tblPr>
              <a:tblGrid>
                <a:gridCol w="1403375"/>
                <a:gridCol w="1461850"/>
                <a:gridCol w="1598125"/>
                <a:gridCol w="389200"/>
                <a:gridCol w="467800"/>
              </a:tblGrid>
              <a:tr h="442900"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O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verall Accuracy:                                     </a:t>
                      </a:r>
                      <a:r>
                        <a:rPr b="1" lang="en-US">
                          <a:solidFill>
                            <a:srgbClr val="0000FF"/>
                          </a:solidFill>
                        </a:rPr>
                        <a:t>40.69%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0" name="Shape 170"/>
          <p:cNvGraphicFramePr/>
          <p:nvPr/>
        </p:nvGraphicFramePr>
        <p:xfrm>
          <a:off x="1951600" y="5913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{BB26ECA0-93F5-486A-88E2-946BEFA1DFA0}</a:tableStyleId>
              </a:tblPr>
              <a:tblGrid>
                <a:gridCol w="1403375"/>
                <a:gridCol w="1461850"/>
                <a:gridCol w="1598125"/>
                <a:gridCol w="389200"/>
                <a:gridCol w="467800"/>
              </a:tblGrid>
              <a:tr h="442900"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Average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 per class Accuracy:             </a:t>
                      </a:r>
                      <a:r>
                        <a:rPr b="1" lang="en-US">
                          <a:solidFill>
                            <a:srgbClr val="0000FF"/>
                          </a:solidFill>
                        </a:rPr>
                        <a:t>70.34</a:t>
                      </a:r>
                      <a:r>
                        <a:rPr b="1" lang="en-US">
                          <a:solidFill>
                            <a:srgbClr val="0000FF"/>
                          </a:solidFill>
                        </a:rPr>
                        <a:t>%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