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8" r:id="rId5"/>
    <p:sldId id="257" r:id="rId6"/>
    <p:sldId id="259" r:id="rId7"/>
    <p:sldId id="273" r:id="rId8"/>
    <p:sldId id="274" r:id="rId9"/>
    <p:sldId id="275" r:id="rId10"/>
    <p:sldId id="270" r:id="rId11"/>
    <p:sldId id="272" r:id="rId12"/>
    <p:sldId id="276" r:id="rId13"/>
    <p:sldId id="277" r:id="rId14"/>
    <p:sldId id="278" r:id="rId15"/>
    <p:sldId id="279" r:id="rId16"/>
    <p:sldId id="280" r:id="rId17"/>
    <p:sldId id="28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200" b="1" dirty="0" smtClean="0"/>
              <a:t>Análise</a:t>
            </a:r>
            <a:r>
              <a:rPr lang="pt-BR" sz="3200" b="1" baseline="0" dirty="0" smtClean="0"/>
              <a:t> estatística da produtividade (Quantidade de cliente por Mês)</a:t>
            </a:r>
            <a:endParaRPr lang="pt-BR" sz="3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HOJE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cat>
          <c:val>
            <c:numRef>
              <c:f>Plan1!$B$2:$B$6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AUTOMATIZADO</c:v>
                </c:pt>
              </c:strCache>
            </c:strRef>
          </c:tx>
          <c:spPr>
            <a:ln w="508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3121912"/>
        <c:axId val="213122696"/>
      </c:lineChart>
      <c:catAx>
        <c:axId val="21312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122696"/>
        <c:crosses val="autoZero"/>
        <c:auto val="1"/>
        <c:lblAlgn val="ctr"/>
        <c:lblOffset val="100"/>
        <c:noMultiLvlLbl val="0"/>
      </c:catAx>
      <c:valAx>
        <c:axId val="21312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12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5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8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0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75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7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9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C738-57AF-4410-AEE1-C2AC2AEE7D5C}" type="datetimeFigureOut">
              <a:rPr lang="pt-BR" smtClean="0"/>
              <a:t>19/08/2015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46FA-2160-43B5-94AC-B51B14EB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4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Sistema automatizado para ensaios elétricos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Projeto aplicado ao laboratório de comutações de terminais (LCT)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13700" y="6350000"/>
            <a:ext cx="38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Paulo Roberto Guidi Junior – Agosto/15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9776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2955925"/>
            <a:ext cx="10934700" cy="132556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GANHOS e VANTAGENS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Ganho </a:t>
            </a:r>
            <a:r>
              <a:rPr lang="pt-BR" b="1" dirty="0"/>
              <a:t>de tempo na hora da montagem dos </a:t>
            </a:r>
            <a:r>
              <a:rPr lang="pt-BR" b="1" dirty="0" smtClean="0"/>
              <a:t>setups (90%);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Ganho </a:t>
            </a:r>
            <a:r>
              <a:rPr lang="pt-BR" b="1" dirty="0"/>
              <a:t>de tempo na hora das </a:t>
            </a:r>
            <a:r>
              <a:rPr lang="pt-BR" b="1" dirty="0" smtClean="0"/>
              <a:t>medições (50%);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Possibilidade </a:t>
            </a:r>
            <a:r>
              <a:rPr lang="pt-BR" b="1" dirty="0"/>
              <a:t>de recurso humano não especializado na operação;</a:t>
            </a:r>
            <a:br>
              <a:rPr lang="pt-BR" b="1" dirty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Diminuição </a:t>
            </a:r>
            <a:r>
              <a:rPr lang="pt-BR" b="1" dirty="0"/>
              <a:t>do erro humano na montagem e na execução do ensaio;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8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187113696"/>
              </p:ext>
            </p:extLst>
          </p:nvPr>
        </p:nvGraphicFramePr>
        <p:xfrm>
          <a:off x="1898650" y="10054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85750" y="133350"/>
            <a:ext cx="863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Ensaios de </a:t>
            </a:r>
            <a:r>
              <a:rPr lang="pt-BR" sz="3600" b="1" dirty="0" smtClean="0"/>
              <a:t>ADSL</a:t>
            </a:r>
            <a:r>
              <a:rPr lang="pt-BR" sz="3600" b="1" dirty="0" smtClean="0"/>
              <a:t>, ADSL2, ADSL2plus e </a:t>
            </a:r>
            <a:r>
              <a:rPr lang="pt-BR" sz="3600" b="1" dirty="0" smtClean="0"/>
              <a:t>VDSL2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668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814" y="25667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Status do projeto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● Protótipo (Central de comutação) em fase final, falta finalizar a programação e </a:t>
            </a:r>
            <a:r>
              <a:rPr lang="pt-BR" dirty="0"/>
              <a:t>aguarda </a:t>
            </a:r>
            <a:r>
              <a:rPr lang="pt-BR" dirty="0" smtClean="0"/>
              <a:t>compra </a:t>
            </a:r>
            <a:r>
              <a:rPr lang="pt-BR" dirty="0"/>
              <a:t>de </a:t>
            </a:r>
            <a:r>
              <a:rPr lang="pt-BR" dirty="0" smtClean="0"/>
              <a:t>materiais;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● </a:t>
            </a:r>
            <a:r>
              <a:rPr lang="pt-BR" dirty="0" smtClean="0"/>
              <a:t>Todos os instrumentos utilizados foram agrupados em um único Rack;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● </a:t>
            </a:r>
            <a:r>
              <a:rPr lang="pt-BR" dirty="0" smtClean="0"/>
              <a:t>Previsão de término para dezembro/2015;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4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1744" y="2469696"/>
            <a:ext cx="11005457" cy="2145847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Recursos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● Foram utilizados alguns materiais disponíveis no laboratório;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● </a:t>
            </a:r>
            <a:r>
              <a:rPr lang="pt-BR" dirty="0" smtClean="0"/>
              <a:t>O hardware (</a:t>
            </a:r>
            <a:r>
              <a:rPr lang="pt-BR" dirty="0" err="1" smtClean="0"/>
              <a:t>Arduino</a:t>
            </a:r>
            <a:r>
              <a:rPr lang="pt-BR" dirty="0" smtClean="0"/>
              <a:t>) onde estão sendo feitas as programações é </a:t>
            </a:r>
            <a:r>
              <a:rPr lang="pt-BR" dirty="0" smtClean="0"/>
              <a:t>emprestado</a:t>
            </a:r>
            <a:r>
              <a:rPr lang="pt-BR" dirty="0" smtClean="0"/>
              <a:t>, necessita compra;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● </a:t>
            </a:r>
            <a:r>
              <a:rPr lang="pt-BR" dirty="0" smtClean="0"/>
              <a:t>O protótipo (incluindo programação) foi elaborado após o expediente e também entre os intervalos de alguns ensaios;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0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1741"/>
              </p:ext>
            </p:extLst>
          </p:nvPr>
        </p:nvGraphicFramePr>
        <p:xfrm>
          <a:off x="1712686" y="2159315"/>
          <a:ext cx="8984343" cy="250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829"/>
                <a:gridCol w="2641600"/>
                <a:gridCol w="1843314"/>
                <a:gridCol w="1117600"/>
              </a:tblGrid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Descrição do material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Valor unitário (R$)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Quantidade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Valor</a:t>
                      </a:r>
                      <a:endParaRPr lang="pt-BR" sz="2500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Hardware</a:t>
                      </a:r>
                      <a:r>
                        <a:rPr lang="pt-BR" baseline="0" dirty="0" smtClean="0"/>
                        <a:t> ARDUINO MEGA 2560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90,00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90,00</a:t>
                      </a:r>
                      <a:endParaRPr lang="pt-BR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Borne Fêmea TP7803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120,00</a:t>
                      </a:r>
                      <a:endParaRPr lang="pt-BR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Conector banana para TP7803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120,00</a:t>
                      </a:r>
                      <a:endParaRPr lang="pt-BR" dirty="0"/>
                    </a:p>
                  </a:txBody>
                  <a:tcPr anchor="ctr"/>
                </a:tc>
              </a:tr>
              <a:tr h="500570"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VALOR 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330,00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640114" y="1175658"/>
            <a:ext cx="3456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INVESTIMENTO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7247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85135"/>
              </p:ext>
            </p:extLst>
          </p:nvPr>
        </p:nvGraphicFramePr>
        <p:xfrm>
          <a:off x="738645" y="1940017"/>
          <a:ext cx="11045373" cy="273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63"/>
                <a:gridCol w="1894703"/>
                <a:gridCol w="1787611"/>
                <a:gridCol w="1878227"/>
                <a:gridCol w="3282569"/>
              </a:tblGrid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Ensaio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Valor do ensaio (R$)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Quantidade</a:t>
                      </a:r>
                      <a:r>
                        <a:rPr lang="pt-BR" sz="2500" baseline="0" dirty="0" smtClean="0"/>
                        <a:t> de venda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Venda (R$)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Média</a:t>
                      </a:r>
                      <a:r>
                        <a:rPr lang="pt-BR" sz="2500" baseline="0" dirty="0" smtClean="0"/>
                        <a:t> da q</a:t>
                      </a:r>
                      <a:r>
                        <a:rPr lang="pt-BR" sz="2500" dirty="0" smtClean="0"/>
                        <a:t>uantidade</a:t>
                      </a:r>
                      <a:r>
                        <a:rPr lang="pt-BR" sz="2500" baseline="0" dirty="0" smtClean="0"/>
                        <a:t> de amostra ensaiada mensalmente</a:t>
                      </a:r>
                      <a:endParaRPr lang="pt-BR" sz="2500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Ensaios de ADSL,2,2+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5307,00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85k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Ensaios de</a:t>
                      </a:r>
                      <a:r>
                        <a:rPr lang="pt-BR" baseline="0" dirty="0" smtClean="0"/>
                        <a:t> VDSL2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8160,00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73k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</a:tr>
              <a:tr h="500570"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57686" y="433915"/>
            <a:ext cx="11105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DEMANDA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As informações a seguir foram baseadas na quantidade de </a:t>
            </a:r>
            <a:r>
              <a:rPr lang="pt-BR" sz="1600" b="1" dirty="0"/>
              <a:t>processos de ADSL,2,2+ e VDSL2 </a:t>
            </a:r>
            <a:r>
              <a:rPr lang="pt-BR" sz="1600" b="1" dirty="0" smtClean="0"/>
              <a:t> finalizados no período de março a junho de 2015.</a:t>
            </a:r>
          </a:p>
        </p:txBody>
      </p:sp>
    </p:spTree>
    <p:extLst>
      <p:ext uri="{BB962C8B-B14F-4D97-AF65-F5344CB8AC3E}">
        <p14:creationId xmlns:p14="http://schemas.microsoft.com/office/powerpoint/2010/main" val="14158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15283"/>
              </p:ext>
            </p:extLst>
          </p:nvPr>
        </p:nvGraphicFramePr>
        <p:xfrm>
          <a:off x="738645" y="1940017"/>
          <a:ext cx="11045372" cy="335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609"/>
                <a:gridCol w="3450100"/>
                <a:gridCol w="2850263"/>
                <a:gridCol w="1422400"/>
              </a:tblGrid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Ensaio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Valor do ensaio (</a:t>
                      </a:r>
                      <a:r>
                        <a:rPr lang="pt-BR" sz="2500" dirty="0" smtClean="0"/>
                        <a:t>Média)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Quantidade de</a:t>
                      </a:r>
                      <a:r>
                        <a:rPr lang="pt-BR" sz="2500" baseline="0" dirty="0" smtClean="0"/>
                        <a:t> ensaios</a:t>
                      </a:r>
                      <a:r>
                        <a:rPr lang="pt-BR" sz="2500" dirty="0" smtClean="0"/>
                        <a:t> por mês</a:t>
                      </a:r>
                      <a:endParaRPr lang="pt-BR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/>
                        <a:t>Valor</a:t>
                      </a:r>
                      <a:endParaRPr lang="pt-BR" sz="2500" dirty="0"/>
                    </a:p>
                  </a:txBody>
                  <a:tcPr anchor="ctr"/>
                </a:tc>
              </a:tr>
              <a:tr h="50057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baseline="0" dirty="0" smtClean="0"/>
                        <a:t>Processo manual (Atualmente)</a:t>
                      </a:r>
                      <a:endParaRPr lang="pt-B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Ensaios de ADSL,2,2+ 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VDSL2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6733,50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33667,50</a:t>
                      </a:r>
                      <a:endParaRPr lang="pt-BR" dirty="0"/>
                    </a:p>
                  </a:txBody>
                  <a:tcPr anchor="ctr"/>
                </a:tc>
              </a:tr>
              <a:tr h="50057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baseline="0" dirty="0" smtClean="0"/>
                        <a:t>Processo automatizado</a:t>
                      </a:r>
                      <a:endParaRPr lang="pt-BR" sz="20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5005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Ensaios de ADSL,2,2+ 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VDSL2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6733,50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67335,00</a:t>
                      </a:r>
                    </a:p>
                  </a:txBody>
                  <a:tcPr anchor="ctr"/>
                </a:tc>
              </a:tr>
              <a:tr h="500570"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GANHO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33667,50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65925" y="432556"/>
            <a:ext cx="11087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RETORNO</a:t>
            </a:r>
          </a:p>
          <a:p>
            <a:endParaRPr lang="pt-BR" sz="1600" b="1" dirty="0"/>
          </a:p>
          <a:p>
            <a:r>
              <a:rPr lang="pt-BR" sz="1600" b="1" dirty="0" smtClean="0"/>
              <a:t>Considerando que o laboratório possui apenas um conjunto de instrumentos de ADSL,2,2+/VDSL2, e que os ensaios são executados em série, foi estimada a quantidade possível de ensaios a serem executados no período de um mês.</a:t>
            </a:r>
          </a:p>
        </p:txBody>
      </p:sp>
    </p:spTree>
    <p:extLst>
      <p:ext uri="{BB962C8B-B14F-4D97-AF65-F5344CB8AC3E}">
        <p14:creationId xmlns:p14="http://schemas.microsoft.com/office/powerpoint/2010/main" val="9100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200" dirty="0" smtClean="0"/>
              <a:t>Com a implementação do sistema automatizado, o laboratório terá redução de 50% do tempo de execução do ensaio, possibilitando assim o aproveitamento de 50% de RH e instrumental em outras novas demandas.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13700" y="6350000"/>
            <a:ext cx="38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Paulo Roberto Guidi Junior – Agosto/15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074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200" dirty="0"/>
              <a:t>O objetivo do projeto é automatizar os sistemas de testes elétricos dentro do laboratório permitindo não somente a interconexão dos instrumentos, mas também as configurações e as medições de forma automática.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9750" cy="24558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3500" dirty="0"/>
              <a:t>O projeto é constituído por uma central de comutação onde são conectados os instrumentos a serem utilizados nos ensaios e um terminal virtual (PC) por onde serão inseridos os comandos de controle pelo operador. Após o operador inserir determinado comando, </a:t>
            </a:r>
            <a:r>
              <a:rPr lang="pt-BR" sz="3500" dirty="0" smtClean="0"/>
              <a:t>ocorrerá </a:t>
            </a:r>
            <a:r>
              <a:rPr lang="pt-BR" sz="3500" dirty="0"/>
              <a:t>a interconexão e configuração dos instrumentos, as medidas serão executadas e os resultados serão apresentados.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1100" y="1012825"/>
            <a:ext cx="10839450" cy="561657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APLICAÇÃO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Ensaios de ADSL, ADSL2 e ADSL2plus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Ensaios de VDSL2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Ensaios de FXS (Planejamento futuro)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Ensaios de FXO (Planejamento futuro)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Outros ensaios... (Planejamento futuro)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6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4136" y="1343052"/>
            <a:ext cx="1941095" cy="8021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Analisador de Espectro FSU</a:t>
            </a:r>
          </a:p>
        </p:txBody>
      </p:sp>
      <p:sp>
        <p:nvSpPr>
          <p:cNvPr id="3" name="Retângulo 2"/>
          <p:cNvSpPr/>
          <p:nvPr/>
        </p:nvSpPr>
        <p:spPr>
          <a:xfrm>
            <a:off x="5423039" y="544002"/>
            <a:ext cx="2037348" cy="5935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Simulador de linha </a:t>
            </a:r>
            <a:r>
              <a:rPr lang="pt-BR" sz="1400" b="1" dirty="0" err="1" smtClean="0">
                <a:solidFill>
                  <a:schemeClr val="tx1"/>
                </a:solidFill>
              </a:rPr>
              <a:t>Telebyte</a:t>
            </a:r>
            <a:endParaRPr lang="pt-BR" sz="1400" b="1" dirty="0" smtClean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1963" y="173739"/>
            <a:ext cx="1892969" cy="9785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Analisador de Espectro </a:t>
            </a:r>
            <a:r>
              <a:rPr lang="pt-BR" sz="1400" b="1" dirty="0" err="1" smtClean="0">
                <a:solidFill>
                  <a:schemeClr val="tx1"/>
                </a:solidFill>
              </a:rPr>
              <a:t>Anritsu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42262" y="173739"/>
            <a:ext cx="1892969" cy="9785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Simulador de linha DLS400BR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96483" y="533974"/>
            <a:ext cx="1363579" cy="613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DSLAM (Auxiliar)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488803" y="327816"/>
            <a:ext cx="982588" cy="834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Modem </a:t>
            </a:r>
            <a:r>
              <a:rPr lang="pt-BR" sz="1400" b="1" dirty="0" err="1">
                <a:solidFill>
                  <a:schemeClr val="tx1"/>
                </a:solidFill>
              </a:rPr>
              <a:t>xDSL</a:t>
            </a:r>
            <a:r>
              <a:rPr lang="pt-BR" sz="1400" b="1" dirty="0">
                <a:solidFill>
                  <a:schemeClr val="tx1"/>
                </a:solidFill>
              </a:rPr>
              <a:t> (Aux.)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77505" y="2374951"/>
            <a:ext cx="657726" cy="1042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Retângulo 9"/>
          <p:cNvSpPr/>
          <p:nvPr/>
        </p:nvSpPr>
        <p:spPr>
          <a:xfrm>
            <a:off x="2177505" y="3647482"/>
            <a:ext cx="657726" cy="1042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" name="Retângulo 10"/>
          <p:cNvSpPr/>
          <p:nvPr/>
        </p:nvSpPr>
        <p:spPr>
          <a:xfrm>
            <a:off x="2193547" y="4907959"/>
            <a:ext cx="641684" cy="4973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" name="CaixaDeTexto 11"/>
          <p:cNvSpPr txBox="1"/>
          <p:nvPr/>
        </p:nvSpPr>
        <p:spPr>
          <a:xfrm>
            <a:off x="1089209" y="2374951"/>
            <a:ext cx="1176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Multímetro 1</a:t>
            </a:r>
          </a:p>
          <a:p>
            <a:r>
              <a:rPr lang="pt-BR" sz="1400" b="1" dirty="0" smtClean="0"/>
              <a:t>(A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89209" y="3647482"/>
            <a:ext cx="1176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Multímetro 2</a:t>
            </a:r>
          </a:p>
          <a:p>
            <a:r>
              <a:rPr lang="pt-BR" sz="1400" b="1" dirty="0" smtClean="0"/>
              <a:t>(V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27305" y="4866652"/>
            <a:ext cx="1338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P</a:t>
            </a:r>
            <a:r>
              <a:rPr lang="pt-BR" sz="1400" b="1" dirty="0" smtClean="0"/>
              <a:t>onte de </a:t>
            </a:r>
          </a:p>
          <a:p>
            <a:r>
              <a:rPr lang="pt-BR" sz="1400" b="1" dirty="0" smtClean="0"/>
              <a:t>balanceamento</a:t>
            </a:r>
            <a:endParaRPr lang="pt-BR" sz="1400" b="1" dirty="0"/>
          </a:p>
        </p:txBody>
      </p:sp>
      <p:sp>
        <p:nvSpPr>
          <p:cNvPr id="15" name="Retângulo 14"/>
          <p:cNvSpPr/>
          <p:nvPr/>
        </p:nvSpPr>
        <p:spPr>
          <a:xfrm>
            <a:off x="9637531" y="1389718"/>
            <a:ext cx="699841" cy="11098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CaixaDeTexto 15"/>
          <p:cNvSpPr txBox="1"/>
          <p:nvPr/>
        </p:nvSpPr>
        <p:spPr>
          <a:xfrm>
            <a:off x="10337372" y="1389718"/>
            <a:ext cx="143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Simulador ATU-C</a:t>
            </a:r>
          </a:p>
          <a:p>
            <a:r>
              <a:rPr lang="pt-BR" sz="1400" b="1" dirty="0" err="1" smtClean="0"/>
              <a:t>Sunset</a:t>
            </a:r>
            <a:r>
              <a:rPr lang="pt-BR" sz="1400" b="1" dirty="0" smtClean="0"/>
              <a:t> (Auxiliar)</a:t>
            </a:r>
            <a:endParaRPr lang="pt-BR" sz="1400" b="1" dirty="0"/>
          </a:p>
        </p:txBody>
      </p:sp>
      <p:sp>
        <p:nvSpPr>
          <p:cNvPr id="17" name="Retângulo 16"/>
          <p:cNvSpPr/>
          <p:nvPr/>
        </p:nvSpPr>
        <p:spPr>
          <a:xfrm>
            <a:off x="9634319" y="2736687"/>
            <a:ext cx="1363579" cy="9411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Fonte de alimentação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578978" y="3001576"/>
            <a:ext cx="1291041" cy="9963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Central de comutação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489825" y="5078345"/>
            <a:ext cx="477794" cy="6230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CaixaDeTexto 27"/>
          <p:cNvSpPr txBox="1"/>
          <p:nvPr/>
        </p:nvSpPr>
        <p:spPr>
          <a:xfrm>
            <a:off x="2820507" y="5493723"/>
            <a:ext cx="1338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Giga de </a:t>
            </a:r>
          </a:p>
          <a:p>
            <a:r>
              <a:rPr lang="pt-BR" sz="1400" b="1" dirty="0" smtClean="0"/>
              <a:t>balanceamento</a:t>
            </a:r>
            <a:endParaRPr lang="pt-BR" sz="1400" b="1" dirty="0"/>
          </a:p>
        </p:txBody>
      </p:sp>
      <p:sp>
        <p:nvSpPr>
          <p:cNvPr id="29" name="Retângulo 28"/>
          <p:cNvSpPr/>
          <p:nvPr/>
        </p:nvSpPr>
        <p:spPr>
          <a:xfrm>
            <a:off x="7307987" y="5085323"/>
            <a:ext cx="304800" cy="408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0" name="Retângulo 29"/>
          <p:cNvSpPr/>
          <p:nvPr/>
        </p:nvSpPr>
        <p:spPr>
          <a:xfrm>
            <a:off x="8332764" y="5082554"/>
            <a:ext cx="510746" cy="10256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1" name="Retângulo 30"/>
          <p:cNvSpPr/>
          <p:nvPr/>
        </p:nvSpPr>
        <p:spPr>
          <a:xfrm>
            <a:off x="9639143" y="3949651"/>
            <a:ext cx="1363579" cy="94172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Ponte de alimentação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996265" y="5503593"/>
            <a:ext cx="1410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Balun</a:t>
            </a:r>
            <a:r>
              <a:rPr lang="pt-BR" sz="1400" b="1" dirty="0" smtClean="0"/>
              <a:t> </a:t>
            </a:r>
          </a:p>
          <a:p>
            <a:r>
              <a:rPr lang="pt-BR" sz="1400" b="1" dirty="0" smtClean="0"/>
              <a:t>(100</a:t>
            </a:r>
            <a:r>
              <a:rPr lang="el-GR" sz="1400" b="1" dirty="0" smtClean="0"/>
              <a:t>Ω</a:t>
            </a:r>
            <a:r>
              <a:rPr lang="pt-BR" sz="1400" b="1" dirty="0" smtClean="0"/>
              <a:t> para 75</a:t>
            </a:r>
            <a:r>
              <a:rPr lang="el-GR" sz="1400" b="1" dirty="0" smtClean="0"/>
              <a:t>Ω</a:t>
            </a:r>
            <a:r>
              <a:rPr lang="pt-BR" sz="1400" b="1" dirty="0" smtClean="0"/>
              <a:t>)</a:t>
            </a:r>
            <a:endParaRPr lang="pt-BR" sz="14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332764" y="6137003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Década Resistiva</a:t>
            </a:r>
            <a:endParaRPr lang="pt-BR" sz="1400" b="1" dirty="0"/>
          </a:p>
        </p:txBody>
      </p:sp>
      <p:sp>
        <p:nvSpPr>
          <p:cNvPr id="35" name="Retângulo 34"/>
          <p:cNvSpPr/>
          <p:nvPr/>
        </p:nvSpPr>
        <p:spPr>
          <a:xfrm>
            <a:off x="9160602" y="4901155"/>
            <a:ext cx="188808" cy="3543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6" name="CaixaDeTexto 35"/>
          <p:cNvSpPr txBox="1"/>
          <p:nvPr/>
        </p:nvSpPr>
        <p:spPr>
          <a:xfrm>
            <a:off x="9071969" y="5232113"/>
            <a:ext cx="139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Microfiltro para </a:t>
            </a:r>
          </a:p>
          <a:p>
            <a:r>
              <a:rPr lang="pt-BR" sz="1400" b="1" dirty="0" smtClean="0"/>
              <a:t>faixa de 4kHz</a:t>
            </a:r>
            <a:endParaRPr lang="pt-BR" sz="1400" b="1" dirty="0"/>
          </a:p>
        </p:txBody>
      </p:sp>
      <p:sp>
        <p:nvSpPr>
          <p:cNvPr id="89" name="Retângulo 88"/>
          <p:cNvSpPr/>
          <p:nvPr/>
        </p:nvSpPr>
        <p:spPr>
          <a:xfrm>
            <a:off x="4734993" y="5082555"/>
            <a:ext cx="657726" cy="1042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0" name="Retângulo 89"/>
          <p:cNvSpPr/>
          <p:nvPr/>
        </p:nvSpPr>
        <p:spPr>
          <a:xfrm>
            <a:off x="6032819" y="5082554"/>
            <a:ext cx="657726" cy="1042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1" name="CaixaDeTexto 90"/>
          <p:cNvSpPr txBox="1"/>
          <p:nvPr/>
        </p:nvSpPr>
        <p:spPr>
          <a:xfrm>
            <a:off x="4328328" y="6125292"/>
            <a:ext cx="120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Medidor de </a:t>
            </a:r>
          </a:p>
          <a:p>
            <a:r>
              <a:rPr lang="pt-BR" sz="1400" b="1" dirty="0" smtClean="0"/>
              <a:t>Nível Seletivo</a:t>
            </a:r>
            <a:endParaRPr lang="pt-BR" sz="1400" b="1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5744613" y="6125292"/>
            <a:ext cx="120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Gerador de </a:t>
            </a:r>
          </a:p>
          <a:p>
            <a:r>
              <a:rPr lang="pt-BR" sz="1400" b="1" dirty="0" smtClean="0"/>
              <a:t>Nível Seletivo</a:t>
            </a:r>
            <a:endParaRPr lang="pt-BR" sz="1400" b="1" dirty="0"/>
          </a:p>
        </p:txBody>
      </p:sp>
      <p:cxnSp>
        <p:nvCxnSpPr>
          <p:cNvPr id="96" name="Conector de seta reta 95"/>
          <p:cNvCxnSpPr/>
          <p:nvPr/>
        </p:nvCxnSpPr>
        <p:spPr>
          <a:xfrm>
            <a:off x="2835231" y="1147585"/>
            <a:ext cx="2741061" cy="187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4" idx="2"/>
          </p:cNvCxnSpPr>
          <p:nvPr/>
        </p:nvCxnSpPr>
        <p:spPr>
          <a:xfrm>
            <a:off x="4148448" y="1152307"/>
            <a:ext cx="1670461" cy="1849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3" idx="2"/>
            <a:endCxn id="18" idx="0"/>
          </p:cNvCxnSpPr>
          <p:nvPr/>
        </p:nvCxnSpPr>
        <p:spPr>
          <a:xfrm flipH="1">
            <a:off x="6224499" y="1137558"/>
            <a:ext cx="217214" cy="186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7" idx="2"/>
          </p:cNvCxnSpPr>
          <p:nvPr/>
        </p:nvCxnSpPr>
        <p:spPr>
          <a:xfrm flipH="1">
            <a:off x="6548582" y="1147585"/>
            <a:ext cx="1929691" cy="185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 flipH="1">
            <a:off x="6870019" y="1147585"/>
            <a:ext cx="2618784" cy="185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stCxn id="15" idx="1"/>
          </p:cNvCxnSpPr>
          <p:nvPr/>
        </p:nvCxnSpPr>
        <p:spPr>
          <a:xfrm flipH="1">
            <a:off x="6870019" y="1944643"/>
            <a:ext cx="2767512" cy="126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17" idx="1"/>
            <a:endCxn id="18" idx="3"/>
          </p:cNvCxnSpPr>
          <p:nvPr/>
        </p:nvCxnSpPr>
        <p:spPr>
          <a:xfrm flipH="1">
            <a:off x="6870019" y="3207263"/>
            <a:ext cx="2764300" cy="29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31" idx="1"/>
          </p:cNvCxnSpPr>
          <p:nvPr/>
        </p:nvCxnSpPr>
        <p:spPr>
          <a:xfrm flipH="1" flipV="1">
            <a:off x="6870019" y="3777673"/>
            <a:ext cx="2769124" cy="64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35" idx="1"/>
          </p:cNvCxnSpPr>
          <p:nvPr/>
        </p:nvCxnSpPr>
        <p:spPr>
          <a:xfrm flipH="1" flipV="1">
            <a:off x="6870019" y="3997964"/>
            <a:ext cx="2290583" cy="108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/>
          <p:nvPr/>
        </p:nvCxnSpPr>
        <p:spPr>
          <a:xfrm flipH="1" flipV="1">
            <a:off x="6703040" y="3989899"/>
            <a:ext cx="1629724" cy="109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29" idx="0"/>
          </p:cNvCxnSpPr>
          <p:nvPr/>
        </p:nvCxnSpPr>
        <p:spPr>
          <a:xfrm flipH="1" flipV="1">
            <a:off x="6570950" y="3989899"/>
            <a:ext cx="889437" cy="109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90" idx="0"/>
          </p:cNvCxnSpPr>
          <p:nvPr/>
        </p:nvCxnSpPr>
        <p:spPr>
          <a:xfrm flipV="1">
            <a:off x="6361682" y="3997964"/>
            <a:ext cx="80031" cy="1084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89" idx="0"/>
            <a:endCxn id="18" idx="2"/>
          </p:cNvCxnSpPr>
          <p:nvPr/>
        </p:nvCxnSpPr>
        <p:spPr>
          <a:xfrm flipV="1">
            <a:off x="5063856" y="3997964"/>
            <a:ext cx="1160643" cy="108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27" idx="0"/>
          </p:cNvCxnSpPr>
          <p:nvPr/>
        </p:nvCxnSpPr>
        <p:spPr>
          <a:xfrm flipV="1">
            <a:off x="3728722" y="3997964"/>
            <a:ext cx="2228733" cy="108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1" idx="3"/>
          </p:cNvCxnSpPr>
          <p:nvPr/>
        </p:nvCxnSpPr>
        <p:spPr>
          <a:xfrm flipV="1">
            <a:off x="2835231" y="3997964"/>
            <a:ext cx="2743747" cy="1158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>
            <a:stCxn id="10" idx="3"/>
          </p:cNvCxnSpPr>
          <p:nvPr/>
        </p:nvCxnSpPr>
        <p:spPr>
          <a:xfrm flipV="1">
            <a:off x="2835231" y="3777673"/>
            <a:ext cx="2743747" cy="391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9" idx="3"/>
            <a:endCxn id="18" idx="1"/>
          </p:cNvCxnSpPr>
          <p:nvPr/>
        </p:nvCxnSpPr>
        <p:spPr>
          <a:xfrm>
            <a:off x="2835231" y="2896320"/>
            <a:ext cx="2743747" cy="60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/>
          <p:cNvCxnSpPr>
            <a:stCxn id="2" idx="3"/>
          </p:cNvCxnSpPr>
          <p:nvPr/>
        </p:nvCxnSpPr>
        <p:spPr>
          <a:xfrm>
            <a:off x="2835231" y="1744105"/>
            <a:ext cx="2743747" cy="1544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5283007" y="1515335"/>
            <a:ext cx="831273" cy="5934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41" name="Conector de seta reta 140"/>
          <p:cNvCxnSpPr>
            <a:stCxn id="139" idx="2"/>
          </p:cNvCxnSpPr>
          <p:nvPr/>
        </p:nvCxnSpPr>
        <p:spPr>
          <a:xfrm>
            <a:off x="5698644" y="2108783"/>
            <a:ext cx="334175" cy="892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39489" y="6386902"/>
            <a:ext cx="317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ENSAIOS DE ADSL,2,2+ e VDSL2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285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5578978" y="3001576"/>
            <a:ext cx="1291041" cy="9963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Central de comutação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73" y="1724414"/>
            <a:ext cx="2800500" cy="1802823"/>
          </a:xfrm>
          <a:prstGeom prst="rect">
            <a:avLst/>
          </a:prstGeom>
        </p:spPr>
      </p:pic>
      <p:cxnSp>
        <p:nvCxnSpPr>
          <p:cNvPr id="26" name="Conector de seta reta 25"/>
          <p:cNvCxnSpPr>
            <a:endCxn id="18" idx="3"/>
          </p:cNvCxnSpPr>
          <p:nvPr/>
        </p:nvCxnSpPr>
        <p:spPr>
          <a:xfrm flipH="1">
            <a:off x="6870019" y="2733963"/>
            <a:ext cx="1544308" cy="765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870019" y="2900218"/>
            <a:ext cx="1544308" cy="775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2660123" y="713230"/>
            <a:ext cx="1941095" cy="80210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Analisador de Espectro FSU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5423039" y="544002"/>
            <a:ext cx="2037348" cy="5935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Simulador de linha </a:t>
            </a:r>
            <a:r>
              <a:rPr lang="pt-BR" sz="1400" b="1" dirty="0" err="1" smtClean="0">
                <a:solidFill>
                  <a:schemeClr val="tx1"/>
                </a:solidFill>
              </a:rPr>
              <a:t>Telebyte</a:t>
            </a:r>
            <a:endParaRPr lang="pt-BR" sz="1400" b="1" dirty="0" smtClean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796483" y="533974"/>
            <a:ext cx="1363579" cy="613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DSLAM (Auxiliar)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7307987" y="5085323"/>
            <a:ext cx="304800" cy="408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57" name="Conector reto 56"/>
          <p:cNvCxnSpPr/>
          <p:nvPr/>
        </p:nvCxnSpPr>
        <p:spPr>
          <a:xfrm flipH="1">
            <a:off x="6286588" y="1137558"/>
            <a:ext cx="393746" cy="2667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78" idx="0"/>
          </p:cNvCxnSpPr>
          <p:nvPr/>
        </p:nvCxnSpPr>
        <p:spPr>
          <a:xfrm>
            <a:off x="6286588" y="3805382"/>
            <a:ext cx="1173799" cy="1279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5283007" y="1515335"/>
            <a:ext cx="831273" cy="5934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11" name="Conector reto 110"/>
          <p:cNvCxnSpPr/>
          <p:nvPr/>
        </p:nvCxnSpPr>
        <p:spPr>
          <a:xfrm flipV="1">
            <a:off x="6690545" y="1147585"/>
            <a:ext cx="305720" cy="1969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115" idx="2"/>
          </p:cNvCxnSpPr>
          <p:nvPr/>
        </p:nvCxnSpPr>
        <p:spPr>
          <a:xfrm>
            <a:off x="5698644" y="2108783"/>
            <a:ext cx="415636" cy="1008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endCxn id="62" idx="2"/>
          </p:cNvCxnSpPr>
          <p:nvPr/>
        </p:nvCxnSpPr>
        <p:spPr>
          <a:xfrm flipV="1">
            <a:off x="6114280" y="1137558"/>
            <a:ext cx="327433" cy="1979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61" idx="2"/>
            <a:endCxn id="78" idx="1"/>
          </p:cNvCxnSpPr>
          <p:nvPr/>
        </p:nvCxnSpPr>
        <p:spPr>
          <a:xfrm>
            <a:off x="3630671" y="1515335"/>
            <a:ext cx="3677316" cy="3774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6996265" y="5503593"/>
            <a:ext cx="1410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Balun</a:t>
            </a:r>
            <a:r>
              <a:rPr lang="pt-BR" sz="1400" b="1" dirty="0" smtClean="0"/>
              <a:t> </a:t>
            </a:r>
          </a:p>
          <a:p>
            <a:r>
              <a:rPr lang="pt-BR" sz="1400" b="1" dirty="0" smtClean="0"/>
              <a:t>(100</a:t>
            </a:r>
            <a:r>
              <a:rPr lang="el-GR" sz="1400" b="1" dirty="0" smtClean="0"/>
              <a:t>Ω</a:t>
            </a:r>
            <a:r>
              <a:rPr lang="pt-BR" sz="1400" b="1" dirty="0" smtClean="0"/>
              <a:t> para 75</a:t>
            </a:r>
            <a:r>
              <a:rPr lang="el-GR" sz="1400" b="1" dirty="0" smtClean="0"/>
              <a:t>Ω</a:t>
            </a:r>
            <a:r>
              <a:rPr lang="pt-BR" sz="1400" b="1" dirty="0" smtClean="0"/>
              <a:t>)</a:t>
            </a:r>
            <a:endParaRPr lang="pt-BR" sz="1400" b="1" dirty="0"/>
          </a:p>
        </p:txBody>
      </p:sp>
      <p:cxnSp>
        <p:nvCxnSpPr>
          <p:cNvPr id="134" name="Conector de seta reta 133"/>
          <p:cNvCxnSpPr/>
          <p:nvPr/>
        </p:nvCxnSpPr>
        <p:spPr>
          <a:xfrm flipH="1" flipV="1">
            <a:off x="3999345" y="1515335"/>
            <a:ext cx="1579633" cy="1601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4100945" y="1515335"/>
            <a:ext cx="1478033" cy="14862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V="1">
            <a:off x="6483461" y="1147585"/>
            <a:ext cx="277557" cy="18539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 flipH="1">
            <a:off x="6573529" y="1137558"/>
            <a:ext cx="283820" cy="18640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V="1">
            <a:off x="6690545" y="1147585"/>
            <a:ext cx="1215782" cy="1969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 flipV="1">
            <a:off x="6857349" y="1147585"/>
            <a:ext cx="1215233" cy="19692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/>
          <p:nvPr/>
        </p:nvCxnSpPr>
        <p:spPr>
          <a:xfrm flipH="1">
            <a:off x="6870019" y="1147585"/>
            <a:ext cx="1279754" cy="20666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/>
          <p:cNvSpPr txBox="1"/>
          <p:nvPr/>
        </p:nvSpPr>
        <p:spPr>
          <a:xfrm>
            <a:off x="354927" y="5657273"/>
            <a:ext cx="482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1:</a:t>
            </a:r>
          </a:p>
          <a:p>
            <a:r>
              <a:rPr lang="pt-BR" b="1" dirty="0" smtClean="0"/>
              <a:t>Ensaio de ADSL,2,2+ e VDSL2</a:t>
            </a:r>
          </a:p>
          <a:p>
            <a:r>
              <a:rPr lang="pt-BR" b="1" dirty="0" smtClean="0"/>
              <a:t>Ensaio de Densidade Espectral de Potência (PSD)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915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5" grpId="0" animBg="1"/>
      <p:bldP spid="78" grpId="0" animBg="1"/>
      <p:bldP spid="115" grpId="0" animBg="1"/>
      <p:bldP spid="131" grpId="0"/>
      <p:bldP spid="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5578978" y="3001576"/>
            <a:ext cx="1291041" cy="9963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Central de comutação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73" y="1724414"/>
            <a:ext cx="2800500" cy="1802823"/>
          </a:xfrm>
          <a:prstGeom prst="rect">
            <a:avLst/>
          </a:prstGeom>
        </p:spPr>
      </p:pic>
      <p:cxnSp>
        <p:nvCxnSpPr>
          <p:cNvPr id="26" name="Conector de seta reta 25"/>
          <p:cNvCxnSpPr>
            <a:endCxn id="18" idx="3"/>
          </p:cNvCxnSpPr>
          <p:nvPr/>
        </p:nvCxnSpPr>
        <p:spPr>
          <a:xfrm flipH="1">
            <a:off x="6870019" y="2733963"/>
            <a:ext cx="1544308" cy="765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870019" y="2900218"/>
            <a:ext cx="1544308" cy="775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5423039" y="544002"/>
            <a:ext cx="2037348" cy="5935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Simulador de linha </a:t>
            </a:r>
            <a:r>
              <a:rPr lang="pt-BR" sz="1400" b="1" dirty="0" err="1" smtClean="0">
                <a:solidFill>
                  <a:schemeClr val="tx1"/>
                </a:solidFill>
              </a:rPr>
              <a:t>Telebyte</a:t>
            </a:r>
            <a:endParaRPr lang="pt-BR" sz="1400" b="1" dirty="0" smtClean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796483" y="533974"/>
            <a:ext cx="1363579" cy="613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DSLAM (Auxiliar)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5172047" y="1515335"/>
            <a:ext cx="831273" cy="5934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354927" y="5657273"/>
            <a:ext cx="2940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2:</a:t>
            </a:r>
          </a:p>
          <a:p>
            <a:r>
              <a:rPr lang="pt-BR" b="1" dirty="0" smtClean="0"/>
              <a:t>Ensaio de ADSL,2,2+ e VDSL2</a:t>
            </a:r>
          </a:p>
          <a:p>
            <a:r>
              <a:rPr lang="pt-BR" b="1" dirty="0" smtClean="0"/>
              <a:t>Ensaio de Desempenho</a:t>
            </a:r>
            <a:endParaRPr lang="pt-BR" b="1" dirty="0"/>
          </a:p>
        </p:txBody>
      </p:sp>
      <p:sp>
        <p:nvSpPr>
          <p:cNvPr id="27" name="Retângulo 26"/>
          <p:cNvSpPr/>
          <p:nvPr/>
        </p:nvSpPr>
        <p:spPr>
          <a:xfrm>
            <a:off x="3003474" y="1090999"/>
            <a:ext cx="1892969" cy="9785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Simulador de linha DLS400BR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5698644" y="2108783"/>
            <a:ext cx="415636" cy="1008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6114280" y="1137558"/>
            <a:ext cx="327433" cy="1979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6690545" y="1147585"/>
            <a:ext cx="305720" cy="1969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6690545" y="1147585"/>
            <a:ext cx="1215782" cy="1969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>
            <a:stCxn id="27" idx="2"/>
          </p:cNvCxnSpPr>
          <p:nvPr/>
        </p:nvCxnSpPr>
        <p:spPr>
          <a:xfrm>
            <a:off x="3949959" y="2069567"/>
            <a:ext cx="2365116" cy="1749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6315075" y="1137558"/>
            <a:ext cx="375470" cy="2681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6483461" y="1147585"/>
            <a:ext cx="277557" cy="18539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573529" y="1137558"/>
            <a:ext cx="283820" cy="18640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857349" y="1147585"/>
            <a:ext cx="1215233" cy="19692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6870019" y="1147585"/>
            <a:ext cx="1279754" cy="20666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4295775" y="2069567"/>
            <a:ext cx="1283203" cy="9320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429125" y="2069567"/>
            <a:ext cx="1269519" cy="9320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115" grpId="0" animBg="1"/>
      <p:bldP spid="150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5578978" y="3001576"/>
            <a:ext cx="1291041" cy="9963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Central de comutação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73" y="1724414"/>
            <a:ext cx="2800500" cy="1802823"/>
          </a:xfrm>
          <a:prstGeom prst="rect">
            <a:avLst/>
          </a:prstGeom>
        </p:spPr>
      </p:pic>
      <p:cxnSp>
        <p:nvCxnSpPr>
          <p:cNvPr id="26" name="Conector de seta reta 25"/>
          <p:cNvCxnSpPr>
            <a:endCxn id="18" idx="3"/>
          </p:cNvCxnSpPr>
          <p:nvPr/>
        </p:nvCxnSpPr>
        <p:spPr>
          <a:xfrm flipH="1">
            <a:off x="6870019" y="2733963"/>
            <a:ext cx="1544308" cy="765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870019" y="2900218"/>
            <a:ext cx="1544308" cy="775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4624638" y="1612955"/>
            <a:ext cx="831273" cy="5934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354927" y="5657273"/>
            <a:ext cx="335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3:</a:t>
            </a:r>
          </a:p>
          <a:p>
            <a:r>
              <a:rPr lang="pt-BR" b="1" dirty="0" smtClean="0"/>
              <a:t>Ensaio de ADSL,2,2+</a:t>
            </a:r>
          </a:p>
          <a:p>
            <a:r>
              <a:rPr lang="pt-BR" b="1" dirty="0" smtClean="0"/>
              <a:t>Ensaio de Impedância de entrada</a:t>
            </a:r>
            <a:endParaRPr lang="pt-BR" b="1" dirty="0"/>
          </a:p>
        </p:txBody>
      </p:sp>
      <p:sp>
        <p:nvSpPr>
          <p:cNvPr id="49" name="Retângulo 48"/>
          <p:cNvSpPr/>
          <p:nvPr/>
        </p:nvSpPr>
        <p:spPr>
          <a:xfrm>
            <a:off x="5769796" y="1280010"/>
            <a:ext cx="1363579" cy="9411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Fonte de alimentação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078700" y="2900218"/>
            <a:ext cx="510746" cy="10256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4" name="Retângulo 53"/>
          <p:cNvSpPr/>
          <p:nvPr/>
        </p:nvSpPr>
        <p:spPr>
          <a:xfrm>
            <a:off x="6268970" y="4239308"/>
            <a:ext cx="1363579" cy="94172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Ponte de alimentação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724653" y="3191993"/>
            <a:ext cx="142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Década Resistiva</a:t>
            </a:r>
            <a:endParaRPr lang="pt-BR" sz="1400" b="1" dirty="0"/>
          </a:p>
        </p:txBody>
      </p:sp>
      <p:sp>
        <p:nvSpPr>
          <p:cNvPr id="59" name="Retângulo 58"/>
          <p:cNvSpPr/>
          <p:nvPr/>
        </p:nvSpPr>
        <p:spPr>
          <a:xfrm>
            <a:off x="4105285" y="4234459"/>
            <a:ext cx="657726" cy="1042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0" name="Retângulo 59"/>
          <p:cNvSpPr/>
          <p:nvPr/>
        </p:nvSpPr>
        <p:spPr>
          <a:xfrm>
            <a:off x="5250115" y="4234460"/>
            <a:ext cx="657726" cy="10427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1" name="CaixaDeTexto 60"/>
          <p:cNvSpPr txBox="1"/>
          <p:nvPr/>
        </p:nvSpPr>
        <p:spPr>
          <a:xfrm>
            <a:off x="3773504" y="5286049"/>
            <a:ext cx="120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Medidor de </a:t>
            </a:r>
          </a:p>
          <a:p>
            <a:r>
              <a:rPr lang="pt-BR" sz="1400" b="1" dirty="0" smtClean="0"/>
              <a:t>Nível Seletivo</a:t>
            </a:r>
            <a:endParaRPr lang="pt-BR" sz="14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5040274" y="5286049"/>
            <a:ext cx="120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Gerador de </a:t>
            </a:r>
          </a:p>
          <a:p>
            <a:r>
              <a:rPr lang="pt-BR" sz="1400" b="1" dirty="0" smtClean="0"/>
              <a:t>Nível Seletivo</a:t>
            </a:r>
            <a:endParaRPr lang="pt-BR" sz="1400" b="1" dirty="0"/>
          </a:p>
        </p:txBody>
      </p:sp>
      <p:cxnSp>
        <p:nvCxnSpPr>
          <p:cNvPr id="7" name="Conector reto 6"/>
          <p:cNvCxnSpPr>
            <a:stCxn id="49" idx="2"/>
          </p:cNvCxnSpPr>
          <p:nvPr/>
        </p:nvCxnSpPr>
        <p:spPr>
          <a:xfrm>
            <a:off x="6451586" y="2221161"/>
            <a:ext cx="418433" cy="2033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277945" y="2206403"/>
            <a:ext cx="382857" cy="204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15" idx="2"/>
          </p:cNvCxnSpPr>
          <p:nvPr/>
        </p:nvCxnSpPr>
        <p:spPr>
          <a:xfrm>
            <a:off x="5040275" y="2206403"/>
            <a:ext cx="729521" cy="1024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3" idx="3"/>
          </p:cNvCxnSpPr>
          <p:nvPr/>
        </p:nvCxnSpPr>
        <p:spPr>
          <a:xfrm flipV="1">
            <a:off x="4589446" y="3237901"/>
            <a:ext cx="1180350" cy="175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589446" y="3413020"/>
            <a:ext cx="1246204" cy="174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 flipV="1">
            <a:off x="5847406" y="3413021"/>
            <a:ext cx="566993" cy="841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179621" y="2206403"/>
            <a:ext cx="1354529" cy="204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4763011" y="3230522"/>
            <a:ext cx="1006785" cy="1024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4750284" y="3413020"/>
            <a:ext cx="1093301" cy="100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60" idx="0"/>
          </p:cNvCxnSpPr>
          <p:nvPr/>
        </p:nvCxnSpPr>
        <p:spPr>
          <a:xfrm flipV="1">
            <a:off x="5578978" y="3833831"/>
            <a:ext cx="277907" cy="400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 flipV="1">
            <a:off x="5856312" y="3833831"/>
            <a:ext cx="421633" cy="4280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 flipV="1">
            <a:off x="5839472" y="3742582"/>
            <a:ext cx="521002" cy="51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455911" y="3742582"/>
            <a:ext cx="379739" cy="512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50" grpId="0"/>
      <p:bldP spid="49" grpId="0" animBg="1"/>
      <p:bldP spid="53" grpId="0" animBg="1"/>
      <p:bldP spid="54" grpId="0" animBg="1"/>
      <p:bldP spid="56" grpId="0"/>
      <p:bldP spid="59" grpId="0" animBg="1"/>
      <p:bldP spid="60" grpId="0" animBg="1"/>
      <p:bldP spid="61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1711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OUTROS ENSAIOS (ADSL,2,2+ e VDSL2):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Tensão longitudinal;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Balanceamento longitudinal;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● Potência transmitida na faixa de voz,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2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558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Sistema automatizado para ensaios elétricos</vt:lpstr>
      <vt:lpstr>Objetivo</vt:lpstr>
      <vt:lpstr>Apresentação do PowerPoint</vt:lpstr>
      <vt:lpstr>APLICAÇÃO  ● Ensaios de ADSL, ADSL2 e ADSL2plus  ● Ensaios de VDSL2  ● Ensaios de FXS (Planejamento futuro)  ● Ensaios de FXO (Planejamento futuro)  ● Outros ensaios... (Planejamento futuro)  </vt:lpstr>
      <vt:lpstr>Apresentação do PowerPoint</vt:lpstr>
      <vt:lpstr>Apresentação do PowerPoint</vt:lpstr>
      <vt:lpstr>Apresentação do PowerPoint</vt:lpstr>
      <vt:lpstr>Apresentação do PowerPoint</vt:lpstr>
      <vt:lpstr>  OUTROS ENSAIOS (ADSL,2,2+ e VDSL2):  ● Tensão longitudinal;  ● Balanceamento longitudinal;  ● Potência transmitida na faixa de voz, </vt:lpstr>
      <vt:lpstr>GANHOS e VANTAGENS  ● Ganho de tempo na hora da montagem dos setups (90%);  ● Ganho de tempo na hora das medições (50%);  ● Possibilidade de recurso humano não especializado na operação;  ● Diminuição do erro humano na montagem e na execução do ensaio; </vt:lpstr>
      <vt:lpstr>Apresentação do PowerPoint</vt:lpstr>
      <vt:lpstr>Status do projeto  ● Protótipo (Central de comutação) em fase final, falta finalizar a programação e aguarda compra de materiais;  ● Todos os instrumentos utilizados foram agrupados em um único Rack;  ● Previsão de término para dezembro/2015; </vt:lpstr>
      <vt:lpstr>Recursos  ● Foram utilizados alguns materiais disponíveis no laboratório;  ● O hardware (Arduino) onde estão sendo feitas as programações é emprestado, necessita compra;  ● O protótipo (incluindo programação) foi elaborado após o expediente e também entre os intervalos de alguns ensaios; 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Guidi Junior</dc:creator>
  <cp:lastModifiedBy>Paulo Roberto Guidi Junior</cp:lastModifiedBy>
  <cp:revision>65</cp:revision>
  <dcterms:created xsi:type="dcterms:W3CDTF">2015-08-17T11:58:51Z</dcterms:created>
  <dcterms:modified xsi:type="dcterms:W3CDTF">2015-08-19T20:04:44Z</dcterms:modified>
</cp:coreProperties>
</file>