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9" r:id="rId12"/>
    <p:sldId id="270" r:id="rId13"/>
    <p:sldId id="265" r:id="rId14"/>
    <p:sldId id="266" r:id="rId15"/>
    <p:sldId id="273" r:id="rId16"/>
    <p:sldId id="280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E646C-5BFF-4C2A-9FA4-FB82BA2E2B13}">
  <a:tblStyle styleId="{33FE646C-5BFF-4C2A-9FA4-FB82BA2E2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8C8520-07A0-43F5-A781-026E9C10787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16ad3258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816ad3258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15c74d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815c74d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15c74dc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815c74dc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1c39d5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481c39d5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15c74dc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815c74dc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15c74dc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815c74dc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199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15c74dc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815c74dc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15c74dc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815c74dc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15c74d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15c74d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1c39d5c3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81c39d5c3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1c39d5c3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481c39d5c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1c39d5c3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81c39d5c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1e498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81e498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16ad325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816ad325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ECE 6276 – CDR</a:t>
            </a:r>
            <a:br>
              <a:rPr lang="en-US" sz="4000"/>
            </a:br>
            <a:r>
              <a:rPr lang="en-US"/>
              <a:t/>
            </a:r>
            <a:br>
              <a:rPr lang="en-US"/>
            </a:br>
            <a:r>
              <a:rPr lang="en-US"/>
              <a:t>Floating Point Arithmetic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Number: 3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Xiaoting Lai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Peng Guo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Shengwei Lyu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Dingxin Jin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838200" y="3682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uArch: Reference Generator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(Reference_Generator.vhd)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50" y="1693925"/>
            <a:ext cx="8154100" cy="50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 uArch: Floating point divider (FPP_DIVIDE.vhd)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1700" y="898525"/>
            <a:ext cx="12909951" cy="61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146107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Cluster </a:t>
            </a:r>
            <a:r>
              <a:rPr lang="en-US" dirty="0" err="1"/>
              <a:t>uArch</a:t>
            </a:r>
            <a:r>
              <a:rPr lang="en-US" dirty="0"/>
              <a:t>: Floating point adder/</a:t>
            </a:r>
            <a:r>
              <a:rPr lang="en-US" dirty="0" err="1"/>
              <a:t>subtractor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FP_</a:t>
            </a:r>
            <a:r>
              <a:rPr lang="en-US" dirty="0" err="1" smtClean="0"/>
              <a:t>add_sub.vhd</a:t>
            </a:r>
            <a:r>
              <a:rPr lang="en-US" dirty="0" smtClean="0"/>
              <a:t>)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646"/>
            <a:ext cx="11984307" cy="50403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Cluster </a:t>
            </a:r>
            <a:r>
              <a:rPr lang="en-US" dirty="0" err="1"/>
              <a:t>uArch</a:t>
            </a:r>
            <a:r>
              <a:rPr lang="en-US" dirty="0"/>
              <a:t>: Floating point multiplier</a:t>
            </a:r>
            <a:endParaRPr dirty="0"/>
          </a:p>
          <a:p>
            <a:pPr lvl="0">
              <a:buSzPts val="4400"/>
            </a:pPr>
            <a:r>
              <a:rPr lang="en-US" dirty="0"/>
              <a:t> </a:t>
            </a:r>
            <a:r>
              <a:rPr lang="en-US" dirty="0"/>
              <a:t>(</a:t>
            </a:r>
            <a:r>
              <a:rPr lang="en-US" dirty="0" err="1"/>
              <a:t>FP_mult.vhd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50" y="1294600"/>
            <a:ext cx="9840701" cy="5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Cluster </a:t>
            </a:r>
            <a:r>
              <a:rPr lang="en-US" dirty="0" err="1"/>
              <a:t>uArch</a:t>
            </a:r>
            <a:r>
              <a:rPr lang="en-US" dirty="0"/>
              <a:t>: Floating point multiplier</a:t>
            </a:r>
            <a:endParaRPr dirty="0"/>
          </a:p>
          <a:p>
            <a:pPr lvl="0">
              <a:buSzPts val="4400"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altLang="zh-CN" dirty="0" err="1"/>
              <a:t>FP_mult.vhd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228868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Corner cases for multiplier  (</a:t>
            </a:r>
            <a:r>
              <a:rPr lang="en-US" dirty="0" err="1"/>
              <a:t>QNaN</a:t>
            </a:r>
            <a:r>
              <a:rPr lang="en-US" dirty="0"/>
              <a:t>: 0:11111111:000…001)</a:t>
            </a:r>
          </a:p>
        </p:txBody>
      </p:sp>
      <p:graphicFrame>
        <p:nvGraphicFramePr>
          <p:cNvPr id="150" name="Google Shape;150;p23"/>
          <p:cNvGraphicFramePr/>
          <p:nvPr>
            <p:extLst>
              <p:ext uri="{D42A27DB-BD31-4B8C-83A1-F6EECF244321}">
                <p14:modId xmlns:p14="http://schemas.microsoft.com/office/powerpoint/2010/main" val="1115208034"/>
              </p:ext>
            </p:extLst>
          </p:nvPr>
        </p:nvGraphicFramePr>
        <p:xfrm>
          <a:off x="1485900" y="2359025"/>
          <a:ext cx="9220200" cy="4152570"/>
        </p:xfrm>
        <a:graphic>
          <a:graphicData uri="http://schemas.openxmlformats.org/drawingml/2006/table">
            <a:tbl>
              <a:tblPr>
                <a:noFill/>
                <a:tableStyleId>{33FE646C-5BFF-4C2A-9FA4-FB82BA2E2B13}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+LargeNum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-LargeNum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+SmallNum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-SmallNum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+LargeNum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-LargeNum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+SmallNum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-SmallNum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+∞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case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Cluster </a:t>
            </a:r>
            <a:r>
              <a:rPr lang="en-US" dirty="0" err="1"/>
              <a:t>uArch</a:t>
            </a:r>
            <a:r>
              <a:rPr lang="en-US" dirty="0"/>
              <a:t>: Normalization module</a:t>
            </a:r>
            <a:endParaRPr dirty="0"/>
          </a:p>
          <a:p>
            <a:pPr lvl="0">
              <a:buSzPts val="4400"/>
            </a:pPr>
            <a:r>
              <a:rPr lang="en-US" dirty="0"/>
              <a:t> (</a:t>
            </a:r>
            <a:r>
              <a:rPr lang="en-US" altLang="zh-CN" dirty="0" err="1"/>
              <a:t>Normalization.vhd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838200" y="389861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Algorithm for Normalization: (e.g. find leading ‘1’ for </a:t>
            </a:r>
            <a:r>
              <a:rPr lang="en-US" sz="2400" i="1" dirty="0"/>
              <a:t>b</a:t>
            </a:r>
            <a:r>
              <a:rPr lang="en-US" sz="2400" dirty="0"/>
              <a:t>:00101001)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(1) Result reverse : </a:t>
            </a:r>
            <a:r>
              <a:rPr lang="en-US" altLang="zh-CN" sz="2400" dirty="0">
                <a:sym typeface="Wingdings" panose="05000000000000000000" pitchFamily="2" charset="2"/>
              </a:rPr>
              <a:t>[MSB to LSB] </a:t>
            </a:r>
            <a:r>
              <a:rPr lang="en-US" altLang="zh-CN" sz="2400" i="1" dirty="0"/>
              <a:t>b</a:t>
            </a:r>
            <a:r>
              <a:rPr lang="en-US" altLang="zh-CN" sz="2400" dirty="0"/>
              <a:t>:</a:t>
            </a:r>
            <a:r>
              <a:rPr lang="en-US" sz="2400" dirty="0"/>
              <a:t>00101001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ym typeface="Wingdings" panose="05000000000000000000" pitchFamily="2" charset="2"/>
              </a:rPr>
              <a:t>d</a:t>
            </a:r>
            <a:r>
              <a:rPr lang="en-US" altLang="zh-CN" sz="2400" dirty="0">
                <a:sym typeface="Wingdings" panose="05000000000000000000" pitchFamily="2" charset="2"/>
              </a:rPr>
              <a:t>:10010100 [LSB to MSB]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>
                <a:sym typeface="Wingdings" panose="05000000000000000000" pitchFamily="2" charset="2"/>
              </a:rPr>
              <a:t>(2) Find leading ‘1’ :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>
                <a:sym typeface="Wingdings" panose="05000000000000000000" pitchFamily="2" charset="2"/>
              </a:rPr>
              <a:t>      A. Decrement: </a:t>
            </a:r>
            <a:r>
              <a:rPr lang="en-US" altLang="zh-CN" sz="2400" i="1" dirty="0">
                <a:sym typeface="Wingdings" panose="05000000000000000000" pitchFamily="2" charset="2"/>
              </a:rPr>
              <a:t>d</a:t>
            </a:r>
            <a:r>
              <a:rPr lang="en-US" altLang="zh-CN" sz="2400" dirty="0">
                <a:sym typeface="Wingdings" panose="05000000000000000000" pitchFamily="2" charset="2"/>
              </a:rPr>
              <a:t>: 10010100 – 1 = </a:t>
            </a:r>
            <a:r>
              <a:rPr lang="en-US" altLang="zh-CN" sz="2400" i="1" dirty="0">
                <a:sym typeface="Wingdings" panose="05000000000000000000" pitchFamily="2" charset="2"/>
              </a:rPr>
              <a:t>d’</a:t>
            </a:r>
            <a:r>
              <a:rPr lang="en-US" altLang="zh-CN" sz="2400" dirty="0">
                <a:sym typeface="Wingdings" panose="05000000000000000000" pitchFamily="2" charset="2"/>
              </a:rPr>
              <a:t>: 10010011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>
                <a:sym typeface="Wingdings" panose="05000000000000000000" pitchFamily="2" charset="2"/>
              </a:rPr>
              <a:t>      B</a:t>
            </a:r>
            <a:r>
              <a:rPr lang="en-US" altLang="zh-CN" sz="2400" dirty="0">
                <a:sym typeface="Wingdings" panose="05000000000000000000" pitchFamily="2" charset="2"/>
              </a:rPr>
              <a:t>. XOR </a:t>
            </a:r>
            <a:r>
              <a:rPr lang="en-US" altLang="zh-CN" sz="2400" i="1" dirty="0">
                <a:sym typeface="Wingdings" panose="05000000000000000000" pitchFamily="2" charset="2"/>
              </a:rPr>
              <a:t>d</a:t>
            </a:r>
            <a:r>
              <a:rPr lang="en-US" altLang="zh-CN" sz="2400" dirty="0">
                <a:sym typeface="Wingdings" panose="05000000000000000000" pitchFamily="2" charset="2"/>
              </a:rPr>
              <a:t> with </a:t>
            </a:r>
            <a:r>
              <a:rPr lang="en-US" altLang="zh-CN" sz="2400" i="1" dirty="0">
                <a:sym typeface="Wingdings" panose="05000000000000000000" pitchFamily="2" charset="2"/>
              </a:rPr>
              <a:t>d’</a:t>
            </a:r>
            <a:r>
              <a:rPr lang="en-US" altLang="zh-CN" sz="2400" dirty="0">
                <a:sym typeface="Wingdings" panose="05000000000000000000" pitchFamily="2" charset="2"/>
              </a:rPr>
              <a:t>:</a:t>
            </a:r>
            <a:r>
              <a:rPr lang="en-US" altLang="zh-CN" sz="2400" i="1" dirty="0">
                <a:sym typeface="Wingdings" panose="05000000000000000000" pitchFamily="2" charset="2"/>
              </a:rPr>
              <a:t>     </a:t>
            </a:r>
            <a:r>
              <a:rPr lang="en-US" altLang="zh-CN" sz="2400" dirty="0">
                <a:sym typeface="Wingdings" panose="05000000000000000000" pitchFamily="2" charset="2"/>
              </a:rPr>
              <a:t>10010100 </a:t>
            </a:r>
            <a:r>
              <a:rPr lang="en-US" altLang="zh-CN" sz="2400" dirty="0" err="1">
                <a:sym typeface="Wingdings" panose="05000000000000000000" pitchFamily="2" charset="2"/>
              </a:rPr>
              <a:t>xor</a:t>
            </a:r>
            <a:r>
              <a:rPr lang="en-US" altLang="zh-CN" sz="2400" dirty="0">
                <a:sym typeface="Wingdings" panose="05000000000000000000" pitchFamily="2" charset="2"/>
              </a:rPr>
              <a:t>  10010011  = </a:t>
            </a:r>
            <a:r>
              <a:rPr lang="en-US" altLang="zh-CN" sz="2400" i="1" dirty="0">
                <a:sym typeface="Wingdings" panose="05000000000000000000" pitchFamily="2" charset="2"/>
              </a:rPr>
              <a:t>x :</a:t>
            </a:r>
            <a:r>
              <a:rPr lang="en-US" altLang="zh-CN" sz="2400" dirty="0">
                <a:sym typeface="Wingdings" panose="05000000000000000000" pitchFamily="2" charset="2"/>
              </a:rPr>
              <a:t>00000111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 C. AND d with </a:t>
            </a:r>
            <a:r>
              <a:rPr lang="en-US" altLang="zh-CN" sz="2400" i="1" dirty="0">
                <a:sym typeface="Wingdings" panose="05000000000000000000" pitchFamily="2" charset="2"/>
              </a:rPr>
              <a:t>x </a:t>
            </a:r>
            <a:r>
              <a:rPr lang="en-US" altLang="zh-CN" sz="2400" dirty="0">
                <a:sym typeface="Wingdings" panose="05000000000000000000" pitchFamily="2" charset="2"/>
              </a:rPr>
              <a:t>:</a:t>
            </a:r>
            <a:r>
              <a:rPr lang="en-US" altLang="zh-CN" sz="2400" i="1" dirty="0">
                <a:sym typeface="Wingdings" panose="05000000000000000000" pitchFamily="2" charset="2"/>
              </a:rPr>
              <a:t>     </a:t>
            </a:r>
            <a:r>
              <a:rPr lang="en-US" altLang="zh-CN" sz="2400" dirty="0">
                <a:sym typeface="Wingdings" panose="05000000000000000000" pitchFamily="2" charset="2"/>
              </a:rPr>
              <a:t>10010100 and 00000111 = </a:t>
            </a:r>
            <a:r>
              <a:rPr lang="en-US" altLang="zh-CN" sz="2400" i="1" dirty="0">
                <a:sym typeface="Wingdings" panose="05000000000000000000" pitchFamily="2" charset="2"/>
              </a:rPr>
              <a:t>x’:</a:t>
            </a:r>
            <a:r>
              <a:rPr lang="en-US" altLang="zh-CN" sz="2400" dirty="0">
                <a:sym typeface="Wingdings" panose="05000000000000000000" pitchFamily="2" charset="2"/>
              </a:rPr>
              <a:t>00000100</a:t>
            </a:r>
            <a:endParaRPr lang="en-US" altLang="zh-CN" sz="2400" i="1" dirty="0"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Now we have an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‘one-hot’ code to show us the location of leading ‘1’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we can use it as an index for LUT to give us the distance for shifting.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141860-1427-4F3B-9E0E-82809E6B0EF0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1251E4-287E-4736-A287-8A88D8C0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80" y="950400"/>
            <a:ext cx="12192000" cy="31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Cluster </a:t>
            </a:r>
            <a:r>
              <a:rPr lang="en-US" dirty="0" err="1"/>
              <a:t>uArch</a:t>
            </a:r>
            <a:r>
              <a:rPr lang="en-US" dirty="0"/>
              <a:t>: Denormalization block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(</a:t>
            </a:r>
            <a:r>
              <a:rPr lang="en-US" dirty="0" err="1"/>
              <a:t>Normalization.vhd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838200" y="389861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Algorithm for Denormalization: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(1) Check if </a:t>
            </a:r>
            <a:r>
              <a:rPr lang="en-US" sz="2400" u="sng" dirty="0"/>
              <a:t>underflow</a:t>
            </a:r>
            <a:r>
              <a:rPr lang="en-US" sz="2400" dirty="0"/>
              <a:t> happens </a:t>
            </a:r>
            <a:r>
              <a:rPr lang="en-US" sz="1800" dirty="0"/>
              <a:t>(“</a:t>
            </a:r>
            <a:r>
              <a:rPr lang="en-US" altLang="zh-CN" sz="1800" dirty="0"/>
              <a:t>01 &amp; exp” for overflow, “11 &amp; exp” for underflow)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>
                <a:sym typeface="Wingdings" panose="05000000000000000000" pitchFamily="2" charset="2"/>
              </a:rPr>
              <a:t>(2) Calculate the distance </a:t>
            </a:r>
            <a:r>
              <a:rPr lang="en-US" sz="2400" i="1" dirty="0" err="1">
                <a:sym typeface="Wingdings" panose="05000000000000000000" pitchFamily="2" charset="2"/>
              </a:rPr>
              <a:t>d_Exp</a:t>
            </a:r>
            <a:r>
              <a:rPr lang="en-US" sz="2400" dirty="0">
                <a:sym typeface="Wingdings" panose="05000000000000000000" pitchFamily="2" charset="2"/>
              </a:rPr>
              <a:t> from </a:t>
            </a:r>
            <a:r>
              <a:rPr lang="en-US" sz="2400" i="1" dirty="0">
                <a:sym typeface="Wingdings" panose="05000000000000000000" pitchFamily="2" charset="2"/>
              </a:rPr>
              <a:t>exp</a:t>
            </a:r>
            <a:r>
              <a:rPr lang="en-US" sz="2400" dirty="0">
                <a:sym typeface="Wingdings" panose="05000000000000000000" pitchFamily="2" charset="2"/>
              </a:rPr>
              <a:t> to “00000000”.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(3) Check if underflow result can be recovered by denormalization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 (</a:t>
            </a:r>
            <a:r>
              <a:rPr lang="en-US" altLang="zh-CN" sz="2400" i="1" dirty="0" err="1">
                <a:sym typeface="Wingdings" panose="05000000000000000000" pitchFamily="2" charset="2"/>
              </a:rPr>
              <a:t>d_Exp</a:t>
            </a: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ym typeface="Wingdings" panose="05000000000000000000" pitchFamily="2" charset="2"/>
              </a:rPr>
              <a:t>≤</a:t>
            </a:r>
            <a:r>
              <a:rPr lang="en-US" altLang="zh-CN" sz="2400" dirty="0">
                <a:sym typeface="Wingdings" panose="05000000000000000000" pitchFamily="2" charset="2"/>
              </a:rPr>
              <a:t> 23)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(4) Give the denormalized result using </a:t>
            </a:r>
            <a:r>
              <a:rPr lang="en-US" altLang="zh-CN" sz="2400" i="1" dirty="0" err="1">
                <a:sym typeface="Wingdings" panose="05000000000000000000" pitchFamily="2" charset="2"/>
              </a:rPr>
              <a:t>d_Exp</a:t>
            </a:r>
            <a:r>
              <a:rPr lang="en-US" altLang="zh-CN" sz="2400" i="1" dirty="0"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as an index for a second LUT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                </a:t>
            </a:r>
            <a:r>
              <a:rPr lang="en-US" altLang="zh-CN" b="1" u="sng" dirty="0">
                <a:solidFill>
                  <a:srgbClr val="FF0000"/>
                </a:solidFill>
                <a:sym typeface="Wingdings" panose="05000000000000000000" pitchFamily="2" charset="2"/>
              </a:rPr>
              <a:t>The SP for either normalization or denormalization is 1</a:t>
            </a:r>
            <a:endParaRPr lang="en-US" altLang="zh-CN" sz="2400" b="1" u="sng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141860-1427-4F3B-9E0E-82809E6B0EF0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B04F5-D9F1-4EF8-AAA6-EAA0C37A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80" y="950400"/>
            <a:ext cx="12192000" cy="31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25120" y="3657661"/>
            <a:ext cx="3886200" cy="236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SP </a:t>
            </a:r>
            <a:r>
              <a:rPr lang="en-US" altLang="zh-CN" dirty="0"/>
              <a:t>=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Able to d</a:t>
            </a:r>
            <a:r>
              <a:rPr lang="en-US" altLang="zh-CN" dirty="0"/>
              <a:t>istinguish underflow cases with denormalized number 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254CAF-545F-4BA3-BE04-6F076BFC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005378"/>
            <a:ext cx="11541760" cy="1194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642C80-87A0-4643-A003-20BFA1E8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05" y="3657722"/>
            <a:ext cx="7496175" cy="2628900"/>
          </a:xfrm>
          <a:prstGeom prst="rect">
            <a:avLst/>
          </a:prstGeom>
        </p:spPr>
      </p:pic>
      <p:sp>
        <p:nvSpPr>
          <p:cNvPr id="8" name="Google Shape;191;p30">
            <a:extLst>
              <a:ext uri="{FF2B5EF4-FFF2-40B4-BE49-F238E27FC236}">
                <a16:creationId xmlns:a16="http://schemas.microsoft.com/office/drawing/2014/main" id="{3988832F-C846-4E48-8369-01D181196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Cluster </a:t>
            </a:r>
            <a:r>
              <a:rPr lang="en-US" dirty="0" err="1"/>
              <a:t>uArch</a:t>
            </a:r>
            <a:r>
              <a:rPr lang="en-US" dirty="0"/>
              <a:t>: Normalization module</a:t>
            </a:r>
            <a:endParaRPr dirty="0"/>
          </a:p>
          <a:p>
            <a:pPr lvl="0">
              <a:buSzPts val="4400"/>
            </a:pPr>
            <a:r>
              <a:rPr lang="en-US" dirty="0"/>
              <a:t> (</a:t>
            </a:r>
            <a:r>
              <a:rPr lang="en-US" altLang="zh-CN" dirty="0" err="1"/>
              <a:t>Normalization.vhd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Clock Constraint : 100 MHz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52372-DB08-45B8-A266-C23456A3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26" y="3143052"/>
            <a:ext cx="4782780" cy="1736138"/>
          </a:xfrm>
          <a:prstGeom prst="rect">
            <a:avLst/>
          </a:prstGeom>
        </p:spPr>
      </p:pic>
      <p:sp>
        <p:nvSpPr>
          <p:cNvPr id="11" name="Google Shape;203;p32">
            <a:extLst>
              <a:ext uri="{FF2B5EF4-FFF2-40B4-BE49-F238E27FC236}">
                <a16:creationId xmlns:a16="http://schemas.microsoft.com/office/drawing/2014/main" id="{E9315818-A810-404A-BD43-4E8C377DE865}"/>
              </a:ext>
            </a:extLst>
          </p:cNvPr>
          <p:cNvSpPr txBox="1">
            <a:spLocks/>
          </p:cNvSpPr>
          <p:nvPr/>
        </p:nvSpPr>
        <p:spPr>
          <a:xfrm>
            <a:off x="845632" y="2577920"/>
            <a:ext cx="5047168" cy="29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Without denormalization block</a:t>
            </a:r>
          </a:p>
        </p:txBody>
      </p:sp>
      <p:sp>
        <p:nvSpPr>
          <p:cNvPr id="13" name="Google Shape;203;p32">
            <a:extLst>
              <a:ext uri="{FF2B5EF4-FFF2-40B4-BE49-F238E27FC236}">
                <a16:creationId xmlns:a16="http://schemas.microsoft.com/office/drawing/2014/main" id="{273E9C62-077B-4934-A50D-8ED230372B87}"/>
              </a:ext>
            </a:extLst>
          </p:cNvPr>
          <p:cNvSpPr txBox="1">
            <a:spLocks/>
          </p:cNvSpPr>
          <p:nvPr/>
        </p:nvSpPr>
        <p:spPr>
          <a:xfrm>
            <a:off x="6578454" y="257792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With denormalization block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F3C032-50E0-4FF5-88CB-1DE654633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900" y="3148132"/>
            <a:ext cx="4623900" cy="17310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A6BC4A-D030-4899-85E6-BECB0F3B5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631" y="5212385"/>
            <a:ext cx="1143000" cy="838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0B022C-C5BD-498D-9C6B-F6E070B21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498" y="5156433"/>
            <a:ext cx="1133475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129B35-4C17-440A-B7DD-F12A02F1F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475" y="5212385"/>
            <a:ext cx="1238250" cy="866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6F9F03-8083-489E-931D-2B7AA25C4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8592" y="5221275"/>
            <a:ext cx="1190625" cy="847725"/>
          </a:xfrm>
          <a:prstGeom prst="rect">
            <a:avLst/>
          </a:prstGeom>
        </p:spPr>
      </p:pic>
      <p:sp>
        <p:nvSpPr>
          <p:cNvPr id="19" name="Google Shape;191;p30">
            <a:extLst>
              <a:ext uri="{FF2B5EF4-FFF2-40B4-BE49-F238E27FC236}">
                <a16:creationId xmlns:a16="http://schemas.microsoft.com/office/drawing/2014/main" id="{564C9FE1-3362-4044-B045-F0B10013E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Cluster </a:t>
            </a:r>
            <a:r>
              <a:rPr lang="en-US" dirty="0" err="1"/>
              <a:t>uArch</a:t>
            </a:r>
            <a:r>
              <a:rPr lang="en-US" dirty="0"/>
              <a:t>: Normalization module</a:t>
            </a:r>
            <a:endParaRPr dirty="0"/>
          </a:p>
          <a:p>
            <a:pPr lvl="0">
              <a:buSzPts val="4400"/>
            </a:pPr>
            <a:r>
              <a:rPr lang="en-US" dirty="0"/>
              <a:t> (</a:t>
            </a:r>
            <a:r>
              <a:rPr lang="en-US" altLang="zh-CN" dirty="0" err="1"/>
              <a:t>Normalization.vhd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Risks Met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838200" y="13264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Rounding </a:t>
            </a:r>
            <a:r>
              <a:rPr lang="en-US" dirty="0" smtClean="0"/>
              <a:t>Issue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Judge </a:t>
            </a:r>
            <a:r>
              <a:rPr lang="en-US" dirty="0"/>
              <a:t>Overflow &amp; Underflow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exponential will add/subtract an extra ‘1’ due to carry/borrow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Denormalization block need</a:t>
            </a:r>
            <a:r>
              <a:rPr lang="en-US" altLang="zh-CN" dirty="0"/>
              <a:t>s</a:t>
            </a:r>
            <a:r>
              <a:rPr lang="en-US" dirty="0"/>
              <a:t> to be optimized to meet the timing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>
              <a:buSzPts val="2800"/>
            </a:pPr>
            <a:r>
              <a:rPr lang="en-US" dirty="0"/>
              <a:t>Still have some difference between reference and simulation result on </a:t>
            </a:r>
            <a:r>
              <a:rPr lang="en-US" altLang="zh-CN" dirty="0"/>
              <a:t>extreme situation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53365D-6DA0-4D40-B2D0-DFCEEF7E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5410721"/>
            <a:ext cx="12192000" cy="1447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50" y="1351675"/>
            <a:ext cx="8652500" cy="5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 for Final Design Review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</a:t>
            </a:r>
            <a:r>
              <a:rPr lang="en-US" altLang="zh-CN" dirty="0"/>
              <a:t>inish the remaining functional block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CN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Optimize area and timing (if applicable)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zh-CN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zh-CN" dirty="0"/>
              <a:t>Implement on FPGA and do on-board verification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altLang="zh-CN" dirty="0"/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altLang="zh-CN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graphicFrame>
        <p:nvGraphicFramePr>
          <p:cNvPr id="222" name="Google Shape;222;p35"/>
          <p:cNvGraphicFramePr/>
          <p:nvPr>
            <p:extLst>
              <p:ext uri="{D42A27DB-BD31-4B8C-83A1-F6EECF244321}">
                <p14:modId xmlns:p14="http://schemas.microsoft.com/office/powerpoint/2010/main" val="1052083952"/>
              </p:ext>
            </p:extLst>
          </p:nvPr>
        </p:nvGraphicFramePr>
        <p:xfrm>
          <a:off x="838200" y="1825625"/>
          <a:ext cx="10515600" cy="4204610"/>
        </p:xfrm>
        <a:graphic>
          <a:graphicData uri="http://schemas.openxmlformats.org/drawingml/2006/table">
            <a:tbl>
              <a:tblPr firstRow="1" bandRow="1">
                <a:noFill/>
                <a:tableStyleId>{EA8C8520-07A0-43F5-A781-026E9C107872}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Work done so far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Remaining 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/>
                        <a:t>Xiaoting Lai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Basic architecture of divider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Divider implementation, Check for corner cases and special cases, Test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Peng Guo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u="none" strike="noStrike" cap="none" dirty="0" smtClean="0"/>
                        <a:t>Basic architecture</a:t>
                      </a:r>
                      <a:r>
                        <a:rPr lang="en-US" altLang="zh-CN" sz="1800" u="none" strike="noStrike" cap="none" baseline="0" dirty="0" smtClean="0"/>
                        <a:t> of adder and </a:t>
                      </a:r>
                      <a:r>
                        <a:rPr lang="en-US" altLang="zh-CN" sz="1800" u="none" strike="noStrike" cap="none" baseline="0" dirty="0" err="1" smtClean="0"/>
                        <a:t>subtracter</a:t>
                      </a:r>
                      <a:r>
                        <a:rPr lang="en-US" altLang="zh-CN" sz="1800" u="none" strike="noStrike" cap="none" baseline="0" dirty="0" smtClean="0"/>
                        <a:t>, Adder implementation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Corner cases test,</a:t>
                      </a:r>
                      <a:r>
                        <a:rPr lang="en-US" sz="1800" u="none" strike="noStrike" cap="none" baseline="0" dirty="0" smtClean="0"/>
                        <a:t> </a:t>
                      </a:r>
                      <a:r>
                        <a:rPr lang="en-US" sz="1800" u="none" strike="noStrike" cap="none" baseline="0" dirty="0" err="1" smtClean="0"/>
                        <a:t>Subtracter</a:t>
                      </a:r>
                      <a:r>
                        <a:rPr lang="en-US" sz="1800" u="none" strike="noStrike" cap="none" baseline="0" dirty="0" smtClean="0"/>
                        <a:t> implementation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Shengwei Lyu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Basic architecture of multiplier, UART simulation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Multiplier implementation,  UART configuration with FIFO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Dingxin Jin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Reference generator, Multiplier debugging,</a:t>
                      </a:r>
                      <a:r>
                        <a:rPr lang="en-US" altLang="zh-CN" sz="1800" dirty="0"/>
                        <a:t> Testbench template,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Normalization &amp; Denormalization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Optimize normalization &amp; denormalization, Help debug and implement modules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Appendix (This is a reminder)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write down the author of that code as well as the block description (like all your labs).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Attach a README file for your code: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Specifies the data flow or connections between different VHDL files (blocks),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input/output file format and meanings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pattern how TB feeds the data into design (ie, any wait cycles between two consecutive 8x8 pixel blocks)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pattern how the design generates outputs.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Overall Architectures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387" y="1195276"/>
            <a:ext cx="12394773" cy="57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Current milestones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Completed cluster: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CN" dirty="0"/>
              <a:t>        Multiplier, UART, Normalization &amp; Denormalization,           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CN" dirty="0"/>
              <a:t>        Exception detection,  Reference Generator, Testbench template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On-going cluster: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CN" dirty="0"/>
              <a:t>        Adder/Subtractor, Divider, </a:t>
            </a:r>
            <a:r>
              <a:rPr lang="en-US" altLang="zh-CN" dirty="0" err="1"/>
              <a:t>Input/Output</a:t>
            </a:r>
            <a:r>
              <a:rPr lang="en-US" altLang="zh-CN" dirty="0"/>
              <a:t> Buffer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 uArch: UART TX/RX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(uart_tx.vhd uart_rx.vhd)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49" y="2505501"/>
            <a:ext cx="5349050" cy="2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600" y="1720375"/>
            <a:ext cx="6445225" cy="45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838200" y="3682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uArch: UART TX/RX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(uart_tx.vhd uart_rx.vhd)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4587"/>
            <a:ext cx="12192000" cy="202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838200" y="3682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uArch: UART TX/RX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(uart_tx.vhd uart_rx.vhd)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5" y="1770123"/>
            <a:ext cx="66675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26" y="4652500"/>
            <a:ext cx="11391944" cy="20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838200" y="3682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uArch: UART TX/RX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(uart_tx.vhd uart_rx.vhd)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50" y="1940400"/>
            <a:ext cx="6703676" cy="4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25" y="2343673"/>
            <a:ext cx="4919420" cy="232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 uArch: Reference Generator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(Reference_Generator.vhd)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25" y="1301563"/>
            <a:ext cx="7284150" cy="30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281338"/>
            <a:ext cx="42005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188" y="5552488"/>
            <a:ext cx="102774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F18EDB-090C-4CAD-80CA-41B614E09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219" y="3801695"/>
            <a:ext cx="5459581" cy="1598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853</Words>
  <Application>Microsoft Office PowerPoint</Application>
  <PresentationFormat>宽屏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ECE 6276 – CDR  Floating Point Arithmetic</vt:lpstr>
      <vt:lpstr>Background</vt:lpstr>
      <vt:lpstr>Overall Architectures</vt:lpstr>
      <vt:lpstr>Current milestones</vt:lpstr>
      <vt:lpstr>Cluster uArch: UART TX/RX  (uart_tx.vhd uart_rx.vhd)</vt:lpstr>
      <vt:lpstr>PowerPoint 演示文稿</vt:lpstr>
      <vt:lpstr>PowerPoint 演示文稿</vt:lpstr>
      <vt:lpstr>PowerPoint 演示文稿</vt:lpstr>
      <vt:lpstr>Cluster uArch: Reference Generator  (Reference_Generator.vhd)</vt:lpstr>
      <vt:lpstr>PowerPoint 演示文稿</vt:lpstr>
      <vt:lpstr>Cluster uArch: Floating point divider (FPP_DIVIDE.vhd)</vt:lpstr>
      <vt:lpstr>Cluster uArch: Floating point adder/subtractor (FP_add_sub.vhd)</vt:lpstr>
      <vt:lpstr>Cluster uArch: Floating point multiplier  (FP_mult.vhd)</vt:lpstr>
      <vt:lpstr>Cluster uArch: Floating point multiplier  (FP_mult.vhd)</vt:lpstr>
      <vt:lpstr>Cluster uArch: Normalization module  (Normalization.vhd)</vt:lpstr>
      <vt:lpstr>Cluster uArch: Denormalization block  (Normalization.vhd)</vt:lpstr>
      <vt:lpstr>Cluster uArch: Normalization module  (Normalization.vhd)</vt:lpstr>
      <vt:lpstr>Cluster uArch: Normalization module  (Normalization.vhd)</vt:lpstr>
      <vt:lpstr>Risks Met</vt:lpstr>
      <vt:lpstr>Plan for Final Design Review</vt:lpstr>
      <vt:lpstr>Timeline</vt:lpstr>
      <vt:lpstr>Appendix (This is a reminder)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6276 – CDR  Floating Point Arithmetic</dc:title>
  <cp:lastModifiedBy>Guo Peng</cp:lastModifiedBy>
  <cp:revision>18</cp:revision>
  <dcterms:modified xsi:type="dcterms:W3CDTF">2018-11-19T09:04:55Z</dcterms:modified>
</cp:coreProperties>
</file>