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6/30/2019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159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8002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92418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6642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3659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6/30/2019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4178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6/30/2019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17982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6/30/2019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76233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6/30/2019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01633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8551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D291B17-9318-49DB-B28B-6E5994AE9581}" type="datetime1">
              <a:rPr lang="en-US" smtClean="0"/>
              <a:t>6/30/2019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6549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6/30/2019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99896"/>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codefordc.org/dataset/dc-wards-map-overlay/resource/8ca2fd50-06cc-497f-89f9-a7937ff3650d?inner_span=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62C2-4DDB-4C12-A3B8-FA3E0836E4F6}"/>
              </a:ext>
            </a:extLst>
          </p:cNvPr>
          <p:cNvSpPr>
            <a:spLocks noGrp="1"/>
          </p:cNvSpPr>
          <p:nvPr>
            <p:ph type="ctrTitle"/>
          </p:nvPr>
        </p:nvSpPr>
        <p:spPr>
          <a:xfrm>
            <a:off x="7967193" y="228222"/>
            <a:ext cx="3511233" cy="3779995"/>
          </a:xfrm>
        </p:spPr>
        <p:txBody>
          <a:bodyPr anchor="ctr">
            <a:noAutofit/>
          </a:bodyPr>
          <a:lstStyle/>
          <a:p>
            <a:r>
              <a:rPr lang="en-US" sz="4000" dirty="0">
                <a:solidFill>
                  <a:schemeClr val="tx1"/>
                </a:solidFill>
              </a:rPr>
              <a:t>Opening a Chinese Restaurant in DC</a:t>
            </a:r>
          </a:p>
        </p:txBody>
      </p:sp>
      <p:sp>
        <p:nvSpPr>
          <p:cNvPr id="3" name="Subtitle 2">
            <a:extLst>
              <a:ext uri="{FF2B5EF4-FFF2-40B4-BE49-F238E27FC236}">
                <a16:creationId xmlns:a16="http://schemas.microsoft.com/office/drawing/2014/main" id="{B094C7BC-1677-4793-ADBA-CB59DFCDA3FD}"/>
              </a:ext>
            </a:extLst>
          </p:cNvPr>
          <p:cNvSpPr>
            <a:spLocks noGrp="1"/>
          </p:cNvSpPr>
          <p:nvPr>
            <p:ph type="subTitle" idx="1"/>
          </p:nvPr>
        </p:nvSpPr>
        <p:spPr>
          <a:xfrm>
            <a:off x="8109236" y="4739780"/>
            <a:ext cx="3511233" cy="1147054"/>
          </a:xfrm>
        </p:spPr>
        <p:txBody>
          <a:bodyPr anchor="t">
            <a:normAutofit/>
          </a:bodyPr>
          <a:lstStyle/>
          <a:p>
            <a:r>
              <a:rPr lang="en-US" sz="2000"/>
              <a:t>By: peter Guo</a:t>
            </a:r>
          </a:p>
        </p:txBody>
      </p:sp>
      <p:pic>
        <p:nvPicPr>
          <p:cNvPr id="4" name="Picture 3">
            <a:extLst>
              <a:ext uri="{FF2B5EF4-FFF2-40B4-BE49-F238E27FC236}">
                <a16:creationId xmlns:a16="http://schemas.microsoft.com/office/drawing/2014/main" id="{A5BCD9CA-2E72-44E9-B1DE-301BB0B169A0}"/>
              </a:ext>
            </a:extLst>
          </p:cNvPr>
          <p:cNvPicPr>
            <a:picLocks noChangeAspect="1"/>
          </p:cNvPicPr>
          <p:nvPr/>
        </p:nvPicPr>
        <p:blipFill rotWithShape="1">
          <a:blip r:embed="rId2"/>
          <a:srcRect l="16166" r="10468" b="-1"/>
          <a:stretch/>
        </p:blipFill>
        <p:spPr>
          <a:xfrm>
            <a:off x="20" y="10"/>
            <a:ext cx="7537685" cy="6857990"/>
          </a:xfrm>
          <a:prstGeom prst="rect">
            <a:avLst/>
          </a:prstGeom>
        </p:spPr>
      </p:pic>
    </p:spTree>
    <p:extLst>
      <p:ext uri="{BB962C8B-B14F-4D97-AF65-F5344CB8AC3E}">
        <p14:creationId xmlns:p14="http://schemas.microsoft.com/office/powerpoint/2010/main" val="23170277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4E9F32A-1F63-48F0-94E9-71B90A4742BA}"/>
              </a:ext>
            </a:extLst>
          </p:cNvPr>
          <p:cNvSpPr>
            <a:spLocks noGrp="1"/>
          </p:cNvSpPr>
          <p:nvPr>
            <p:ph type="title"/>
          </p:nvPr>
        </p:nvSpPr>
        <p:spPr>
          <a:xfrm>
            <a:off x="1451580" y="804520"/>
            <a:ext cx="4176511" cy="1049235"/>
          </a:xfrm>
        </p:spPr>
        <p:txBody>
          <a:bodyPr>
            <a:normAutofit/>
          </a:bodyPr>
          <a:lstStyle/>
          <a:p>
            <a:r>
              <a:rPr lang="en-US" dirty="0"/>
              <a:t>Cluster 7 </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DF5C8EF-EA85-4A26-9AB4-F904E1F462CD}"/>
              </a:ext>
            </a:extLst>
          </p:cNvPr>
          <p:cNvSpPr>
            <a:spLocks noGrp="1"/>
          </p:cNvSpPr>
          <p:nvPr>
            <p:ph idx="1"/>
          </p:nvPr>
        </p:nvSpPr>
        <p:spPr>
          <a:xfrm>
            <a:off x="356206" y="1975536"/>
            <a:ext cx="4172212" cy="3450613"/>
          </a:xfrm>
        </p:spPr>
        <p:txBody>
          <a:bodyPr>
            <a:normAutofit fontScale="92500" lnSpcReduction="20000"/>
          </a:bodyPr>
          <a:lstStyle/>
          <a:p>
            <a:r>
              <a:rPr lang="en-US" dirty="0"/>
              <a:t>After seeing the result of the K-Means cluster, the area around </a:t>
            </a:r>
            <a:r>
              <a:rPr lang="en-US" dirty="0" err="1"/>
              <a:t>McPhearson</a:t>
            </a:r>
            <a:r>
              <a:rPr lang="en-US" dirty="0"/>
              <a:t> square, cluster 7 seemed intriguing. As I hypothesized before, there is a high amount of businesses in that cluster, specifically area code 20005, 20006, 20007. The amount of hotels in each of those area codes is 23%, 29% and 33% respectively. That's a lot of hotels! This area is a great area to start a business.</a:t>
            </a:r>
          </a:p>
        </p:txBody>
      </p:sp>
      <p:pic>
        <p:nvPicPr>
          <p:cNvPr id="4" name="Picture 3">
            <a:extLst>
              <a:ext uri="{FF2B5EF4-FFF2-40B4-BE49-F238E27FC236}">
                <a16:creationId xmlns:a16="http://schemas.microsoft.com/office/drawing/2014/main" id="{7E37CE38-E0F9-4AC9-BB87-6E18B3D118A4}"/>
              </a:ext>
            </a:extLst>
          </p:cNvPr>
          <p:cNvPicPr>
            <a:picLocks noChangeAspect="1"/>
          </p:cNvPicPr>
          <p:nvPr/>
        </p:nvPicPr>
        <p:blipFill>
          <a:blip r:embed="rId2"/>
          <a:stretch>
            <a:fillRect/>
          </a:stretch>
        </p:blipFill>
        <p:spPr>
          <a:xfrm>
            <a:off x="7079669" y="804520"/>
            <a:ext cx="4960442" cy="4476798"/>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EAFD55E-00CB-445D-A234-F99846058391}"/>
              </a:ext>
            </a:extLst>
          </p:cNvPr>
          <p:cNvPicPr>
            <a:picLocks noChangeAspect="1"/>
          </p:cNvPicPr>
          <p:nvPr/>
        </p:nvPicPr>
        <p:blipFill>
          <a:blip r:embed="rId4"/>
          <a:stretch>
            <a:fillRect/>
          </a:stretch>
        </p:blipFill>
        <p:spPr>
          <a:xfrm>
            <a:off x="4657945" y="2018413"/>
            <a:ext cx="2292196" cy="3152775"/>
          </a:xfrm>
          <a:prstGeom prst="rect">
            <a:avLst/>
          </a:prstGeom>
        </p:spPr>
      </p:pic>
    </p:spTree>
    <p:extLst>
      <p:ext uri="{BB962C8B-B14F-4D97-AF65-F5344CB8AC3E}">
        <p14:creationId xmlns:p14="http://schemas.microsoft.com/office/powerpoint/2010/main" val="277370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9DD1-29CF-4D70-B528-D4724B21C8F6}"/>
              </a:ext>
            </a:extLst>
          </p:cNvPr>
          <p:cNvSpPr>
            <a:spLocks noGrp="1"/>
          </p:cNvSpPr>
          <p:nvPr>
            <p:ph type="title"/>
          </p:nvPr>
        </p:nvSpPr>
        <p:spPr/>
        <p:txBody>
          <a:bodyPr/>
          <a:lstStyle/>
          <a:p>
            <a:r>
              <a:rPr lang="en-US" dirty="0"/>
              <a:t>Businesses in Cluster 7</a:t>
            </a:r>
          </a:p>
        </p:txBody>
      </p:sp>
      <p:sp>
        <p:nvSpPr>
          <p:cNvPr id="3" name="Content Placeholder 2">
            <a:extLst>
              <a:ext uri="{FF2B5EF4-FFF2-40B4-BE49-F238E27FC236}">
                <a16:creationId xmlns:a16="http://schemas.microsoft.com/office/drawing/2014/main" id="{4231E8B8-6EB0-4185-A53D-0D4680946961}"/>
              </a:ext>
            </a:extLst>
          </p:cNvPr>
          <p:cNvSpPr>
            <a:spLocks noGrp="1"/>
          </p:cNvSpPr>
          <p:nvPr>
            <p:ph idx="1"/>
          </p:nvPr>
        </p:nvSpPr>
        <p:spPr>
          <a:xfrm>
            <a:off x="1451579" y="2015733"/>
            <a:ext cx="1958371" cy="1718067"/>
          </a:xfrm>
        </p:spPr>
        <p:txBody>
          <a:bodyPr>
            <a:normAutofit fontScale="55000" lnSpcReduction="20000"/>
          </a:bodyPr>
          <a:lstStyle/>
          <a:p>
            <a:r>
              <a:rPr lang="en-US" dirty="0"/>
              <a:t>Only 1 Asian Restaurant in Cluster 7 (McPherson Square)! Plenty of room to put a Chinese restaurant here and profit! The restaurant is called Momofuku and has a 7.5 rating. </a:t>
            </a:r>
            <a:r>
              <a:rPr lang="en-US"/>
              <a:t>We can compete!</a:t>
            </a:r>
            <a:endParaRPr lang="en-US" dirty="0"/>
          </a:p>
        </p:txBody>
      </p:sp>
      <p:pic>
        <p:nvPicPr>
          <p:cNvPr id="5" name="Picture 4">
            <a:extLst>
              <a:ext uri="{FF2B5EF4-FFF2-40B4-BE49-F238E27FC236}">
                <a16:creationId xmlns:a16="http://schemas.microsoft.com/office/drawing/2014/main" id="{8FF92834-49BF-4558-AC5B-32D2F42FF561}"/>
              </a:ext>
            </a:extLst>
          </p:cNvPr>
          <p:cNvPicPr>
            <a:picLocks noChangeAspect="1"/>
          </p:cNvPicPr>
          <p:nvPr/>
        </p:nvPicPr>
        <p:blipFill>
          <a:blip r:embed="rId2"/>
          <a:stretch>
            <a:fillRect/>
          </a:stretch>
        </p:blipFill>
        <p:spPr>
          <a:xfrm>
            <a:off x="3581400" y="1907978"/>
            <a:ext cx="1238250" cy="4057650"/>
          </a:xfrm>
          <a:prstGeom prst="rect">
            <a:avLst/>
          </a:prstGeom>
        </p:spPr>
      </p:pic>
      <p:pic>
        <p:nvPicPr>
          <p:cNvPr id="6" name="Picture 5">
            <a:extLst>
              <a:ext uri="{FF2B5EF4-FFF2-40B4-BE49-F238E27FC236}">
                <a16:creationId xmlns:a16="http://schemas.microsoft.com/office/drawing/2014/main" id="{C38D069B-8896-4B53-B945-13E4EFC3EF01}"/>
              </a:ext>
            </a:extLst>
          </p:cNvPr>
          <p:cNvPicPr>
            <a:picLocks noChangeAspect="1"/>
          </p:cNvPicPr>
          <p:nvPr/>
        </p:nvPicPr>
        <p:blipFill>
          <a:blip r:embed="rId3"/>
          <a:stretch>
            <a:fillRect/>
          </a:stretch>
        </p:blipFill>
        <p:spPr>
          <a:xfrm>
            <a:off x="5364214" y="2014936"/>
            <a:ext cx="6046736" cy="3672286"/>
          </a:xfrm>
          <a:prstGeom prst="rect">
            <a:avLst/>
          </a:prstGeom>
        </p:spPr>
      </p:pic>
      <p:pic>
        <p:nvPicPr>
          <p:cNvPr id="7" name="Picture 6">
            <a:extLst>
              <a:ext uri="{FF2B5EF4-FFF2-40B4-BE49-F238E27FC236}">
                <a16:creationId xmlns:a16="http://schemas.microsoft.com/office/drawing/2014/main" id="{26E139B7-C954-459F-94EF-5EE26C5BF96B}"/>
              </a:ext>
            </a:extLst>
          </p:cNvPr>
          <p:cNvPicPr>
            <a:picLocks noChangeAspect="1"/>
          </p:cNvPicPr>
          <p:nvPr/>
        </p:nvPicPr>
        <p:blipFill>
          <a:blip r:embed="rId4"/>
          <a:stretch>
            <a:fillRect/>
          </a:stretch>
        </p:blipFill>
        <p:spPr>
          <a:xfrm>
            <a:off x="531403" y="4637987"/>
            <a:ext cx="2964272" cy="1049235"/>
          </a:xfrm>
          <a:prstGeom prst="rect">
            <a:avLst/>
          </a:prstGeom>
        </p:spPr>
      </p:pic>
    </p:spTree>
    <p:extLst>
      <p:ext uri="{BB962C8B-B14F-4D97-AF65-F5344CB8AC3E}">
        <p14:creationId xmlns:p14="http://schemas.microsoft.com/office/powerpoint/2010/main" val="99009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7A44-7F9E-4D13-9A96-D154A8AF6CB4}"/>
              </a:ext>
            </a:extLst>
          </p:cNvPr>
          <p:cNvSpPr>
            <a:spLocks noGrp="1"/>
          </p:cNvSpPr>
          <p:nvPr>
            <p:ph type="title"/>
          </p:nvPr>
        </p:nvSpPr>
        <p:spPr>
          <a:xfrm>
            <a:off x="762001" y="803325"/>
            <a:ext cx="5314536" cy="1325563"/>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0B587678-30C6-48CF-B0A7-9D59E4F1A107}"/>
              </a:ext>
            </a:extLst>
          </p:cNvPr>
          <p:cNvSpPr>
            <a:spLocks noGrp="1"/>
          </p:cNvSpPr>
          <p:nvPr>
            <p:ph idx="1"/>
          </p:nvPr>
        </p:nvSpPr>
        <p:spPr>
          <a:xfrm>
            <a:off x="762000" y="2279018"/>
            <a:ext cx="5314543" cy="3375920"/>
          </a:xfrm>
        </p:spPr>
        <p:txBody>
          <a:bodyPr anchor="t">
            <a:normAutofit fontScale="92500" lnSpcReduction="10000"/>
          </a:bodyPr>
          <a:lstStyle/>
          <a:p>
            <a:r>
              <a:rPr lang="en-US" sz="1400" dirty="0"/>
              <a:t>Washington DC has always been one of the busiest places in the United States. With two major airports less than an hour away from each other, tens of thousands of people come and go every day. The Nation's Capital is filled with people all over the country to see the best sites. For business owners, this can be seen as an easy win- if they know where to put their restaurant. In order to maximize their revenue, these owners must pick the best place in the city to build. Many factors are taken in account when they make the decision on location: type of restaurant, closest landmark, accessibility, crime rates, competitors nearby. The decision to open up a restaurant in DC can cost up to a couple hundred thousand dollars, so making the best educated decision will help owners achieve their goals. With this Capstone, we will be examining the factors that affect restaurants and help owners decide the best place to start their business.</a:t>
            </a:r>
          </a:p>
        </p:txBody>
      </p:sp>
      <p:pic>
        <p:nvPicPr>
          <p:cNvPr id="4" name="Picture 3">
            <a:extLst>
              <a:ext uri="{FF2B5EF4-FFF2-40B4-BE49-F238E27FC236}">
                <a16:creationId xmlns:a16="http://schemas.microsoft.com/office/drawing/2014/main" id="{F4830C2B-5F68-444D-B1A4-F3FD1EA39D01}"/>
              </a:ext>
            </a:extLst>
          </p:cNvPr>
          <p:cNvPicPr>
            <a:picLocks noChangeAspect="1"/>
          </p:cNvPicPr>
          <p:nvPr/>
        </p:nvPicPr>
        <p:blipFill rotWithShape="1">
          <a:blip r:embed="rId2"/>
          <a:srcRect l="32305" r="3700"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7713910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7577-B27F-48A7-8071-3343E83850F1}"/>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577A480-B484-4746-95BB-BA07B7BD895E}"/>
              </a:ext>
            </a:extLst>
          </p:cNvPr>
          <p:cNvSpPr>
            <a:spLocks noGrp="1"/>
          </p:cNvSpPr>
          <p:nvPr>
            <p:ph idx="1"/>
          </p:nvPr>
        </p:nvSpPr>
        <p:spPr/>
        <p:txBody>
          <a:bodyPr>
            <a:normAutofit fontScale="92500" lnSpcReduction="20000"/>
          </a:bodyPr>
          <a:lstStyle/>
          <a:p>
            <a:r>
              <a:rPr lang="en-US" dirty="0"/>
              <a:t>Determining the best place to open up a Chinese Restaurant in DC based off of certain factors</a:t>
            </a:r>
          </a:p>
          <a:p>
            <a:pPr lvl="1"/>
            <a:r>
              <a:rPr lang="en-US" dirty="0"/>
              <a:t>Proximity to landmarks</a:t>
            </a:r>
          </a:p>
          <a:p>
            <a:pPr lvl="1"/>
            <a:r>
              <a:rPr lang="en-US" dirty="0"/>
              <a:t>Crime Rate</a:t>
            </a:r>
          </a:p>
          <a:p>
            <a:pPr lvl="1"/>
            <a:r>
              <a:rPr lang="en-US" dirty="0"/>
              <a:t>Other similar restaurants</a:t>
            </a:r>
          </a:p>
          <a:p>
            <a:pPr lvl="1"/>
            <a:r>
              <a:rPr lang="en-US" dirty="0"/>
              <a:t>Tourism density</a:t>
            </a:r>
          </a:p>
          <a:p>
            <a:r>
              <a:rPr lang="en-US" dirty="0"/>
              <a:t>Data provided from dc.gov and Foursquare. Geo Json of DC’s 8 wards provided by </a:t>
            </a:r>
            <a:r>
              <a:rPr lang="en-US" dirty="0">
                <a:hlinkClick r:id="rId2"/>
              </a:rPr>
              <a:t>http://data.codefordc.org/dataset/dc-wards-map-overlay/resource/8ca2fd50-06cc-497f-89f9-a7937ff3650d?inner_span=True</a:t>
            </a:r>
            <a:endParaRPr lang="en-US" dirty="0"/>
          </a:p>
          <a:p>
            <a:r>
              <a:rPr lang="en-US" dirty="0"/>
              <a:t>DC is broken down into 8 wards, which we will come in handy later.</a:t>
            </a:r>
          </a:p>
        </p:txBody>
      </p:sp>
    </p:spTree>
    <p:extLst>
      <p:ext uri="{BB962C8B-B14F-4D97-AF65-F5344CB8AC3E}">
        <p14:creationId xmlns:p14="http://schemas.microsoft.com/office/powerpoint/2010/main" val="418174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AF18-F4B2-4CF7-BBE9-DC987B628BB5}"/>
              </a:ext>
            </a:extLst>
          </p:cNvPr>
          <p:cNvSpPr>
            <a:spLocks noGrp="1"/>
          </p:cNvSpPr>
          <p:nvPr>
            <p:ph type="title"/>
          </p:nvPr>
        </p:nvSpPr>
        <p:spPr/>
        <p:txBody>
          <a:bodyPr/>
          <a:lstStyle/>
          <a:p>
            <a:r>
              <a:rPr lang="en-US" dirty="0"/>
              <a:t>Crime Data</a:t>
            </a:r>
          </a:p>
        </p:txBody>
      </p:sp>
      <p:pic>
        <p:nvPicPr>
          <p:cNvPr id="4" name="Content Placeholder 3">
            <a:extLst>
              <a:ext uri="{FF2B5EF4-FFF2-40B4-BE49-F238E27FC236}">
                <a16:creationId xmlns:a16="http://schemas.microsoft.com/office/drawing/2014/main" id="{29343726-5865-42CA-AA48-A083A024D78F}"/>
              </a:ext>
            </a:extLst>
          </p:cNvPr>
          <p:cNvPicPr>
            <a:picLocks noGrp="1" noChangeAspect="1"/>
          </p:cNvPicPr>
          <p:nvPr>
            <p:ph idx="1"/>
          </p:nvPr>
        </p:nvPicPr>
        <p:blipFill>
          <a:blip r:embed="rId2"/>
          <a:stretch>
            <a:fillRect/>
          </a:stretch>
        </p:blipFill>
        <p:spPr>
          <a:xfrm>
            <a:off x="1242510" y="3039517"/>
            <a:ext cx="1393114" cy="2798448"/>
          </a:xfrm>
          <a:prstGeom prst="rect">
            <a:avLst/>
          </a:prstGeom>
        </p:spPr>
      </p:pic>
      <p:sp>
        <p:nvSpPr>
          <p:cNvPr id="5" name="TextBox 4">
            <a:extLst>
              <a:ext uri="{FF2B5EF4-FFF2-40B4-BE49-F238E27FC236}">
                <a16:creationId xmlns:a16="http://schemas.microsoft.com/office/drawing/2014/main" id="{F5DBF8AC-D0C4-467D-AE82-98D9D681D831}"/>
              </a:ext>
            </a:extLst>
          </p:cNvPr>
          <p:cNvSpPr txBox="1"/>
          <p:nvPr/>
        </p:nvSpPr>
        <p:spPr>
          <a:xfrm>
            <a:off x="719867" y="2123470"/>
            <a:ext cx="2438400" cy="646331"/>
          </a:xfrm>
          <a:prstGeom prst="rect">
            <a:avLst/>
          </a:prstGeom>
          <a:noFill/>
        </p:spPr>
        <p:txBody>
          <a:bodyPr wrap="square" rtlCol="0">
            <a:spAutoFit/>
          </a:bodyPr>
          <a:lstStyle/>
          <a:p>
            <a:pPr algn="ctr"/>
            <a:r>
              <a:rPr lang="en-US" dirty="0"/>
              <a:t>2019 Crimes in each ward</a:t>
            </a:r>
          </a:p>
        </p:txBody>
      </p:sp>
      <p:sp>
        <p:nvSpPr>
          <p:cNvPr id="6" name="TextBox 5">
            <a:extLst>
              <a:ext uri="{FF2B5EF4-FFF2-40B4-BE49-F238E27FC236}">
                <a16:creationId xmlns:a16="http://schemas.microsoft.com/office/drawing/2014/main" id="{2C49138E-8F23-4291-8125-488262A2CE15}"/>
              </a:ext>
            </a:extLst>
          </p:cNvPr>
          <p:cNvSpPr txBox="1"/>
          <p:nvPr/>
        </p:nvSpPr>
        <p:spPr>
          <a:xfrm>
            <a:off x="7513698" y="2123469"/>
            <a:ext cx="2438400" cy="646331"/>
          </a:xfrm>
          <a:prstGeom prst="rect">
            <a:avLst/>
          </a:prstGeom>
          <a:noFill/>
        </p:spPr>
        <p:txBody>
          <a:bodyPr wrap="square" rtlCol="0">
            <a:spAutoFit/>
          </a:bodyPr>
          <a:lstStyle/>
          <a:p>
            <a:pPr algn="ctr"/>
            <a:r>
              <a:rPr lang="en-US" dirty="0"/>
              <a:t>Crimes displayed on choropleth map</a:t>
            </a:r>
          </a:p>
        </p:txBody>
      </p:sp>
      <p:pic>
        <p:nvPicPr>
          <p:cNvPr id="7" name="Picture 6">
            <a:extLst>
              <a:ext uri="{FF2B5EF4-FFF2-40B4-BE49-F238E27FC236}">
                <a16:creationId xmlns:a16="http://schemas.microsoft.com/office/drawing/2014/main" id="{F6089F4C-B2BF-48A7-ABDE-075DD3B70284}"/>
              </a:ext>
            </a:extLst>
          </p:cNvPr>
          <p:cNvPicPr>
            <a:picLocks noChangeAspect="1"/>
          </p:cNvPicPr>
          <p:nvPr/>
        </p:nvPicPr>
        <p:blipFill>
          <a:blip r:embed="rId3"/>
          <a:stretch>
            <a:fillRect/>
          </a:stretch>
        </p:blipFill>
        <p:spPr>
          <a:xfrm>
            <a:off x="5969645" y="2792104"/>
            <a:ext cx="5526505" cy="3293273"/>
          </a:xfrm>
          <a:prstGeom prst="rect">
            <a:avLst/>
          </a:prstGeom>
        </p:spPr>
      </p:pic>
    </p:spTree>
    <p:extLst>
      <p:ext uri="{BB962C8B-B14F-4D97-AF65-F5344CB8AC3E}">
        <p14:creationId xmlns:p14="http://schemas.microsoft.com/office/powerpoint/2010/main" val="270095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D169F-3F71-4A7A-96E5-3138934C07FC}"/>
              </a:ext>
            </a:extLst>
          </p:cNvPr>
          <p:cNvSpPr>
            <a:spLocks noGrp="1"/>
          </p:cNvSpPr>
          <p:nvPr>
            <p:ph type="title"/>
          </p:nvPr>
        </p:nvSpPr>
        <p:spPr/>
        <p:txBody>
          <a:bodyPr/>
          <a:lstStyle/>
          <a:p>
            <a:r>
              <a:rPr lang="en-US" dirty="0"/>
              <a:t>Crime Rate Data Explained</a:t>
            </a:r>
            <a:br>
              <a:rPr lang="en-US" dirty="0"/>
            </a:br>
            <a:endParaRPr lang="en-US" dirty="0"/>
          </a:p>
        </p:txBody>
      </p:sp>
      <p:sp>
        <p:nvSpPr>
          <p:cNvPr id="3" name="Content Placeholder 2">
            <a:extLst>
              <a:ext uri="{FF2B5EF4-FFF2-40B4-BE49-F238E27FC236}">
                <a16:creationId xmlns:a16="http://schemas.microsoft.com/office/drawing/2014/main" id="{C5AC5026-F250-4D30-8764-870792782565}"/>
              </a:ext>
            </a:extLst>
          </p:cNvPr>
          <p:cNvSpPr>
            <a:spLocks noGrp="1"/>
          </p:cNvSpPr>
          <p:nvPr>
            <p:ph idx="1"/>
          </p:nvPr>
        </p:nvSpPr>
        <p:spPr/>
        <p:txBody>
          <a:bodyPr>
            <a:normAutofit lnSpcReduction="10000"/>
          </a:bodyPr>
          <a:lstStyle/>
          <a:p>
            <a:endParaRPr lang="en-US" dirty="0"/>
          </a:p>
          <a:p>
            <a:r>
              <a:rPr lang="en-US" dirty="0"/>
              <a:t>This was the first step in the data analysis. I wanted to incorporate this in the data analysis because I wanted to see the relationship between crime and businesses. After cleaning the data and grouping it by ward, it showed that ward two (the national mall) had the highest amount of crimes of 2998, shortly followed by capitol hill of 2338 crimes. This data did not come as a surprise to me as I knew that crimes were going to be high in these areas due to the amount of tourism there every day of the year. Tourism is good in the fact that there will always be an influx of individuals there, staying short term and most likely needing a place to eat.</a:t>
            </a:r>
          </a:p>
        </p:txBody>
      </p:sp>
    </p:spTree>
    <p:extLst>
      <p:ext uri="{BB962C8B-B14F-4D97-AF65-F5344CB8AC3E}">
        <p14:creationId xmlns:p14="http://schemas.microsoft.com/office/powerpoint/2010/main" val="301887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8B24-F0C5-4A00-AE9E-A6B579B0864B}"/>
              </a:ext>
            </a:extLst>
          </p:cNvPr>
          <p:cNvSpPr>
            <a:spLocks noGrp="1"/>
          </p:cNvSpPr>
          <p:nvPr>
            <p:ph type="title"/>
          </p:nvPr>
        </p:nvSpPr>
        <p:spPr/>
        <p:txBody>
          <a:bodyPr/>
          <a:lstStyle/>
          <a:p>
            <a:r>
              <a:rPr lang="en-US" dirty="0"/>
              <a:t>Foursquare venues in dc Query</a:t>
            </a:r>
          </a:p>
        </p:txBody>
      </p:sp>
      <p:pic>
        <p:nvPicPr>
          <p:cNvPr id="4" name="Content Placeholder 3">
            <a:extLst>
              <a:ext uri="{FF2B5EF4-FFF2-40B4-BE49-F238E27FC236}">
                <a16:creationId xmlns:a16="http://schemas.microsoft.com/office/drawing/2014/main" id="{DCA80D81-8E70-48C3-879A-41A235558FB9}"/>
              </a:ext>
            </a:extLst>
          </p:cNvPr>
          <p:cNvPicPr>
            <a:picLocks noGrp="1" noChangeAspect="1"/>
          </p:cNvPicPr>
          <p:nvPr>
            <p:ph idx="1"/>
          </p:nvPr>
        </p:nvPicPr>
        <p:blipFill>
          <a:blip r:embed="rId2"/>
          <a:stretch>
            <a:fillRect/>
          </a:stretch>
        </p:blipFill>
        <p:spPr>
          <a:xfrm>
            <a:off x="1451579" y="2024849"/>
            <a:ext cx="8991600" cy="2381250"/>
          </a:xfrm>
          <a:prstGeom prst="rect">
            <a:avLst/>
          </a:prstGeom>
        </p:spPr>
      </p:pic>
      <p:pic>
        <p:nvPicPr>
          <p:cNvPr id="5" name="Picture 4">
            <a:extLst>
              <a:ext uri="{FF2B5EF4-FFF2-40B4-BE49-F238E27FC236}">
                <a16:creationId xmlns:a16="http://schemas.microsoft.com/office/drawing/2014/main" id="{7FF0AED6-1FDC-4FD5-9A48-74A670849128}"/>
              </a:ext>
            </a:extLst>
          </p:cNvPr>
          <p:cNvPicPr>
            <a:picLocks noChangeAspect="1"/>
          </p:cNvPicPr>
          <p:nvPr/>
        </p:nvPicPr>
        <p:blipFill>
          <a:blip r:embed="rId3"/>
          <a:stretch>
            <a:fillRect/>
          </a:stretch>
        </p:blipFill>
        <p:spPr>
          <a:xfrm>
            <a:off x="3756629" y="4577194"/>
            <a:ext cx="4381500" cy="1447800"/>
          </a:xfrm>
          <a:prstGeom prst="rect">
            <a:avLst/>
          </a:prstGeom>
        </p:spPr>
      </p:pic>
      <p:sp>
        <p:nvSpPr>
          <p:cNvPr id="6" name="TextBox 5">
            <a:extLst>
              <a:ext uri="{FF2B5EF4-FFF2-40B4-BE49-F238E27FC236}">
                <a16:creationId xmlns:a16="http://schemas.microsoft.com/office/drawing/2014/main" id="{79B0161D-3751-4347-95A2-375EA1C77AFA}"/>
              </a:ext>
            </a:extLst>
          </p:cNvPr>
          <p:cNvSpPr txBox="1"/>
          <p:nvPr/>
        </p:nvSpPr>
        <p:spPr>
          <a:xfrm>
            <a:off x="8382000" y="4605769"/>
            <a:ext cx="3543300" cy="646331"/>
          </a:xfrm>
          <a:prstGeom prst="rect">
            <a:avLst/>
          </a:prstGeom>
          <a:noFill/>
        </p:spPr>
        <p:txBody>
          <a:bodyPr wrap="square" rtlCol="0">
            <a:spAutoFit/>
          </a:bodyPr>
          <a:lstStyle/>
          <a:p>
            <a:r>
              <a:rPr lang="en-US" dirty="0"/>
              <a:t>Sample result of </a:t>
            </a:r>
            <a:r>
              <a:rPr lang="en-US" dirty="0" err="1"/>
              <a:t>dataframe</a:t>
            </a:r>
            <a:r>
              <a:rPr lang="en-US" dirty="0"/>
              <a:t> after cleaning  the data</a:t>
            </a:r>
          </a:p>
        </p:txBody>
      </p:sp>
    </p:spTree>
    <p:extLst>
      <p:ext uri="{BB962C8B-B14F-4D97-AF65-F5344CB8AC3E}">
        <p14:creationId xmlns:p14="http://schemas.microsoft.com/office/powerpoint/2010/main" val="329676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523-910A-4658-97B9-3A456D24FD1E}"/>
              </a:ext>
            </a:extLst>
          </p:cNvPr>
          <p:cNvSpPr>
            <a:spLocks noGrp="1"/>
          </p:cNvSpPr>
          <p:nvPr>
            <p:ph type="title"/>
          </p:nvPr>
        </p:nvSpPr>
        <p:spPr/>
        <p:txBody>
          <a:bodyPr/>
          <a:lstStyle/>
          <a:p>
            <a:r>
              <a:rPr lang="en-US" dirty="0"/>
              <a:t>Venues mapped on choropleth map</a:t>
            </a:r>
          </a:p>
        </p:txBody>
      </p:sp>
      <p:pic>
        <p:nvPicPr>
          <p:cNvPr id="4" name="Picture 3">
            <a:extLst>
              <a:ext uri="{FF2B5EF4-FFF2-40B4-BE49-F238E27FC236}">
                <a16:creationId xmlns:a16="http://schemas.microsoft.com/office/drawing/2014/main" id="{83FDB78F-F53E-478A-92DF-AC9022404322}"/>
              </a:ext>
            </a:extLst>
          </p:cNvPr>
          <p:cNvPicPr>
            <a:picLocks noChangeAspect="1"/>
          </p:cNvPicPr>
          <p:nvPr/>
        </p:nvPicPr>
        <p:blipFill>
          <a:blip r:embed="rId2"/>
          <a:stretch>
            <a:fillRect/>
          </a:stretch>
        </p:blipFill>
        <p:spPr>
          <a:xfrm>
            <a:off x="1276350" y="1976796"/>
            <a:ext cx="6634162" cy="3971909"/>
          </a:xfrm>
          <a:prstGeom prst="rect">
            <a:avLst/>
          </a:prstGeom>
        </p:spPr>
      </p:pic>
      <p:sp>
        <p:nvSpPr>
          <p:cNvPr id="5" name="TextBox 4">
            <a:extLst>
              <a:ext uri="{FF2B5EF4-FFF2-40B4-BE49-F238E27FC236}">
                <a16:creationId xmlns:a16="http://schemas.microsoft.com/office/drawing/2014/main" id="{9E2CA46D-594D-4CF9-939E-DFEA2ADCB876}"/>
              </a:ext>
            </a:extLst>
          </p:cNvPr>
          <p:cNvSpPr txBox="1"/>
          <p:nvPr/>
        </p:nvSpPr>
        <p:spPr>
          <a:xfrm>
            <a:off x="8239125" y="1801744"/>
            <a:ext cx="3086100" cy="4247317"/>
          </a:xfrm>
          <a:prstGeom prst="rect">
            <a:avLst/>
          </a:prstGeom>
          <a:noFill/>
        </p:spPr>
        <p:txBody>
          <a:bodyPr wrap="square" rtlCol="0">
            <a:spAutoFit/>
          </a:bodyPr>
          <a:lstStyle/>
          <a:p>
            <a:r>
              <a:rPr lang="en-US" dirty="0"/>
              <a:t>The return I received had a plethora of different businesses (parks, hotels, grocery stores, restaurants etc..). I had to clean the data and then was able to display it on a choropleth map as seen on the notebook. When it was displayed, it was immediately apparent that the majority of these venues were downtown (ward 2) by the national mall. It coincided with my observation that tourism brings crimes, but attracts a lot of good business.</a:t>
            </a:r>
          </a:p>
        </p:txBody>
      </p:sp>
    </p:spTree>
    <p:extLst>
      <p:ext uri="{BB962C8B-B14F-4D97-AF65-F5344CB8AC3E}">
        <p14:creationId xmlns:p14="http://schemas.microsoft.com/office/powerpoint/2010/main" val="423330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3B99-FF46-4F60-81B1-E71B4DBA0BA5}"/>
              </a:ext>
            </a:extLst>
          </p:cNvPr>
          <p:cNvSpPr>
            <a:spLocks noGrp="1"/>
          </p:cNvSpPr>
          <p:nvPr>
            <p:ph type="title"/>
          </p:nvPr>
        </p:nvSpPr>
        <p:spPr/>
        <p:txBody>
          <a:bodyPr/>
          <a:lstStyle/>
          <a:p>
            <a:r>
              <a:rPr lang="en-US" dirty="0"/>
              <a:t>Top ten business categories in zip code</a:t>
            </a:r>
          </a:p>
        </p:txBody>
      </p:sp>
      <p:pic>
        <p:nvPicPr>
          <p:cNvPr id="4" name="Picture 3">
            <a:extLst>
              <a:ext uri="{FF2B5EF4-FFF2-40B4-BE49-F238E27FC236}">
                <a16:creationId xmlns:a16="http://schemas.microsoft.com/office/drawing/2014/main" id="{50855F32-7567-4E72-8980-286A965D94E2}"/>
              </a:ext>
            </a:extLst>
          </p:cNvPr>
          <p:cNvPicPr>
            <a:picLocks noChangeAspect="1"/>
          </p:cNvPicPr>
          <p:nvPr/>
        </p:nvPicPr>
        <p:blipFill>
          <a:blip r:embed="rId2"/>
          <a:stretch>
            <a:fillRect/>
          </a:stretch>
        </p:blipFill>
        <p:spPr>
          <a:xfrm>
            <a:off x="1451579" y="2057400"/>
            <a:ext cx="4788446" cy="3718027"/>
          </a:xfrm>
          <a:prstGeom prst="rect">
            <a:avLst/>
          </a:prstGeom>
        </p:spPr>
      </p:pic>
      <p:sp>
        <p:nvSpPr>
          <p:cNvPr id="5" name="TextBox 4">
            <a:extLst>
              <a:ext uri="{FF2B5EF4-FFF2-40B4-BE49-F238E27FC236}">
                <a16:creationId xmlns:a16="http://schemas.microsoft.com/office/drawing/2014/main" id="{2DA1DD16-B8F4-43D2-8A1C-CCD941662390}"/>
              </a:ext>
            </a:extLst>
          </p:cNvPr>
          <p:cNvSpPr txBox="1"/>
          <p:nvPr/>
        </p:nvSpPr>
        <p:spPr>
          <a:xfrm>
            <a:off x="7115175" y="2057400"/>
            <a:ext cx="4467225" cy="1200329"/>
          </a:xfrm>
          <a:prstGeom prst="rect">
            <a:avLst/>
          </a:prstGeom>
          <a:noFill/>
        </p:spPr>
        <p:txBody>
          <a:bodyPr wrap="square" rtlCol="0">
            <a:spAutoFit/>
          </a:bodyPr>
          <a:lstStyle/>
          <a:p>
            <a:r>
              <a:rPr lang="en-US" dirty="0"/>
              <a:t>A lot of zip codes in downtown DC seem to be hotels! Next we are going to do a K-Means Clustering to examine the businesses closer.</a:t>
            </a:r>
          </a:p>
        </p:txBody>
      </p:sp>
    </p:spTree>
    <p:extLst>
      <p:ext uri="{BB962C8B-B14F-4D97-AF65-F5344CB8AC3E}">
        <p14:creationId xmlns:p14="http://schemas.microsoft.com/office/powerpoint/2010/main" val="147615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070FA68-E310-4D12-BD17-21CF39A4DA77}"/>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K=10 K-Means Clustering</a:t>
            </a:r>
          </a:p>
        </p:txBody>
      </p:sp>
      <p:cxnSp>
        <p:nvCxnSpPr>
          <p:cNvPr id="28" name="Straight Connector 20">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0" name="Group 22">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31" name="Rectangle 23">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FEE4116-0782-4A34-993F-357CF3175496}"/>
              </a:ext>
            </a:extLst>
          </p:cNvPr>
          <p:cNvPicPr>
            <a:picLocks noChangeAspect="1"/>
          </p:cNvPicPr>
          <p:nvPr/>
        </p:nvPicPr>
        <p:blipFill rotWithShape="1">
          <a:blip r:embed="rId3"/>
          <a:srcRect r="2494"/>
          <a:stretch/>
        </p:blipFill>
        <p:spPr>
          <a:xfrm>
            <a:off x="4618374" y="1116345"/>
            <a:ext cx="6282919" cy="3866172"/>
          </a:xfrm>
          <a:prstGeom prst="rect">
            <a:avLst/>
          </a:prstGeom>
        </p:spPr>
      </p:pic>
      <p:pic>
        <p:nvPicPr>
          <p:cNvPr id="27" name="Picture 26">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14B88A5-81E7-4210-95D5-09EA01D81187}"/>
              </a:ext>
            </a:extLst>
          </p:cNvPr>
          <p:cNvSpPr txBox="1"/>
          <p:nvPr/>
        </p:nvSpPr>
        <p:spPr>
          <a:xfrm>
            <a:off x="428625" y="3609976"/>
            <a:ext cx="3231330" cy="2031325"/>
          </a:xfrm>
          <a:prstGeom prst="rect">
            <a:avLst/>
          </a:prstGeom>
          <a:noFill/>
        </p:spPr>
        <p:txBody>
          <a:bodyPr wrap="square" rtlCol="0">
            <a:spAutoFit/>
          </a:bodyPr>
          <a:lstStyle/>
          <a:p>
            <a:r>
              <a:rPr lang="en-US" sz="1400" b="1" dirty="0"/>
              <a:t>What we can see above is that the concentration of most businesses is directly related to the crimes committed. Below I will display all the businesses within each cluster and dive into the information to help us determine the best place to put our restaurant.</a:t>
            </a:r>
          </a:p>
          <a:p>
            <a:endParaRPr lang="en-US" sz="1400" dirty="0"/>
          </a:p>
        </p:txBody>
      </p:sp>
    </p:spTree>
    <p:extLst>
      <p:ext uri="{BB962C8B-B14F-4D97-AF65-F5344CB8AC3E}">
        <p14:creationId xmlns:p14="http://schemas.microsoft.com/office/powerpoint/2010/main" val="42780296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TotalTime>
  <Words>745</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Opening a Chinese Restaurant in DC</vt:lpstr>
      <vt:lpstr>Background</vt:lpstr>
      <vt:lpstr>Problem</vt:lpstr>
      <vt:lpstr>Crime Data</vt:lpstr>
      <vt:lpstr>Crime Rate Data Explained </vt:lpstr>
      <vt:lpstr>Foursquare venues in dc Query</vt:lpstr>
      <vt:lpstr>Venues mapped on choropleth map</vt:lpstr>
      <vt:lpstr>Top ten business categories in zip code</vt:lpstr>
      <vt:lpstr>K=10 K-Means Clustering</vt:lpstr>
      <vt:lpstr>Cluster 7 </vt:lpstr>
      <vt:lpstr>Businesses in Cluster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Chinese Restaurant in DC</dc:title>
  <dc:creator>Peter Guo</dc:creator>
  <cp:lastModifiedBy>Peter Guo</cp:lastModifiedBy>
  <cp:revision>3</cp:revision>
  <dcterms:created xsi:type="dcterms:W3CDTF">2019-06-30T17:00:48Z</dcterms:created>
  <dcterms:modified xsi:type="dcterms:W3CDTF">2019-06-30T17:05:11Z</dcterms:modified>
</cp:coreProperties>
</file>