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8" r:id="rId2"/>
    <p:sldId id="271" r:id="rId3"/>
    <p:sldId id="272" r:id="rId4"/>
    <p:sldId id="276" r:id="rId5"/>
    <p:sldId id="257" r:id="rId6"/>
    <p:sldId id="277" r:id="rId7"/>
    <p:sldId id="274" r:id="rId8"/>
    <p:sldId id="278" r:id="rId9"/>
    <p:sldId id="269" r:id="rId10"/>
    <p:sldId id="279" r:id="rId11"/>
    <p:sldId id="280" r:id="rId12"/>
    <p:sldId id="281" r:id="rId13"/>
    <p:sldId id="261" r:id="rId14"/>
    <p:sldId id="262" r:id="rId15"/>
    <p:sldId id="282" r:id="rId16"/>
    <p:sldId id="263" r:id="rId17"/>
    <p:sldId id="264" r:id="rId18"/>
    <p:sldId id="265" r:id="rId19"/>
    <p:sldId id="273" r:id="rId20"/>
    <p:sldId id="27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5" autoAdjust="0"/>
  </p:normalViewPr>
  <p:slideViewPr>
    <p:cSldViewPr snapToGrid="0">
      <p:cViewPr varScale="1">
        <p:scale>
          <a:sx n="62" d="100"/>
          <a:sy n="62" d="100"/>
        </p:scale>
        <p:origin x="1032"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Training 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Noisy Data</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90.81</c:v>
                </c:pt>
                <c:pt idx="1">
                  <c:v>97.98</c:v>
                </c:pt>
                <c:pt idx="2">
                  <c:v>99.02</c:v>
                </c:pt>
                <c:pt idx="3">
                  <c:v>98.92</c:v>
                </c:pt>
                <c:pt idx="4">
                  <c:v>98.33</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Clean Data</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94.02</c:v>
                </c:pt>
                <c:pt idx="1">
                  <c:v>98.86</c:v>
                </c:pt>
                <c:pt idx="2">
                  <c:v>99.24</c:v>
                </c:pt>
                <c:pt idx="3">
                  <c:v>99.13</c:v>
                </c:pt>
                <c:pt idx="4">
                  <c:v>98.59</c:v>
                </c:pt>
              </c:numCache>
            </c:numRef>
          </c:val>
          <c:extLst>
            <c:ext xmlns:c16="http://schemas.microsoft.com/office/drawing/2014/chart" uri="{C3380CC4-5D6E-409C-BE32-E72D297353CC}">
              <c16:uniqueId val="{00000004-F64C-4AF6-9B43-0433CD6A6FDB}"/>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min val="90"/>
        </c:scaling>
        <c:delete val="1"/>
        <c:axPos val="l"/>
        <c:numFmt formatCode="General" sourceLinked="1"/>
        <c:majorTickMark val="none"/>
        <c:minorTickMark val="none"/>
        <c:tickLblPos val="nextTo"/>
        <c:crossAx val="378325952"/>
        <c:crosses val="autoZero"/>
        <c:crossBetween val="between"/>
        <c:majorUnit val="2"/>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Test 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Noisy Data</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73.680000000000007</c:v>
                </c:pt>
                <c:pt idx="1">
                  <c:v>76.28</c:v>
                </c:pt>
                <c:pt idx="2">
                  <c:v>85.76</c:v>
                </c:pt>
                <c:pt idx="3">
                  <c:v>87.98</c:v>
                </c:pt>
                <c:pt idx="4">
                  <c:v>86.38</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Clean Data</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79.08</c:v>
                </c:pt>
                <c:pt idx="1">
                  <c:v>88.35</c:v>
                </c:pt>
                <c:pt idx="2">
                  <c:v>90.72</c:v>
                </c:pt>
                <c:pt idx="3">
                  <c:v>91.34</c:v>
                </c:pt>
                <c:pt idx="4">
                  <c:v>90.11</c:v>
                </c:pt>
              </c:numCache>
            </c:numRef>
          </c:val>
          <c:extLst>
            <c:ext xmlns:c16="http://schemas.microsoft.com/office/drawing/2014/chart" uri="{C3380CC4-5D6E-409C-BE32-E72D297353CC}">
              <c16:uniqueId val="{00000004-F64C-4AF6-9B43-0433CD6A6FDB}"/>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min val="70"/>
        </c:scaling>
        <c:delete val="1"/>
        <c:axPos val="l"/>
        <c:numFmt formatCode="General" sourceLinked="1"/>
        <c:majorTickMark val="none"/>
        <c:minorTickMark val="none"/>
        <c:tickLblPos val="nextTo"/>
        <c:crossAx val="378325952"/>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Noisy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0.28000000000000003</c:v>
                </c:pt>
                <c:pt idx="1">
                  <c:v>0.28000000000000003</c:v>
                </c:pt>
                <c:pt idx="2">
                  <c:v>0.71</c:v>
                </c:pt>
                <c:pt idx="3">
                  <c:v>0.9</c:v>
                </c:pt>
                <c:pt idx="4">
                  <c:v>0.66</c:v>
                </c:pt>
              </c:numCache>
            </c:numRef>
          </c:val>
          <c:extLst>
            <c:ext xmlns:c16="http://schemas.microsoft.com/office/drawing/2014/chart" uri="{C3380CC4-5D6E-409C-BE32-E72D297353CC}">
              <c16:uniqueId val="{00000000-F64C-4AF6-9B43-0433CD6A6FDB}"/>
            </c:ext>
          </c:extLst>
        </c:ser>
        <c:ser>
          <c:idx val="1"/>
          <c:order val="1"/>
          <c:tx>
            <c:strRef>
              <c:f>Sheet1!$C$1</c:f>
              <c:strCache>
                <c:ptCount val="1"/>
                <c:pt idx="0">
                  <c:v>Recall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0.55000000000000004</c:v>
                </c:pt>
                <c:pt idx="1">
                  <c:v>0.4</c:v>
                </c:pt>
                <c:pt idx="2">
                  <c:v>0.55000000000000004</c:v>
                </c:pt>
                <c:pt idx="3">
                  <c:v>0.5</c:v>
                </c:pt>
                <c:pt idx="4">
                  <c:v>0.45</c:v>
                </c:pt>
              </c:numCache>
            </c:numRef>
          </c:val>
          <c:extLst>
            <c:ext xmlns:c16="http://schemas.microsoft.com/office/drawing/2014/chart" uri="{C3380CC4-5D6E-409C-BE32-E72D297353CC}">
              <c16:uniqueId val="{00000004-F64C-4AF6-9B43-0433CD6A6FDB}"/>
            </c:ext>
          </c:extLst>
        </c:ser>
        <c:ser>
          <c:idx val="2"/>
          <c:order val="2"/>
          <c:tx>
            <c:strRef>
              <c:f>Sheet1!$D$1</c:f>
              <c:strCache>
                <c:ptCount val="1"/>
                <c:pt idx="0">
                  <c:v>F1-Score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Sheet1!$D$2:$D$6</c:f>
              <c:numCache>
                <c:formatCode>General</c:formatCode>
                <c:ptCount val="5"/>
                <c:pt idx="0">
                  <c:v>0.35</c:v>
                </c:pt>
                <c:pt idx="1">
                  <c:v>0.33</c:v>
                </c:pt>
                <c:pt idx="2">
                  <c:v>0.61</c:v>
                </c:pt>
                <c:pt idx="3">
                  <c:v>0.64</c:v>
                </c:pt>
                <c:pt idx="4">
                  <c:v>0.5</c:v>
                </c:pt>
              </c:numCache>
            </c:numRef>
          </c:val>
          <c:extLst>
            <c:ext xmlns:c16="http://schemas.microsoft.com/office/drawing/2014/chart" uri="{C3380CC4-5D6E-409C-BE32-E72D297353CC}">
              <c16:uniqueId val="{00000001-E013-41DC-A701-C91941CA3648}"/>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scaling>
        <c:delete val="1"/>
        <c:axPos val="l"/>
        <c:numFmt formatCode="General" sourceLinked="1"/>
        <c:majorTickMark val="none"/>
        <c:minorTickMark val="none"/>
        <c:tickLblPos val="nextTo"/>
        <c:crossAx val="3783259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Clean Data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Sheet1!$B$2:$B$6</c:f>
              <c:numCache>
                <c:formatCode>General</c:formatCode>
                <c:ptCount val="5"/>
                <c:pt idx="0">
                  <c:v>0.33</c:v>
                </c:pt>
                <c:pt idx="1">
                  <c:v>0.5</c:v>
                </c:pt>
                <c:pt idx="2">
                  <c:v>0.53</c:v>
                </c:pt>
                <c:pt idx="3">
                  <c:v>0.75</c:v>
                </c:pt>
                <c:pt idx="4">
                  <c:v>0.63</c:v>
                </c:pt>
              </c:numCache>
            </c:numRef>
          </c:val>
          <c:extLst>
            <c:ext xmlns:c16="http://schemas.microsoft.com/office/drawing/2014/chart" uri="{C3380CC4-5D6E-409C-BE32-E72D297353CC}">
              <c16:uniqueId val="{00000000-33BC-40EA-90BC-594D0E9A2953}"/>
            </c:ext>
          </c:extLst>
        </c:ser>
        <c:ser>
          <c:idx val="1"/>
          <c:order val="1"/>
          <c:tx>
            <c:strRef>
              <c:f>Sheet1!$C$1</c:f>
              <c:strCache>
                <c:ptCount val="1"/>
                <c:pt idx="0">
                  <c:v>Recall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Sheet1!$C$2:$C$6</c:f>
              <c:numCache>
                <c:formatCode>General</c:formatCode>
                <c:ptCount val="5"/>
                <c:pt idx="0">
                  <c:v>0.47</c:v>
                </c:pt>
                <c:pt idx="1">
                  <c:v>0.5</c:v>
                </c:pt>
                <c:pt idx="2">
                  <c:v>0.53</c:v>
                </c:pt>
                <c:pt idx="3">
                  <c:v>0.75</c:v>
                </c:pt>
                <c:pt idx="4">
                  <c:v>0.42</c:v>
                </c:pt>
              </c:numCache>
            </c:numRef>
          </c:val>
          <c:extLst>
            <c:ext xmlns:c16="http://schemas.microsoft.com/office/drawing/2014/chart" uri="{C3380CC4-5D6E-409C-BE32-E72D297353CC}">
              <c16:uniqueId val="{00000001-33BC-40EA-90BC-594D0E9A2953}"/>
            </c:ext>
          </c:extLst>
        </c:ser>
        <c:ser>
          <c:idx val="2"/>
          <c:order val="2"/>
          <c:tx>
            <c:strRef>
              <c:f>Sheet1!$D$1</c:f>
              <c:strCache>
                <c:ptCount val="1"/>
                <c:pt idx="0">
                  <c:v>F1-Score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Decision Tree</c:v>
                </c:pt>
                <c:pt idx="1">
                  <c:v>K-Nearest Neighbor</c:v>
                </c:pt>
                <c:pt idx="2">
                  <c:v>Support Vector Machine</c:v>
                </c:pt>
                <c:pt idx="3">
                  <c:v>AdaBoost</c:v>
                </c:pt>
                <c:pt idx="4">
                  <c:v>XGBoost</c:v>
                </c:pt>
              </c:strCache>
            </c:strRef>
          </c:cat>
          <c:val>
            <c:numRef>
              <c:f>Sheet1!$D$2:$D$6</c:f>
              <c:numCache>
                <c:formatCode>General</c:formatCode>
                <c:ptCount val="5"/>
                <c:pt idx="0">
                  <c:v>0.39</c:v>
                </c:pt>
                <c:pt idx="1">
                  <c:v>0.47</c:v>
                </c:pt>
                <c:pt idx="2">
                  <c:v>0.5</c:v>
                </c:pt>
                <c:pt idx="3">
                  <c:v>0.46</c:v>
                </c:pt>
                <c:pt idx="4">
                  <c:v>0.47</c:v>
                </c:pt>
              </c:numCache>
            </c:numRef>
          </c:val>
          <c:extLst>
            <c:ext xmlns:c16="http://schemas.microsoft.com/office/drawing/2014/chart" uri="{C3380CC4-5D6E-409C-BE32-E72D297353CC}">
              <c16:uniqueId val="{00000002-33BC-40EA-90BC-594D0E9A2953}"/>
            </c:ext>
          </c:extLst>
        </c:ser>
        <c:dLbls>
          <c:dLblPos val="outEnd"/>
          <c:showLegendKey val="0"/>
          <c:showVal val="1"/>
          <c:showCatName val="0"/>
          <c:showSerName val="0"/>
          <c:showPercent val="0"/>
          <c:showBubbleSize val="0"/>
        </c:dLbls>
        <c:gapWidth val="219"/>
        <c:overlap val="-27"/>
        <c:axId val="378325952"/>
        <c:axId val="378328576"/>
      </c:barChart>
      <c:catAx>
        <c:axId val="37832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328576"/>
        <c:crosses val="autoZero"/>
        <c:auto val="1"/>
        <c:lblAlgn val="ctr"/>
        <c:lblOffset val="100"/>
        <c:noMultiLvlLbl val="0"/>
      </c:catAx>
      <c:valAx>
        <c:axId val="378328576"/>
        <c:scaling>
          <c:orientation val="minMax"/>
        </c:scaling>
        <c:delete val="1"/>
        <c:axPos val="l"/>
        <c:numFmt formatCode="General" sourceLinked="1"/>
        <c:majorTickMark val="none"/>
        <c:minorTickMark val="none"/>
        <c:tickLblPos val="nextTo"/>
        <c:crossAx val="37832595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1A9C-3F81-4C08-A30E-5C5A14AF789B}" type="doc">
      <dgm:prSet loTypeId="urn:microsoft.com/office/officeart/2005/8/layout/process1" loCatId="process" qsTypeId="urn:microsoft.com/office/officeart/2005/8/quickstyle/simple1" qsCatId="simple" csTypeId="urn:microsoft.com/office/officeart/2005/8/colors/accent1_2" csCatId="accent1" phldr="1"/>
      <dgm:spPr/>
    </dgm:pt>
    <dgm:pt modelId="{F7D557D1-396F-47EC-A4E1-FF590CFA7A31}">
      <dgm:prSet phldrT="[Text]" custT="1"/>
      <dgm:spPr>
        <a:solidFill>
          <a:schemeClr val="accent6">
            <a:lumMod val="60000"/>
            <a:lumOff val="40000"/>
          </a:schemeClr>
        </a:solidFill>
      </dgm:spPr>
      <dgm:t>
        <a:bodyPr/>
        <a:lstStyle/>
        <a:p>
          <a:r>
            <a:rPr lang="en-IN" sz="1500" b="1" dirty="0">
              <a:solidFill>
                <a:schemeClr val="tx1"/>
              </a:solidFill>
            </a:rPr>
            <a:t>Input Data</a:t>
          </a:r>
        </a:p>
      </dgm:t>
    </dgm:pt>
    <dgm:pt modelId="{2CFCBD2E-3B73-4269-A59A-B28D5A952732}" type="parTrans" cxnId="{E8C276AC-99D4-4DCB-994D-1E52DBD4FE1E}">
      <dgm:prSet/>
      <dgm:spPr/>
      <dgm:t>
        <a:bodyPr/>
        <a:lstStyle/>
        <a:p>
          <a:endParaRPr lang="en-IN" sz="1500"/>
        </a:p>
      </dgm:t>
    </dgm:pt>
    <dgm:pt modelId="{E7287C4C-7DEB-40EC-A592-E2E13FA9CA33}" type="sibTrans" cxnId="{E8C276AC-99D4-4DCB-994D-1E52DBD4FE1E}">
      <dgm:prSet custT="1"/>
      <dgm:spPr/>
      <dgm:t>
        <a:bodyPr/>
        <a:lstStyle/>
        <a:p>
          <a:endParaRPr lang="en-IN" sz="1500">
            <a:solidFill>
              <a:schemeClr val="tx1"/>
            </a:solidFill>
          </a:endParaRPr>
        </a:p>
      </dgm:t>
    </dgm:pt>
    <dgm:pt modelId="{F3B03332-4201-4C24-9610-B7E1E959BF4E}">
      <dgm:prSet phldrT="[Text]" custT="1"/>
      <dgm:spPr>
        <a:solidFill>
          <a:schemeClr val="accent6">
            <a:lumMod val="60000"/>
            <a:lumOff val="40000"/>
          </a:schemeClr>
        </a:solidFill>
      </dgm:spPr>
      <dgm:t>
        <a:bodyPr/>
        <a:lstStyle/>
        <a:p>
          <a:r>
            <a:rPr lang="en-IN" sz="1500" b="1" dirty="0">
              <a:solidFill>
                <a:schemeClr val="tx1"/>
              </a:solidFill>
            </a:rPr>
            <a:t>Data Cleaning</a:t>
          </a:r>
        </a:p>
      </dgm:t>
    </dgm:pt>
    <dgm:pt modelId="{1A19386A-AB40-44A8-9DC5-89F307909033}" type="parTrans" cxnId="{06750577-86FA-473D-8E3D-A1324E315CD6}">
      <dgm:prSet/>
      <dgm:spPr/>
      <dgm:t>
        <a:bodyPr/>
        <a:lstStyle/>
        <a:p>
          <a:endParaRPr lang="en-IN" sz="1500"/>
        </a:p>
      </dgm:t>
    </dgm:pt>
    <dgm:pt modelId="{37823592-7818-46C5-A688-26E8C25B96FF}" type="sibTrans" cxnId="{06750577-86FA-473D-8E3D-A1324E315CD6}">
      <dgm:prSet custT="1"/>
      <dgm:spPr/>
      <dgm:t>
        <a:bodyPr/>
        <a:lstStyle/>
        <a:p>
          <a:endParaRPr lang="en-IN" sz="1500">
            <a:solidFill>
              <a:schemeClr val="tx1"/>
            </a:solidFill>
          </a:endParaRPr>
        </a:p>
      </dgm:t>
    </dgm:pt>
    <dgm:pt modelId="{1DA8177C-0801-4E72-83E2-325E692380EA}">
      <dgm:prSet phldrT="[Text]" custT="1"/>
      <dgm:spPr>
        <a:solidFill>
          <a:schemeClr val="accent6">
            <a:lumMod val="60000"/>
            <a:lumOff val="40000"/>
          </a:schemeClr>
        </a:solidFill>
      </dgm:spPr>
      <dgm:t>
        <a:bodyPr/>
        <a:lstStyle/>
        <a:p>
          <a:r>
            <a:rPr lang="en-IN" sz="1500" b="1" dirty="0">
              <a:solidFill>
                <a:schemeClr val="tx1"/>
              </a:solidFill>
            </a:rPr>
            <a:t>Feature Engineering</a:t>
          </a:r>
        </a:p>
      </dgm:t>
    </dgm:pt>
    <dgm:pt modelId="{4E6CAE93-F523-4B7C-BEB3-6C702B6C9260}" type="parTrans" cxnId="{A52C198E-3841-4EBD-B173-2F37FB033BC4}">
      <dgm:prSet/>
      <dgm:spPr/>
      <dgm:t>
        <a:bodyPr/>
        <a:lstStyle/>
        <a:p>
          <a:endParaRPr lang="en-IN" sz="1500"/>
        </a:p>
      </dgm:t>
    </dgm:pt>
    <dgm:pt modelId="{3EA3B6E7-8E4F-45AC-92D6-0E5C838BB21A}" type="sibTrans" cxnId="{A52C198E-3841-4EBD-B173-2F37FB033BC4}">
      <dgm:prSet custT="1"/>
      <dgm:spPr/>
      <dgm:t>
        <a:bodyPr/>
        <a:lstStyle/>
        <a:p>
          <a:endParaRPr lang="en-IN" sz="1500">
            <a:solidFill>
              <a:schemeClr val="tx1"/>
            </a:solidFill>
          </a:endParaRPr>
        </a:p>
      </dgm:t>
    </dgm:pt>
    <dgm:pt modelId="{D57FA369-C8DB-46EA-84DA-57489E5A11D9}">
      <dgm:prSet custT="1"/>
      <dgm:spPr>
        <a:solidFill>
          <a:schemeClr val="accent6">
            <a:lumMod val="60000"/>
            <a:lumOff val="40000"/>
          </a:schemeClr>
        </a:solidFill>
      </dgm:spPr>
      <dgm:t>
        <a:bodyPr/>
        <a:lstStyle/>
        <a:p>
          <a:r>
            <a:rPr lang="en-IN" sz="1500" b="1" dirty="0">
              <a:solidFill>
                <a:schemeClr val="tx1"/>
              </a:solidFill>
            </a:rPr>
            <a:t>Training of ML Algorithm</a:t>
          </a:r>
        </a:p>
      </dgm:t>
    </dgm:pt>
    <dgm:pt modelId="{F20446AD-5EBC-4772-AAE5-8C7AC4548598}" type="parTrans" cxnId="{EDD01295-7A4F-4F86-8736-9FEA0F8B67CC}">
      <dgm:prSet/>
      <dgm:spPr/>
      <dgm:t>
        <a:bodyPr/>
        <a:lstStyle/>
        <a:p>
          <a:endParaRPr lang="en-IN" sz="1500"/>
        </a:p>
      </dgm:t>
    </dgm:pt>
    <dgm:pt modelId="{C111526A-AB56-48DD-84F8-8AF9232146C8}" type="sibTrans" cxnId="{EDD01295-7A4F-4F86-8736-9FEA0F8B67CC}">
      <dgm:prSet custT="1"/>
      <dgm:spPr/>
      <dgm:t>
        <a:bodyPr/>
        <a:lstStyle/>
        <a:p>
          <a:endParaRPr lang="en-IN" sz="1500">
            <a:solidFill>
              <a:schemeClr val="tx1"/>
            </a:solidFill>
          </a:endParaRPr>
        </a:p>
      </dgm:t>
    </dgm:pt>
    <dgm:pt modelId="{7290AC3A-24CF-41A3-80DD-5FAD98A97B22}">
      <dgm:prSet custT="1"/>
      <dgm:spPr>
        <a:solidFill>
          <a:schemeClr val="accent6">
            <a:lumMod val="60000"/>
            <a:lumOff val="40000"/>
          </a:schemeClr>
        </a:solidFill>
      </dgm:spPr>
      <dgm:t>
        <a:bodyPr/>
        <a:lstStyle/>
        <a:p>
          <a:r>
            <a:rPr lang="en-IN" sz="1500" b="1" dirty="0">
              <a:solidFill>
                <a:schemeClr val="tx1"/>
              </a:solidFill>
            </a:rPr>
            <a:t>Computing Accuracy</a:t>
          </a:r>
        </a:p>
      </dgm:t>
    </dgm:pt>
    <dgm:pt modelId="{B69E71A1-FBBC-463E-A78F-D00D808807AD}" type="parTrans" cxnId="{144CDB32-CD3D-480C-B332-FEEF3B4CA083}">
      <dgm:prSet/>
      <dgm:spPr/>
      <dgm:t>
        <a:bodyPr/>
        <a:lstStyle/>
        <a:p>
          <a:endParaRPr lang="en-IN" sz="1500"/>
        </a:p>
      </dgm:t>
    </dgm:pt>
    <dgm:pt modelId="{249A4B5A-C4AB-46C7-91A2-24EBE3E300AE}" type="sibTrans" cxnId="{144CDB32-CD3D-480C-B332-FEEF3B4CA083}">
      <dgm:prSet custT="1"/>
      <dgm:spPr/>
      <dgm:t>
        <a:bodyPr/>
        <a:lstStyle/>
        <a:p>
          <a:endParaRPr lang="en-IN" sz="1500">
            <a:solidFill>
              <a:schemeClr val="tx1"/>
            </a:solidFill>
          </a:endParaRPr>
        </a:p>
      </dgm:t>
    </dgm:pt>
    <dgm:pt modelId="{6E2CE196-F845-48F0-B77F-939FA3A5A018}">
      <dgm:prSet custT="1"/>
      <dgm:spPr>
        <a:solidFill>
          <a:schemeClr val="accent6">
            <a:lumMod val="60000"/>
            <a:lumOff val="40000"/>
          </a:schemeClr>
        </a:solidFill>
      </dgm:spPr>
      <dgm:t>
        <a:bodyPr/>
        <a:lstStyle/>
        <a:p>
          <a:r>
            <a:rPr lang="en-IN" sz="1500" b="1" dirty="0">
              <a:solidFill>
                <a:schemeClr val="tx1"/>
              </a:solidFill>
            </a:rPr>
            <a:t>Metrics Evaluation</a:t>
          </a:r>
        </a:p>
      </dgm:t>
    </dgm:pt>
    <dgm:pt modelId="{40E0EF43-9E77-4C2C-B7F5-D71934A5647D}" type="parTrans" cxnId="{94AFC196-2BE7-4291-A03B-75D3BF0D898C}">
      <dgm:prSet/>
      <dgm:spPr/>
      <dgm:t>
        <a:bodyPr/>
        <a:lstStyle/>
        <a:p>
          <a:endParaRPr lang="en-IN" sz="1500"/>
        </a:p>
      </dgm:t>
    </dgm:pt>
    <dgm:pt modelId="{DB911010-A3D9-4CEA-A816-E9529F61201A}" type="sibTrans" cxnId="{94AFC196-2BE7-4291-A03B-75D3BF0D898C}">
      <dgm:prSet custT="1"/>
      <dgm:spPr/>
      <dgm:t>
        <a:bodyPr/>
        <a:lstStyle/>
        <a:p>
          <a:endParaRPr lang="en-IN" sz="1500">
            <a:solidFill>
              <a:schemeClr val="tx1"/>
            </a:solidFill>
          </a:endParaRPr>
        </a:p>
      </dgm:t>
    </dgm:pt>
    <dgm:pt modelId="{0817F5BB-1C62-441D-A90A-DDF74B0D4CE2}">
      <dgm:prSet custT="1"/>
      <dgm:spPr>
        <a:solidFill>
          <a:schemeClr val="accent6">
            <a:lumMod val="60000"/>
            <a:lumOff val="40000"/>
          </a:schemeClr>
        </a:solidFill>
      </dgm:spPr>
      <dgm:t>
        <a:bodyPr/>
        <a:lstStyle/>
        <a:p>
          <a:r>
            <a:rPr lang="en-IN" sz="1500" b="1" dirty="0">
              <a:solidFill>
                <a:schemeClr val="tx1"/>
              </a:solidFill>
            </a:rPr>
            <a:t>Recommended Algorithm</a:t>
          </a:r>
        </a:p>
      </dgm:t>
    </dgm:pt>
    <dgm:pt modelId="{8E902A51-7433-4F42-B2D9-0578E5D5FB17}" type="parTrans" cxnId="{767991EF-A5B1-4A0D-BC83-67784253F99D}">
      <dgm:prSet/>
      <dgm:spPr/>
      <dgm:t>
        <a:bodyPr/>
        <a:lstStyle/>
        <a:p>
          <a:endParaRPr lang="en-IN" sz="1500"/>
        </a:p>
      </dgm:t>
    </dgm:pt>
    <dgm:pt modelId="{F5855450-B813-44F0-BF87-43E8E1D3D9F5}" type="sibTrans" cxnId="{767991EF-A5B1-4A0D-BC83-67784253F99D}">
      <dgm:prSet/>
      <dgm:spPr/>
      <dgm:t>
        <a:bodyPr/>
        <a:lstStyle/>
        <a:p>
          <a:endParaRPr lang="en-IN" sz="1500"/>
        </a:p>
      </dgm:t>
    </dgm:pt>
    <dgm:pt modelId="{71B310E7-7718-4739-B9B8-8DE753AD0B71}" type="pres">
      <dgm:prSet presAssocID="{73A11A9C-3F81-4C08-A30E-5C5A14AF789B}" presName="Name0" presStyleCnt="0">
        <dgm:presLayoutVars>
          <dgm:dir/>
          <dgm:resizeHandles val="exact"/>
        </dgm:presLayoutVars>
      </dgm:prSet>
      <dgm:spPr/>
    </dgm:pt>
    <dgm:pt modelId="{50A449BC-05E8-46E2-9714-AB3C9F18FF77}" type="pres">
      <dgm:prSet presAssocID="{F7D557D1-396F-47EC-A4E1-FF590CFA7A31}" presName="node" presStyleLbl="node1" presStyleIdx="0" presStyleCnt="7">
        <dgm:presLayoutVars>
          <dgm:bulletEnabled val="1"/>
        </dgm:presLayoutVars>
      </dgm:prSet>
      <dgm:spPr/>
    </dgm:pt>
    <dgm:pt modelId="{F61332EF-CDA4-4342-8BDF-D82B6957D04A}" type="pres">
      <dgm:prSet presAssocID="{E7287C4C-7DEB-40EC-A592-E2E13FA9CA33}" presName="sibTrans" presStyleLbl="sibTrans2D1" presStyleIdx="0" presStyleCnt="6"/>
      <dgm:spPr/>
    </dgm:pt>
    <dgm:pt modelId="{EEDBF4D9-C666-4573-B400-70A9A5D072DA}" type="pres">
      <dgm:prSet presAssocID="{E7287C4C-7DEB-40EC-A592-E2E13FA9CA33}" presName="connectorText" presStyleLbl="sibTrans2D1" presStyleIdx="0" presStyleCnt="6"/>
      <dgm:spPr/>
    </dgm:pt>
    <dgm:pt modelId="{B4889C0D-DD55-4499-AFD4-EDE609AEB0A1}" type="pres">
      <dgm:prSet presAssocID="{F3B03332-4201-4C24-9610-B7E1E959BF4E}" presName="node" presStyleLbl="node1" presStyleIdx="1" presStyleCnt="7">
        <dgm:presLayoutVars>
          <dgm:bulletEnabled val="1"/>
        </dgm:presLayoutVars>
      </dgm:prSet>
      <dgm:spPr/>
    </dgm:pt>
    <dgm:pt modelId="{6482BBA2-6585-4690-B203-CA9BE0BDC7DA}" type="pres">
      <dgm:prSet presAssocID="{37823592-7818-46C5-A688-26E8C25B96FF}" presName="sibTrans" presStyleLbl="sibTrans2D1" presStyleIdx="1" presStyleCnt="6"/>
      <dgm:spPr/>
    </dgm:pt>
    <dgm:pt modelId="{219ACEEC-ACFE-40F6-9F57-D486DB02D915}" type="pres">
      <dgm:prSet presAssocID="{37823592-7818-46C5-A688-26E8C25B96FF}" presName="connectorText" presStyleLbl="sibTrans2D1" presStyleIdx="1" presStyleCnt="6"/>
      <dgm:spPr/>
    </dgm:pt>
    <dgm:pt modelId="{4820EF3D-54D8-4B36-9E4A-289FBDDE0A3F}" type="pres">
      <dgm:prSet presAssocID="{1DA8177C-0801-4E72-83E2-325E692380EA}" presName="node" presStyleLbl="node1" presStyleIdx="2" presStyleCnt="7">
        <dgm:presLayoutVars>
          <dgm:bulletEnabled val="1"/>
        </dgm:presLayoutVars>
      </dgm:prSet>
      <dgm:spPr/>
    </dgm:pt>
    <dgm:pt modelId="{7AC2A6F1-19FF-4E45-9260-81ED63E5F68B}" type="pres">
      <dgm:prSet presAssocID="{3EA3B6E7-8E4F-45AC-92D6-0E5C838BB21A}" presName="sibTrans" presStyleLbl="sibTrans2D1" presStyleIdx="2" presStyleCnt="6"/>
      <dgm:spPr/>
    </dgm:pt>
    <dgm:pt modelId="{CEED6841-61F8-4953-B157-327483E76E17}" type="pres">
      <dgm:prSet presAssocID="{3EA3B6E7-8E4F-45AC-92D6-0E5C838BB21A}" presName="connectorText" presStyleLbl="sibTrans2D1" presStyleIdx="2" presStyleCnt="6"/>
      <dgm:spPr/>
    </dgm:pt>
    <dgm:pt modelId="{0C824B72-B3E6-4D0D-A47B-C067DD2FB466}" type="pres">
      <dgm:prSet presAssocID="{D57FA369-C8DB-46EA-84DA-57489E5A11D9}" presName="node" presStyleLbl="node1" presStyleIdx="3" presStyleCnt="7">
        <dgm:presLayoutVars>
          <dgm:bulletEnabled val="1"/>
        </dgm:presLayoutVars>
      </dgm:prSet>
      <dgm:spPr/>
    </dgm:pt>
    <dgm:pt modelId="{02B379C6-A3A1-4BB6-9BC4-C176DB89035A}" type="pres">
      <dgm:prSet presAssocID="{C111526A-AB56-48DD-84F8-8AF9232146C8}" presName="sibTrans" presStyleLbl="sibTrans2D1" presStyleIdx="3" presStyleCnt="6"/>
      <dgm:spPr/>
    </dgm:pt>
    <dgm:pt modelId="{0C284A2F-2AEF-4221-B368-AC460E682A02}" type="pres">
      <dgm:prSet presAssocID="{C111526A-AB56-48DD-84F8-8AF9232146C8}" presName="connectorText" presStyleLbl="sibTrans2D1" presStyleIdx="3" presStyleCnt="6"/>
      <dgm:spPr/>
    </dgm:pt>
    <dgm:pt modelId="{EDB17200-A844-4309-BAB2-7532B790906D}" type="pres">
      <dgm:prSet presAssocID="{7290AC3A-24CF-41A3-80DD-5FAD98A97B22}" presName="node" presStyleLbl="node1" presStyleIdx="4" presStyleCnt="7">
        <dgm:presLayoutVars>
          <dgm:bulletEnabled val="1"/>
        </dgm:presLayoutVars>
      </dgm:prSet>
      <dgm:spPr/>
    </dgm:pt>
    <dgm:pt modelId="{7598713A-D2E2-4C74-A0E0-32D2AF41041D}" type="pres">
      <dgm:prSet presAssocID="{249A4B5A-C4AB-46C7-91A2-24EBE3E300AE}" presName="sibTrans" presStyleLbl="sibTrans2D1" presStyleIdx="4" presStyleCnt="6"/>
      <dgm:spPr/>
    </dgm:pt>
    <dgm:pt modelId="{99F57FEA-7176-44BF-8E86-4799C80F9BB8}" type="pres">
      <dgm:prSet presAssocID="{249A4B5A-C4AB-46C7-91A2-24EBE3E300AE}" presName="connectorText" presStyleLbl="sibTrans2D1" presStyleIdx="4" presStyleCnt="6"/>
      <dgm:spPr/>
    </dgm:pt>
    <dgm:pt modelId="{03CA0DB7-0477-41E4-9277-20DE7EBAD49C}" type="pres">
      <dgm:prSet presAssocID="{6E2CE196-F845-48F0-B77F-939FA3A5A018}" presName="node" presStyleLbl="node1" presStyleIdx="5" presStyleCnt="7">
        <dgm:presLayoutVars>
          <dgm:bulletEnabled val="1"/>
        </dgm:presLayoutVars>
      </dgm:prSet>
      <dgm:spPr/>
    </dgm:pt>
    <dgm:pt modelId="{ECC2FF89-2868-417A-84C2-07C2AEA22A2A}" type="pres">
      <dgm:prSet presAssocID="{DB911010-A3D9-4CEA-A816-E9529F61201A}" presName="sibTrans" presStyleLbl="sibTrans2D1" presStyleIdx="5" presStyleCnt="6"/>
      <dgm:spPr/>
    </dgm:pt>
    <dgm:pt modelId="{D09283A1-946C-44A9-9A59-1B02B122DF27}" type="pres">
      <dgm:prSet presAssocID="{DB911010-A3D9-4CEA-A816-E9529F61201A}" presName="connectorText" presStyleLbl="sibTrans2D1" presStyleIdx="5" presStyleCnt="6"/>
      <dgm:spPr/>
    </dgm:pt>
    <dgm:pt modelId="{EE1140ED-9441-44E3-9E71-E6603E4489F6}" type="pres">
      <dgm:prSet presAssocID="{0817F5BB-1C62-441D-A90A-DDF74B0D4CE2}" presName="node" presStyleLbl="node1" presStyleIdx="6" presStyleCnt="7">
        <dgm:presLayoutVars>
          <dgm:bulletEnabled val="1"/>
        </dgm:presLayoutVars>
      </dgm:prSet>
      <dgm:spPr/>
    </dgm:pt>
  </dgm:ptLst>
  <dgm:cxnLst>
    <dgm:cxn modelId="{AB325705-CA2C-4798-9A1A-B7AA4CDCA592}" type="presOf" srcId="{7290AC3A-24CF-41A3-80DD-5FAD98A97B22}" destId="{EDB17200-A844-4309-BAB2-7532B790906D}" srcOrd="0" destOrd="0" presId="urn:microsoft.com/office/officeart/2005/8/layout/process1"/>
    <dgm:cxn modelId="{41594C13-6B8F-4A5F-BDA7-56C181CD32CB}" type="presOf" srcId="{3EA3B6E7-8E4F-45AC-92D6-0E5C838BB21A}" destId="{7AC2A6F1-19FF-4E45-9260-81ED63E5F68B}" srcOrd="0" destOrd="0" presId="urn:microsoft.com/office/officeart/2005/8/layout/process1"/>
    <dgm:cxn modelId="{C65A9923-E5A6-44A3-B186-B8C13F15B067}" type="presOf" srcId="{37823592-7818-46C5-A688-26E8C25B96FF}" destId="{6482BBA2-6585-4690-B203-CA9BE0BDC7DA}" srcOrd="0" destOrd="0" presId="urn:microsoft.com/office/officeart/2005/8/layout/process1"/>
    <dgm:cxn modelId="{0A67AB27-8801-4D23-B6B9-D4F9BB6B9319}" type="presOf" srcId="{E7287C4C-7DEB-40EC-A592-E2E13FA9CA33}" destId="{F61332EF-CDA4-4342-8BDF-D82B6957D04A}" srcOrd="0" destOrd="0" presId="urn:microsoft.com/office/officeart/2005/8/layout/process1"/>
    <dgm:cxn modelId="{144CDB32-CD3D-480C-B332-FEEF3B4CA083}" srcId="{73A11A9C-3F81-4C08-A30E-5C5A14AF789B}" destId="{7290AC3A-24CF-41A3-80DD-5FAD98A97B22}" srcOrd="4" destOrd="0" parTransId="{B69E71A1-FBBC-463E-A78F-D00D808807AD}" sibTransId="{249A4B5A-C4AB-46C7-91A2-24EBE3E300AE}"/>
    <dgm:cxn modelId="{6DFE5C3B-C776-40F7-9594-430BFF7DE303}" type="presOf" srcId="{0817F5BB-1C62-441D-A90A-DDF74B0D4CE2}" destId="{EE1140ED-9441-44E3-9E71-E6603E4489F6}" srcOrd="0" destOrd="0" presId="urn:microsoft.com/office/officeart/2005/8/layout/process1"/>
    <dgm:cxn modelId="{16A8A23D-E5FD-4CD9-B245-6897534E554D}" type="presOf" srcId="{F3B03332-4201-4C24-9610-B7E1E959BF4E}" destId="{B4889C0D-DD55-4499-AFD4-EDE609AEB0A1}" srcOrd="0" destOrd="0" presId="urn:microsoft.com/office/officeart/2005/8/layout/process1"/>
    <dgm:cxn modelId="{68F3385C-B02E-4688-88AB-A31E79A0B0E9}" type="presOf" srcId="{C111526A-AB56-48DD-84F8-8AF9232146C8}" destId="{02B379C6-A3A1-4BB6-9BC4-C176DB89035A}" srcOrd="0" destOrd="0" presId="urn:microsoft.com/office/officeart/2005/8/layout/process1"/>
    <dgm:cxn modelId="{95D58745-5ECA-410C-976C-BE878192B17F}" type="presOf" srcId="{E7287C4C-7DEB-40EC-A592-E2E13FA9CA33}" destId="{EEDBF4D9-C666-4573-B400-70A9A5D072DA}" srcOrd="1" destOrd="0" presId="urn:microsoft.com/office/officeart/2005/8/layout/process1"/>
    <dgm:cxn modelId="{D2288048-5847-438E-8B6E-8F8C84C4B965}" type="presOf" srcId="{3EA3B6E7-8E4F-45AC-92D6-0E5C838BB21A}" destId="{CEED6841-61F8-4953-B157-327483E76E17}" srcOrd="1" destOrd="0" presId="urn:microsoft.com/office/officeart/2005/8/layout/process1"/>
    <dgm:cxn modelId="{6AF37C6C-E3F0-40D3-B0BB-6D8E2C9D98BB}" type="presOf" srcId="{249A4B5A-C4AB-46C7-91A2-24EBE3E300AE}" destId="{7598713A-D2E2-4C74-A0E0-32D2AF41041D}" srcOrd="0" destOrd="0" presId="urn:microsoft.com/office/officeart/2005/8/layout/process1"/>
    <dgm:cxn modelId="{FBC44C74-C672-4777-BD11-D52BE2AECBD7}" type="presOf" srcId="{73A11A9C-3F81-4C08-A30E-5C5A14AF789B}" destId="{71B310E7-7718-4739-B9B8-8DE753AD0B71}" srcOrd="0" destOrd="0" presId="urn:microsoft.com/office/officeart/2005/8/layout/process1"/>
    <dgm:cxn modelId="{06750577-86FA-473D-8E3D-A1324E315CD6}" srcId="{73A11A9C-3F81-4C08-A30E-5C5A14AF789B}" destId="{F3B03332-4201-4C24-9610-B7E1E959BF4E}" srcOrd="1" destOrd="0" parTransId="{1A19386A-AB40-44A8-9DC5-89F307909033}" sibTransId="{37823592-7818-46C5-A688-26E8C25B96FF}"/>
    <dgm:cxn modelId="{D2167579-70E2-4088-B42D-60945D577674}" type="presOf" srcId="{1DA8177C-0801-4E72-83E2-325E692380EA}" destId="{4820EF3D-54D8-4B36-9E4A-289FBDDE0A3F}" srcOrd="0" destOrd="0" presId="urn:microsoft.com/office/officeart/2005/8/layout/process1"/>
    <dgm:cxn modelId="{4B5A218D-5256-4632-ACE2-0B62653EC8F6}" type="presOf" srcId="{C111526A-AB56-48DD-84F8-8AF9232146C8}" destId="{0C284A2F-2AEF-4221-B368-AC460E682A02}" srcOrd="1" destOrd="0" presId="urn:microsoft.com/office/officeart/2005/8/layout/process1"/>
    <dgm:cxn modelId="{A52C198E-3841-4EBD-B173-2F37FB033BC4}" srcId="{73A11A9C-3F81-4C08-A30E-5C5A14AF789B}" destId="{1DA8177C-0801-4E72-83E2-325E692380EA}" srcOrd="2" destOrd="0" parTransId="{4E6CAE93-F523-4B7C-BEB3-6C702B6C9260}" sibTransId="{3EA3B6E7-8E4F-45AC-92D6-0E5C838BB21A}"/>
    <dgm:cxn modelId="{EDD01295-7A4F-4F86-8736-9FEA0F8B67CC}" srcId="{73A11A9C-3F81-4C08-A30E-5C5A14AF789B}" destId="{D57FA369-C8DB-46EA-84DA-57489E5A11D9}" srcOrd="3" destOrd="0" parTransId="{F20446AD-5EBC-4772-AAE5-8C7AC4548598}" sibTransId="{C111526A-AB56-48DD-84F8-8AF9232146C8}"/>
    <dgm:cxn modelId="{94AFC196-2BE7-4291-A03B-75D3BF0D898C}" srcId="{73A11A9C-3F81-4C08-A30E-5C5A14AF789B}" destId="{6E2CE196-F845-48F0-B77F-939FA3A5A018}" srcOrd="5" destOrd="0" parTransId="{40E0EF43-9E77-4C2C-B7F5-D71934A5647D}" sibTransId="{DB911010-A3D9-4CEA-A816-E9529F61201A}"/>
    <dgm:cxn modelId="{722FB09F-EC79-4A51-8BED-F261CA066749}" type="presOf" srcId="{37823592-7818-46C5-A688-26E8C25B96FF}" destId="{219ACEEC-ACFE-40F6-9F57-D486DB02D915}" srcOrd="1" destOrd="0" presId="urn:microsoft.com/office/officeart/2005/8/layout/process1"/>
    <dgm:cxn modelId="{FFE459A0-7B35-4324-99E9-BC84EB5CD269}" type="presOf" srcId="{6E2CE196-F845-48F0-B77F-939FA3A5A018}" destId="{03CA0DB7-0477-41E4-9277-20DE7EBAD49C}" srcOrd="0" destOrd="0" presId="urn:microsoft.com/office/officeart/2005/8/layout/process1"/>
    <dgm:cxn modelId="{3BE16DA6-8C6B-46E5-90DA-FA1272D845F4}" type="presOf" srcId="{F7D557D1-396F-47EC-A4E1-FF590CFA7A31}" destId="{50A449BC-05E8-46E2-9714-AB3C9F18FF77}" srcOrd="0" destOrd="0" presId="urn:microsoft.com/office/officeart/2005/8/layout/process1"/>
    <dgm:cxn modelId="{E8C276AC-99D4-4DCB-994D-1E52DBD4FE1E}" srcId="{73A11A9C-3F81-4C08-A30E-5C5A14AF789B}" destId="{F7D557D1-396F-47EC-A4E1-FF590CFA7A31}" srcOrd="0" destOrd="0" parTransId="{2CFCBD2E-3B73-4269-A59A-B28D5A952732}" sibTransId="{E7287C4C-7DEB-40EC-A592-E2E13FA9CA33}"/>
    <dgm:cxn modelId="{FDD08BAE-0CB4-440C-A98B-4CA2C787BD7B}" type="presOf" srcId="{DB911010-A3D9-4CEA-A816-E9529F61201A}" destId="{ECC2FF89-2868-417A-84C2-07C2AEA22A2A}" srcOrd="0" destOrd="0" presId="urn:microsoft.com/office/officeart/2005/8/layout/process1"/>
    <dgm:cxn modelId="{104C35B4-25D3-4305-9844-07BD66CAB41E}" type="presOf" srcId="{DB911010-A3D9-4CEA-A816-E9529F61201A}" destId="{D09283A1-946C-44A9-9A59-1B02B122DF27}" srcOrd="1" destOrd="0" presId="urn:microsoft.com/office/officeart/2005/8/layout/process1"/>
    <dgm:cxn modelId="{88E3E5DC-9D86-4DD1-B39F-65971EB37798}" type="presOf" srcId="{D57FA369-C8DB-46EA-84DA-57489E5A11D9}" destId="{0C824B72-B3E6-4D0D-A47B-C067DD2FB466}" srcOrd="0" destOrd="0" presId="urn:microsoft.com/office/officeart/2005/8/layout/process1"/>
    <dgm:cxn modelId="{767991EF-A5B1-4A0D-BC83-67784253F99D}" srcId="{73A11A9C-3F81-4C08-A30E-5C5A14AF789B}" destId="{0817F5BB-1C62-441D-A90A-DDF74B0D4CE2}" srcOrd="6" destOrd="0" parTransId="{8E902A51-7433-4F42-B2D9-0578E5D5FB17}" sibTransId="{F5855450-B813-44F0-BF87-43E8E1D3D9F5}"/>
    <dgm:cxn modelId="{91C69BFB-4675-49D0-82E3-8E240E170949}" type="presOf" srcId="{249A4B5A-C4AB-46C7-91A2-24EBE3E300AE}" destId="{99F57FEA-7176-44BF-8E86-4799C80F9BB8}" srcOrd="1" destOrd="0" presId="urn:microsoft.com/office/officeart/2005/8/layout/process1"/>
    <dgm:cxn modelId="{1F8A5969-4B28-4FB4-AEB1-D3ADAF57CFE4}" type="presParOf" srcId="{71B310E7-7718-4739-B9B8-8DE753AD0B71}" destId="{50A449BC-05E8-46E2-9714-AB3C9F18FF77}" srcOrd="0" destOrd="0" presId="urn:microsoft.com/office/officeart/2005/8/layout/process1"/>
    <dgm:cxn modelId="{D6D64F86-BA8B-492F-BD17-82240E95C4F7}" type="presParOf" srcId="{71B310E7-7718-4739-B9B8-8DE753AD0B71}" destId="{F61332EF-CDA4-4342-8BDF-D82B6957D04A}" srcOrd="1" destOrd="0" presId="urn:microsoft.com/office/officeart/2005/8/layout/process1"/>
    <dgm:cxn modelId="{A6F00C8E-27D8-4A3A-8518-0D2C4A52F775}" type="presParOf" srcId="{F61332EF-CDA4-4342-8BDF-D82B6957D04A}" destId="{EEDBF4D9-C666-4573-B400-70A9A5D072DA}" srcOrd="0" destOrd="0" presId="urn:microsoft.com/office/officeart/2005/8/layout/process1"/>
    <dgm:cxn modelId="{6FC952DA-8D01-468A-9CBC-5446AF8EF2B2}" type="presParOf" srcId="{71B310E7-7718-4739-B9B8-8DE753AD0B71}" destId="{B4889C0D-DD55-4499-AFD4-EDE609AEB0A1}" srcOrd="2" destOrd="0" presId="urn:microsoft.com/office/officeart/2005/8/layout/process1"/>
    <dgm:cxn modelId="{461B2111-2611-42FC-BDE5-37F87A299248}" type="presParOf" srcId="{71B310E7-7718-4739-B9B8-8DE753AD0B71}" destId="{6482BBA2-6585-4690-B203-CA9BE0BDC7DA}" srcOrd="3" destOrd="0" presId="urn:microsoft.com/office/officeart/2005/8/layout/process1"/>
    <dgm:cxn modelId="{AF8CE376-81C2-406A-A695-255BAFE32B0F}" type="presParOf" srcId="{6482BBA2-6585-4690-B203-CA9BE0BDC7DA}" destId="{219ACEEC-ACFE-40F6-9F57-D486DB02D915}" srcOrd="0" destOrd="0" presId="urn:microsoft.com/office/officeart/2005/8/layout/process1"/>
    <dgm:cxn modelId="{CAB75E04-F573-4E7C-8F3D-C9D700589E1F}" type="presParOf" srcId="{71B310E7-7718-4739-B9B8-8DE753AD0B71}" destId="{4820EF3D-54D8-4B36-9E4A-289FBDDE0A3F}" srcOrd="4" destOrd="0" presId="urn:microsoft.com/office/officeart/2005/8/layout/process1"/>
    <dgm:cxn modelId="{B7B3B81D-0255-4B53-AF68-246AB29BC518}" type="presParOf" srcId="{71B310E7-7718-4739-B9B8-8DE753AD0B71}" destId="{7AC2A6F1-19FF-4E45-9260-81ED63E5F68B}" srcOrd="5" destOrd="0" presId="urn:microsoft.com/office/officeart/2005/8/layout/process1"/>
    <dgm:cxn modelId="{20F08DB8-7BF1-4D7C-9C0C-736B12A2B34E}" type="presParOf" srcId="{7AC2A6F1-19FF-4E45-9260-81ED63E5F68B}" destId="{CEED6841-61F8-4953-B157-327483E76E17}" srcOrd="0" destOrd="0" presId="urn:microsoft.com/office/officeart/2005/8/layout/process1"/>
    <dgm:cxn modelId="{20B62C6E-A5A1-40D7-BC22-6BE62D03F0CC}" type="presParOf" srcId="{71B310E7-7718-4739-B9B8-8DE753AD0B71}" destId="{0C824B72-B3E6-4D0D-A47B-C067DD2FB466}" srcOrd="6" destOrd="0" presId="urn:microsoft.com/office/officeart/2005/8/layout/process1"/>
    <dgm:cxn modelId="{59EB7588-13CD-4416-A3B0-7B93D17D00F0}" type="presParOf" srcId="{71B310E7-7718-4739-B9B8-8DE753AD0B71}" destId="{02B379C6-A3A1-4BB6-9BC4-C176DB89035A}" srcOrd="7" destOrd="0" presId="urn:microsoft.com/office/officeart/2005/8/layout/process1"/>
    <dgm:cxn modelId="{5A84D937-B0AD-4239-B4D8-2995ED88879B}" type="presParOf" srcId="{02B379C6-A3A1-4BB6-9BC4-C176DB89035A}" destId="{0C284A2F-2AEF-4221-B368-AC460E682A02}" srcOrd="0" destOrd="0" presId="urn:microsoft.com/office/officeart/2005/8/layout/process1"/>
    <dgm:cxn modelId="{C3B284DE-8834-466D-B7D5-E6D5A56033DF}" type="presParOf" srcId="{71B310E7-7718-4739-B9B8-8DE753AD0B71}" destId="{EDB17200-A844-4309-BAB2-7532B790906D}" srcOrd="8" destOrd="0" presId="urn:microsoft.com/office/officeart/2005/8/layout/process1"/>
    <dgm:cxn modelId="{BECE63A0-ACEC-4EE2-BE22-A4D3D08E3894}" type="presParOf" srcId="{71B310E7-7718-4739-B9B8-8DE753AD0B71}" destId="{7598713A-D2E2-4C74-A0E0-32D2AF41041D}" srcOrd="9" destOrd="0" presId="urn:microsoft.com/office/officeart/2005/8/layout/process1"/>
    <dgm:cxn modelId="{66EDD15A-5C4F-4EAF-95FE-FF1CEC96D304}" type="presParOf" srcId="{7598713A-D2E2-4C74-A0E0-32D2AF41041D}" destId="{99F57FEA-7176-44BF-8E86-4799C80F9BB8}" srcOrd="0" destOrd="0" presId="urn:microsoft.com/office/officeart/2005/8/layout/process1"/>
    <dgm:cxn modelId="{9852CA4A-EA7A-4F81-A6BF-CE83A524B2EA}" type="presParOf" srcId="{71B310E7-7718-4739-B9B8-8DE753AD0B71}" destId="{03CA0DB7-0477-41E4-9277-20DE7EBAD49C}" srcOrd="10" destOrd="0" presId="urn:microsoft.com/office/officeart/2005/8/layout/process1"/>
    <dgm:cxn modelId="{646C7CDE-A7AD-4C26-AD63-DE3EAEABE24E}" type="presParOf" srcId="{71B310E7-7718-4739-B9B8-8DE753AD0B71}" destId="{ECC2FF89-2868-417A-84C2-07C2AEA22A2A}" srcOrd="11" destOrd="0" presId="urn:microsoft.com/office/officeart/2005/8/layout/process1"/>
    <dgm:cxn modelId="{DCF28114-8364-43D2-9661-9DC8768E4383}" type="presParOf" srcId="{ECC2FF89-2868-417A-84C2-07C2AEA22A2A}" destId="{D09283A1-946C-44A9-9A59-1B02B122DF27}" srcOrd="0" destOrd="0" presId="urn:microsoft.com/office/officeart/2005/8/layout/process1"/>
    <dgm:cxn modelId="{2E63250F-FA32-4D16-8C25-8BD469F4E6FA}" type="presParOf" srcId="{71B310E7-7718-4739-B9B8-8DE753AD0B71}" destId="{EE1140ED-9441-44E3-9E71-E6603E4489F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449BC-05E8-46E2-9714-AB3C9F18FF77}">
      <dsp:nvSpPr>
        <dsp:cNvPr id="0" name=""/>
        <dsp:cNvSpPr/>
      </dsp:nvSpPr>
      <dsp:spPr>
        <a:xfrm>
          <a:off x="9056"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Input Data</a:t>
          </a:r>
        </a:p>
      </dsp:txBody>
      <dsp:txXfrm>
        <a:off x="32077" y="907953"/>
        <a:ext cx="1205315" cy="739966"/>
      </dsp:txXfrm>
    </dsp:sp>
    <dsp:sp modelId="{F61332EF-CDA4-4342-8BDF-D82B6957D04A}">
      <dsp:nvSpPr>
        <dsp:cNvPr id="0" name=""/>
        <dsp:cNvSpPr/>
      </dsp:nvSpPr>
      <dsp:spPr>
        <a:xfrm>
          <a:off x="1385550"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385550" y="1184835"/>
        <a:ext cx="185701" cy="186202"/>
      </dsp:txXfrm>
    </dsp:sp>
    <dsp:sp modelId="{B4889C0D-DD55-4499-AFD4-EDE609AEB0A1}">
      <dsp:nvSpPr>
        <dsp:cNvPr id="0" name=""/>
        <dsp:cNvSpPr/>
      </dsp:nvSpPr>
      <dsp:spPr>
        <a:xfrm>
          <a:off x="1760957"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Data Cleaning</a:t>
          </a:r>
        </a:p>
      </dsp:txBody>
      <dsp:txXfrm>
        <a:off x="1783978" y="907953"/>
        <a:ext cx="1205315" cy="739966"/>
      </dsp:txXfrm>
    </dsp:sp>
    <dsp:sp modelId="{6482BBA2-6585-4690-B203-CA9BE0BDC7DA}">
      <dsp:nvSpPr>
        <dsp:cNvPr id="0" name=""/>
        <dsp:cNvSpPr/>
      </dsp:nvSpPr>
      <dsp:spPr>
        <a:xfrm>
          <a:off x="3137450"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3137450" y="1184835"/>
        <a:ext cx="185701" cy="186202"/>
      </dsp:txXfrm>
    </dsp:sp>
    <dsp:sp modelId="{4820EF3D-54D8-4B36-9E4A-289FBDDE0A3F}">
      <dsp:nvSpPr>
        <dsp:cNvPr id="0" name=""/>
        <dsp:cNvSpPr/>
      </dsp:nvSpPr>
      <dsp:spPr>
        <a:xfrm>
          <a:off x="3512857"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Feature Engineering</a:t>
          </a:r>
        </a:p>
      </dsp:txBody>
      <dsp:txXfrm>
        <a:off x="3535878" y="907953"/>
        <a:ext cx="1205315" cy="739966"/>
      </dsp:txXfrm>
    </dsp:sp>
    <dsp:sp modelId="{7AC2A6F1-19FF-4E45-9260-81ED63E5F68B}">
      <dsp:nvSpPr>
        <dsp:cNvPr id="0" name=""/>
        <dsp:cNvSpPr/>
      </dsp:nvSpPr>
      <dsp:spPr>
        <a:xfrm>
          <a:off x="48893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4889351" y="1184835"/>
        <a:ext cx="185701" cy="186202"/>
      </dsp:txXfrm>
    </dsp:sp>
    <dsp:sp modelId="{0C824B72-B3E6-4D0D-A47B-C067DD2FB466}">
      <dsp:nvSpPr>
        <dsp:cNvPr id="0" name=""/>
        <dsp:cNvSpPr/>
      </dsp:nvSpPr>
      <dsp:spPr>
        <a:xfrm>
          <a:off x="5264758"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Training of ML Algorithm</a:t>
          </a:r>
        </a:p>
      </dsp:txBody>
      <dsp:txXfrm>
        <a:off x="5287779" y="907953"/>
        <a:ext cx="1205315" cy="739966"/>
      </dsp:txXfrm>
    </dsp:sp>
    <dsp:sp modelId="{02B379C6-A3A1-4BB6-9BC4-C176DB89035A}">
      <dsp:nvSpPr>
        <dsp:cNvPr id="0" name=""/>
        <dsp:cNvSpPr/>
      </dsp:nvSpPr>
      <dsp:spPr>
        <a:xfrm>
          <a:off x="66412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6641251" y="1184835"/>
        <a:ext cx="185701" cy="186202"/>
      </dsp:txXfrm>
    </dsp:sp>
    <dsp:sp modelId="{EDB17200-A844-4309-BAB2-7532B790906D}">
      <dsp:nvSpPr>
        <dsp:cNvPr id="0" name=""/>
        <dsp:cNvSpPr/>
      </dsp:nvSpPr>
      <dsp:spPr>
        <a:xfrm>
          <a:off x="7016658"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Computing Accuracy</a:t>
          </a:r>
        </a:p>
      </dsp:txBody>
      <dsp:txXfrm>
        <a:off x="7039679" y="907953"/>
        <a:ext cx="1205315" cy="739966"/>
      </dsp:txXfrm>
    </dsp:sp>
    <dsp:sp modelId="{7598713A-D2E2-4C74-A0E0-32D2AF41041D}">
      <dsp:nvSpPr>
        <dsp:cNvPr id="0" name=""/>
        <dsp:cNvSpPr/>
      </dsp:nvSpPr>
      <dsp:spPr>
        <a:xfrm>
          <a:off x="8393151"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8393151" y="1184835"/>
        <a:ext cx="185701" cy="186202"/>
      </dsp:txXfrm>
    </dsp:sp>
    <dsp:sp modelId="{03CA0DB7-0477-41E4-9277-20DE7EBAD49C}">
      <dsp:nvSpPr>
        <dsp:cNvPr id="0" name=""/>
        <dsp:cNvSpPr/>
      </dsp:nvSpPr>
      <dsp:spPr>
        <a:xfrm>
          <a:off x="8768559"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Metrics Evaluation</a:t>
          </a:r>
        </a:p>
      </dsp:txBody>
      <dsp:txXfrm>
        <a:off x="8791580" y="907953"/>
        <a:ext cx="1205315" cy="739966"/>
      </dsp:txXfrm>
    </dsp:sp>
    <dsp:sp modelId="{ECC2FF89-2868-417A-84C2-07C2AEA22A2A}">
      <dsp:nvSpPr>
        <dsp:cNvPr id="0" name=""/>
        <dsp:cNvSpPr/>
      </dsp:nvSpPr>
      <dsp:spPr>
        <a:xfrm>
          <a:off x="10145052" y="1122768"/>
          <a:ext cx="265287" cy="310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tx1"/>
            </a:solidFill>
          </a:endParaRPr>
        </a:p>
      </dsp:txBody>
      <dsp:txXfrm>
        <a:off x="10145052" y="1184835"/>
        <a:ext cx="185701" cy="186202"/>
      </dsp:txXfrm>
    </dsp:sp>
    <dsp:sp modelId="{EE1140ED-9441-44E3-9E71-E6603E4489F6}">
      <dsp:nvSpPr>
        <dsp:cNvPr id="0" name=""/>
        <dsp:cNvSpPr/>
      </dsp:nvSpPr>
      <dsp:spPr>
        <a:xfrm>
          <a:off x="10520459" y="884932"/>
          <a:ext cx="1251357" cy="786008"/>
        </a:xfrm>
        <a:prstGeom prst="roundRect">
          <a:avLst>
            <a:gd name="adj" fmla="val 10000"/>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Recommended Algorithm</a:t>
          </a:r>
        </a:p>
      </dsp:txBody>
      <dsp:txXfrm>
        <a:off x="10543480" y="907953"/>
        <a:ext cx="1205315" cy="7399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815E5-E8EA-4D00-A0EE-55E66C64E1A9}" type="datetimeFigureOut">
              <a:rPr lang="en-IN" smtClean="0"/>
              <a:t>29-11-2020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A49F-0756-4D5C-8979-2EC74F2F91D3}" type="slidenum">
              <a:rPr lang="en-IN" smtClean="0"/>
              <a:t>‹#›</a:t>
            </a:fld>
            <a:endParaRPr lang="en-IN"/>
          </a:p>
        </p:txBody>
      </p:sp>
    </p:spTree>
    <p:extLst>
      <p:ext uri="{BB962C8B-B14F-4D97-AF65-F5344CB8AC3E}">
        <p14:creationId xmlns:p14="http://schemas.microsoft.com/office/powerpoint/2010/main" val="36897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Joe. Joe is 80 years old and wants to live independently because he does not wants to be the burden on his children.</a:t>
            </a:r>
          </a:p>
          <a:p>
            <a:r>
              <a:rPr lang="en-IN" dirty="0"/>
              <a:t>Joe has a dynamic daily routine. He walks to the nearest grocery shop to buy necessities and also runs sometime for healthy body.</a:t>
            </a:r>
          </a:p>
          <a:p>
            <a:r>
              <a:rPr lang="en-IN" dirty="0"/>
              <a:t>He does climb stairs from his room to terrace for fresh air and also various other activities.</a:t>
            </a:r>
          </a:p>
          <a:p>
            <a:r>
              <a:rPr lang="en-IN" dirty="0"/>
              <a:t>Joe and his family members are afraid of one thing which is “WHO IS GOING TO HELP HIM WHEN HE FALLS.”</a:t>
            </a:r>
          </a:p>
          <a:p>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2</a:t>
            </a:fld>
            <a:endParaRPr lang="en-IN"/>
          </a:p>
        </p:txBody>
      </p:sp>
    </p:spTree>
    <p:extLst>
      <p:ext uri="{BB962C8B-B14F-4D97-AF65-F5344CB8AC3E}">
        <p14:creationId xmlns:p14="http://schemas.microsoft.com/office/powerpoint/2010/main" val="294470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save Joe by detecting when he falls and immediately informing the emergency medical care and his family members.</a:t>
            </a:r>
          </a:p>
          <a:p>
            <a:r>
              <a:rPr lang="en-IN" dirty="0"/>
              <a:t>For that Joe has to wear sensors through which we can identify what he is doing.</a:t>
            </a:r>
          </a:p>
        </p:txBody>
      </p:sp>
      <p:sp>
        <p:nvSpPr>
          <p:cNvPr id="4" name="Slide Number Placeholder 3"/>
          <p:cNvSpPr>
            <a:spLocks noGrp="1"/>
          </p:cNvSpPr>
          <p:nvPr>
            <p:ph type="sldNum" sz="quarter" idx="5"/>
          </p:nvPr>
        </p:nvSpPr>
        <p:spPr/>
        <p:txBody>
          <a:bodyPr/>
          <a:lstStyle/>
          <a:p>
            <a:fld id="{1465A49F-0756-4D5C-8979-2EC74F2F91D3}" type="slidenum">
              <a:rPr lang="en-IN" smtClean="0"/>
              <a:t>3</a:t>
            </a:fld>
            <a:endParaRPr lang="en-IN"/>
          </a:p>
        </p:txBody>
      </p:sp>
    </p:spTree>
    <p:extLst>
      <p:ext uri="{BB962C8B-B14F-4D97-AF65-F5344CB8AC3E}">
        <p14:creationId xmlns:p14="http://schemas.microsoft.com/office/powerpoint/2010/main" val="244606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F1-score is chosen as metrics because this optimizes the no. of false alarms which is precision and also no. of emergency situation detected i.e. recall. The recommendation is to use AdaBoost for predicting fall class on noisy data set with combination of all three attributes</a:t>
            </a:r>
          </a:p>
        </p:txBody>
      </p:sp>
      <p:sp>
        <p:nvSpPr>
          <p:cNvPr id="4" name="Slide Number Placeholder 3"/>
          <p:cNvSpPr>
            <a:spLocks noGrp="1"/>
          </p:cNvSpPr>
          <p:nvPr>
            <p:ph type="sldNum" sz="quarter" idx="5"/>
          </p:nvPr>
        </p:nvSpPr>
        <p:spPr/>
        <p:txBody>
          <a:bodyPr/>
          <a:lstStyle/>
          <a:p>
            <a:fld id="{1465A49F-0756-4D5C-8979-2EC74F2F91D3}" type="slidenum">
              <a:rPr lang="en-IN" smtClean="0"/>
              <a:t>18</a:t>
            </a:fld>
            <a:endParaRPr lang="en-IN"/>
          </a:p>
        </p:txBody>
      </p:sp>
    </p:spTree>
    <p:extLst>
      <p:ext uri="{BB962C8B-B14F-4D97-AF65-F5344CB8AC3E}">
        <p14:creationId xmlns:p14="http://schemas.microsoft.com/office/powerpoint/2010/main" val="4129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There could be three possible directions for future work. The first one is to tune wide range of hyperparameters and the second direction is to use more robust methods like artificial neural networks. The third direction is using ensemble method for stack generalization in which probabilities are calculated for each algorithm and then stacked with certain weightages. Then a threshold probability should be chosen so as to maximize the F1-score.</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19</a:t>
            </a:fld>
            <a:endParaRPr lang="en-IN"/>
          </a:p>
        </p:txBody>
      </p:sp>
    </p:spTree>
    <p:extLst>
      <p:ext uri="{BB962C8B-B14F-4D97-AF65-F5344CB8AC3E}">
        <p14:creationId xmlns:p14="http://schemas.microsoft.com/office/powerpoint/2010/main" val="323568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Arial" panose="020B0604020202020204" pitchFamily="34" charset="0"/>
                <a:ea typeface="Calibri" panose="020F0502020204030204" pitchFamily="34" charset="0"/>
              </a:rPr>
              <a:t>There could be three possible directions for future work. The first one is to tune wide range of hyperparameters and the second direction is to use more robust methods like artificial neural networks. The third direction is using ensemble method for stack generalization in which probabilities are calculated for each algorithm and then stacked with certain weightages. Then a threshold probability should be chosen so as to maximize the F1-score.</a:t>
            </a:r>
            <a:endParaRPr lang="en-IN" dirty="0"/>
          </a:p>
        </p:txBody>
      </p:sp>
      <p:sp>
        <p:nvSpPr>
          <p:cNvPr id="4" name="Slide Number Placeholder 3"/>
          <p:cNvSpPr>
            <a:spLocks noGrp="1"/>
          </p:cNvSpPr>
          <p:nvPr>
            <p:ph type="sldNum" sz="quarter" idx="5"/>
          </p:nvPr>
        </p:nvSpPr>
        <p:spPr/>
        <p:txBody>
          <a:bodyPr/>
          <a:lstStyle/>
          <a:p>
            <a:fld id="{1465A49F-0756-4D5C-8979-2EC74F2F91D3}" type="slidenum">
              <a:rPr lang="en-IN" smtClean="0"/>
              <a:t>20</a:t>
            </a:fld>
            <a:endParaRPr lang="en-IN"/>
          </a:p>
        </p:txBody>
      </p:sp>
    </p:spTree>
    <p:extLst>
      <p:ext uri="{BB962C8B-B14F-4D97-AF65-F5344CB8AC3E}">
        <p14:creationId xmlns:p14="http://schemas.microsoft.com/office/powerpoint/2010/main" val="53113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29-11-2020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915ADD-FAB1-4B6C-B83A-E63B5434F8E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9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456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87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E7D58-6872-499D-943F-83AA935BEE74}"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98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E7D58-6872-499D-943F-83AA935BEE74}" type="datetimeFigureOut">
              <a:rPr lang="en-IN" smtClean="0"/>
              <a:t>29-11-2020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15ADD-FAB1-4B6C-B83A-E63B5434F8E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81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9E7D58-6872-499D-943F-83AA935BEE74}" type="datetimeFigureOut">
              <a:rPr lang="en-IN" smtClean="0"/>
              <a:t>29-11-2020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2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9E7D58-6872-499D-943F-83AA935BEE74}" type="datetimeFigureOut">
              <a:rPr lang="en-IN" smtClean="0"/>
              <a:t>29-11-2020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15ADD-FAB1-4B6C-B83A-E63B5434F8E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86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9E7D58-6872-499D-943F-83AA935BEE74}" type="datetimeFigureOut">
              <a:rPr lang="en-IN" smtClean="0"/>
              <a:t>29-11-2020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15ADD-FAB1-4B6C-B83A-E63B5434F8E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3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E7D58-6872-499D-943F-83AA935BEE74}" type="datetimeFigureOut">
              <a:rPr lang="en-IN" smtClean="0"/>
              <a:t>29-11-2020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15ADD-FAB1-4B6C-B83A-E63B5434F8E5}" type="slidenum">
              <a:rPr lang="en-IN" smtClean="0"/>
              <a:t>‹#›</a:t>
            </a:fld>
            <a:endParaRPr lang="en-IN"/>
          </a:p>
        </p:txBody>
      </p:sp>
    </p:spTree>
    <p:extLst>
      <p:ext uri="{BB962C8B-B14F-4D97-AF65-F5344CB8AC3E}">
        <p14:creationId xmlns:p14="http://schemas.microsoft.com/office/powerpoint/2010/main" val="18790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E7D58-6872-499D-943F-83AA935BEE74}" type="datetimeFigureOut">
              <a:rPr lang="en-IN" smtClean="0"/>
              <a:t>29-11-2020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36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9E7D58-6872-499D-943F-83AA935BEE74}" type="datetimeFigureOut">
              <a:rPr lang="en-IN" smtClean="0"/>
              <a:t>29-11-2020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915ADD-FAB1-4B6C-B83A-E63B5434F8E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97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9E7D58-6872-499D-943F-83AA935BEE74}" type="datetimeFigureOut">
              <a:rPr lang="en-IN" smtClean="0"/>
              <a:t>29-11-2020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915ADD-FAB1-4B6C-B83A-E63B5434F8E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014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955-D471-4915-BFEE-1E90319C7853}"/>
              </a:ext>
            </a:extLst>
          </p:cNvPr>
          <p:cNvSpPr>
            <a:spLocks noGrp="1"/>
          </p:cNvSpPr>
          <p:nvPr>
            <p:ph type="ctrTitle"/>
          </p:nvPr>
        </p:nvSpPr>
        <p:spPr>
          <a:xfrm>
            <a:off x="2417779" y="154746"/>
            <a:ext cx="8637073" cy="3188984"/>
          </a:xfrm>
        </p:spPr>
        <p:txBody>
          <a:bodyPr>
            <a:normAutofit fontScale="90000"/>
          </a:bodyPr>
          <a:lstStyle/>
          <a:p>
            <a:r>
              <a:rPr lang="en-IN" dirty="0"/>
              <a:t>Posture recognition using body location sensors</a:t>
            </a:r>
          </a:p>
        </p:txBody>
      </p:sp>
      <p:sp>
        <p:nvSpPr>
          <p:cNvPr id="3" name="Subtitle 2">
            <a:extLst>
              <a:ext uri="{FF2B5EF4-FFF2-40B4-BE49-F238E27FC236}">
                <a16:creationId xmlns:a16="http://schemas.microsoft.com/office/drawing/2014/main" id="{E38FB5F1-F37F-480A-A852-41400432B915}"/>
              </a:ext>
            </a:extLst>
          </p:cNvPr>
          <p:cNvSpPr>
            <a:spLocks noGrp="1"/>
          </p:cNvSpPr>
          <p:nvPr>
            <p:ph type="subTitle" idx="1"/>
          </p:nvPr>
        </p:nvSpPr>
        <p:spPr>
          <a:xfrm>
            <a:off x="2417780" y="3531204"/>
            <a:ext cx="8637072" cy="1381759"/>
          </a:xfrm>
        </p:spPr>
        <p:txBody>
          <a:bodyPr>
            <a:noAutofit/>
          </a:bodyPr>
          <a:lstStyle/>
          <a:p>
            <a:r>
              <a:rPr lang="en-IN" dirty="0"/>
              <a:t>Capstone Two Project, June 2020 Cohort</a:t>
            </a:r>
          </a:p>
          <a:p>
            <a:r>
              <a:rPr lang="en-IN" dirty="0"/>
              <a:t>Prashant </a:t>
            </a:r>
            <a:r>
              <a:rPr lang="en-IN" dirty="0" err="1"/>
              <a:t>gupta</a:t>
            </a:r>
            <a:endParaRPr lang="en-IN" dirty="0"/>
          </a:p>
          <a:p>
            <a:r>
              <a:rPr lang="en-IN" dirty="0"/>
              <a:t>Mentor: Mr. Arindam Mondal</a:t>
            </a:r>
          </a:p>
        </p:txBody>
      </p:sp>
      <p:pic>
        <p:nvPicPr>
          <p:cNvPr id="5" name="Picture 4">
            <a:extLst>
              <a:ext uri="{FF2B5EF4-FFF2-40B4-BE49-F238E27FC236}">
                <a16:creationId xmlns:a16="http://schemas.microsoft.com/office/drawing/2014/main" id="{34252300-0D2B-41B7-B522-A41FA511AFB4}"/>
              </a:ext>
            </a:extLst>
          </p:cNvPr>
          <p:cNvPicPr>
            <a:picLocks noChangeAspect="1"/>
          </p:cNvPicPr>
          <p:nvPr/>
        </p:nvPicPr>
        <p:blipFill>
          <a:blip r:embed="rId2"/>
          <a:stretch>
            <a:fillRect/>
          </a:stretch>
        </p:blipFill>
        <p:spPr>
          <a:xfrm>
            <a:off x="7616428" y="3940883"/>
            <a:ext cx="3438424" cy="779376"/>
          </a:xfrm>
          <a:prstGeom prst="rect">
            <a:avLst/>
          </a:prstGeom>
        </p:spPr>
      </p:pic>
    </p:spTree>
    <p:extLst>
      <p:ext uri="{BB962C8B-B14F-4D97-AF65-F5344CB8AC3E}">
        <p14:creationId xmlns:p14="http://schemas.microsoft.com/office/powerpoint/2010/main" val="251751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Exploratory Data Analysis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953741"/>
            <a:ext cx="4267296" cy="1176918"/>
          </a:xfrm>
          <a:ln>
            <a:noFill/>
          </a:ln>
        </p:spPr>
        <p:txBody>
          <a:bodyPr>
            <a:normAutofit/>
          </a:bodyPr>
          <a:lstStyle/>
          <a:p>
            <a:r>
              <a:rPr lang="en-US" dirty="0"/>
              <a:t>For falling activity velocities are large than other class</a:t>
            </a:r>
          </a:p>
        </p:txBody>
      </p:sp>
      <p:pic>
        <p:nvPicPr>
          <p:cNvPr id="4" name="Picture 3">
            <a:extLst>
              <a:ext uri="{FF2B5EF4-FFF2-40B4-BE49-F238E27FC236}">
                <a16:creationId xmlns:a16="http://schemas.microsoft.com/office/drawing/2014/main" id="{902A7DC6-39FA-4EA0-AE58-994EBA00C742}"/>
              </a:ext>
            </a:extLst>
          </p:cNvPr>
          <p:cNvPicPr>
            <a:picLocks noChangeAspect="1"/>
          </p:cNvPicPr>
          <p:nvPr/>
        </p:nvPicPr>
        <p:blipFill>
          <a:blip r:embed="rId2"/>
          <a:stretch>
            <a:fillRect/>
          </a:stretch>
        </p:blipFill>
        <p:spPr>
          <a:xfrm>
            <a:off x="7374206" y="133510"/>
            <a:ext cx="4621482" cy="5857589"/>
          </a:xfrm>
          <a:prstGeom prst="rect">
            <a:avLst/>
          </a:prstGeom>
        </p:spPr>
      </p:pic>
      <p:sp>
        <p:nvSpPr>
          <p:cNvPr id="5" name="Rectangle 4">
            <a:extLst>
              <a:ext uri="{FF2B5EF4-FFF2-40B4-BE49-F238E27FC236}">
                <a16:creationId xmlns:a16="http://schemas.microsoft.com/office/drawing/2014/main" id="{16047BAD-BD6D-4E3A-A898-47AC49BBAD61}"/>
              </a:ext>
            </a:extLst>
          </p:cNvPr>
          <p:cNvSpPr/>
          <p:nvPr/>
        </p:nvSpPr>
        <p:spPr>
          <a:xfrm>
            <a:off x="9298983" y="1394847"/>
            <a:ext cx="340963" cy="173581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069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Exploratory Data Analysis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320329"/>
            <a:ext cx="7284203" cy="640520"/>
          </a:xfrm>
          <a:ln>
            <a:noFill/>
          </a:ln>
        </p:spPr>
        <p:txBody>
          <a:bodyPr>
            <a:normAutofit/>
          </a:bodyPr>
          <a:lstStyle/>
          <a:p>
            <a:pPr marL="0" indent="0">
              <a:buNone/>
            </a:pPr>
            <a:r>
              <a:rPr lang="en-US" dirty="0"/>
              <a:t>Correlation matrix between different variables for each class</a:t>
            </a:r>
          </a:p>
        </p:txBody>
      </p:sp>
      <p:pic>
        <p:nvPicPr>
          <p:cNvPr id="6" name="Picture 5">
            <a:extLst>
              <a:ext uri="{FF2B5EF4-FFF2-40B4-BE49-F238E27FC236}">
                <a16:creationId xmlns:a16="http://schemas.microsoft.com/office/drawing/2014/main" id="{F7FAD213-5FC7-45B2-B09D-ADFFD334E7E2}"/>
              </a:ext>
            </a:extLst>
          </p:cNvPr>
          <p:cNvPicPr/>
          <p:nvPr/>
        </p:nvPicPr>
        <p:blipFill>
          <a:blip r:embed="rId2"/>
          <a:stretch>
            <a:fillRect/>
          </a:stretch>
        </p:blipFill>
        <p:spPr>
          <a:xfrm>
            <a:off x="1451579" y="1960849"/>
            <a:ext cx="2789555" cy="1969770"/>
          </a:xfrm>
          <a:prstGeom prst="rect">
            <a:avLst/>
          </a:prstGeom>
        </p:spPr>
      </p:pic>
      <p:pic>
        <p:nvPicPr>
          <p:cNvPr id="7" name="Picture 6">
            <a:extLst>
              <a:ext uri="{FF2B5EF4-FFF2-40B4-BE49-F238E27FC236}">
                <a16:creationId xmlns:a16="http://schemas.microsoft.com/office/drawing/2014/main" id="{93D11600-BDBD-4D88-9FA4-D62351E5F849}"/>
              </a:ext>
            </a:extLst>
          </p:cNvPr>
          <p:cNvPicPr/>
          <p:nvPr/>
        </p:nvPicPr>
        <p:blipFill>
          <a:blip r:embed="rId3"/>
          <a:stretch>
            <a:fillRect/>
          </a:stretch>
        </p:blipFill>
        <p:spPr>
          <a:xfrm>
            <a:off x="4499744" y="1960849"/>
            <a:ext cx="2789555" cy="1988185"/>
          </a:xfrm>
          <a:prstGeom prst="rect">
            <a:avLst/>
          </a:prstGeom>
        </p:spPr>
      </p:pic>
      <p:pic>
        <p:nvPicPr>
          <p:cNvPr id="8" name="Picture 7">
            <a:extLst>
              <a:ext uri="{FF2B5EF4-FFF2-40B4-BE49-F238E27FC236}">
                <a16:creationId xmlns:a16="http://schemas.microsoft.com/office/drawing/2014/main" id="{8D3DE4E6-F8A8-41E0-BFBF-C33E8E4CFA11}"/>
              </a:ext>
            </a:extLst>
          </p:cNvPr>
          <p:cNvPicPr/>
          <p:nvPr/>
        </p:nvPicPr>
        <p:blipFill>
          <a:blip r:embed="rId4"/>
          <a:stretch>
            <a:fillRect/>
          </a:stretch>
        </p:blipFill>
        <p:spPr>
          <a:xfrm>
            <a:off x="7547909" y="1960214"/>
            <a:ext cx="2789555" cy="1989455"/>
          </a:xfrm>
          <a:prstGeom prst="rect">
            <a:avLst/>
          </a:prstGeom>
        </p:spPr>
      </p:pic>
      <p:pic>
        <p:nvPicPr>
          <p:cNvPr id="9" name="Picture 8">
            <a:extLst>
              <a:ext uri="{FF2B5EF4-FFF2-40B4-BE49-F238E27FC236}">
                <a16:creationId xmlns:a16="http://schemas.microsoft.com/office/drawing/2014/main" id="{6B6D975B-5B3C-42B0-B2B3-924FAEEAB647}"/>
              </a:ext>
            </a:extLst>
          </p:cNvPr>
          <p:cNvPicPr/>
          <p:nvPr/>
        </p:nvPicPr>
        <p:blipFill>
          <a:blip r:embed="rId5"/>
          <a:stretch>
            <a:fillRect/>
          </a:stretch>
        </p:blipFill>
        <p:spPr>
          <a:xfrm>
            <a:off x="1451579" y="4120745"/>
            <a:ext cx="2789555" cy="1983105"/>
          </a:xfrm>
          <a:prstGeom prst="rect">
            <a:avLst/>
          </a:prstGeom>
        </p:spPr>
      </p:pic>
      <p:pic>
        <p:nvPicPr>
          <p:cNvPr id="10" name="Picture 9">
            <a:extLst>
              <a:ext uri="{FF2B5EF4-FFF2-40B4-BE49-F238E27FC236}">
                <a16:creationId xmlns:a16="http://schemas.microsoft.com/office/drawing/2014/main" id="{926725BB-896A-4E25-BB3E-F20080DEE678}"/>
              </a:ext>
            </a:extLst>
          </p:cNvPr>
          <p:cNvPicPr/>
          <p:nvPr/>
        </p:nvPicPr>
        <p:blipFill>
          <a:blip r:embed="rId6"/>
          <a:stretch>
            <a:fillRect/>
          </a:stretch>
        </p:blipFill>
        <p:spPr>
          <a:xfrm>
            <a:off x="4499744" y="4153764"/>
            <a:ext cx="2789555" cy="1917065"/>
          </a:xfrm>
          <a:prstGeom prst="rect">
            <a:avLst/>
          </a:prstGeom>
        </p:spPr>
      </p:pic>
      <p:pic>
        <p:nvPicPr>
          <p:cNvPr id="11" name="Picture 10">
            <a:extLst>
              <a:ext uri="{FF2B5EF4-FFF2-40B4-BE49-F238E27FC236}">
                <a16:creationId xmlns:a16="http://schemas.microsoft.com/office/drawing/2014/main" id="{12077E08-9C94-40AA-9F7E-D13F70B4FAB6}"/>
              </a:ext>
            </a:extLst>
          </p:cNvPr>
          <p:cNvPicPr/>
          <p:nvPr/>
        </p:nvPicPr>
        <p:blipFill>
          <a:blip r:embed="rId7"/>
          <a:stretch>
            <a:fillRect/>
          </a:stretch>
        </p:blipFill>
        <p:spPr>
          <a:xfrm>
            <a:off x="7547908" y="4142843"/>
            <a:ext cx="2789555" cy="1941830"/>
          </a:xfrm>
          <a:prstGeom prst="rect">
            <a:avLst/>
          </a:prstGeom>
        </p:spPr>
      </p:pic>
    </p:spTree>
    <p:extLst>
      <p:ext uri="{BB962C8B-B14F-4D97-AF65-F5344CB8AC3E}">
        <p14:creationId xmlns:p14="http://schemas.microsoft.com/office/powerpoint/2010/main" val="206522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Exploratory Data Analysis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320329"/>
            <a:ext cx="7284203" cy="640520"/>
          </a:xfrm>
          <a:ln>
            <a:noFill/>
          </a:ln>
        </p:spPr>
        <p:txBody>
          <a:bodyPr>
            <a:normAutofit/>
          </a:bodyPr>
          <a:lstStyle/>
          <a:p>
            <a:pPr marL="0" indent="0">
              <a:buNone/>
            </a:pPr>
            <a:r>
              <a:rPr lang="en-US" dirty="0"/>
              <a:t>Correlation matrix between different variables for each class</a:t>
            </a:r>
          </a:p>
        </p:txBody>
      </p:sp>
      <p:pic>
        <p:nvPicPr>
          <p:cNvPr id="12" name="Picture 11">
            <a:extLst>
              <a:ext uri="{FF2B5EF4-FFF2-40B4-BE49-F238E27FC236}">
                <a16:creationId xmlns:a16="http://schemas.microsoft.com/office/drawing/2014/main" id="{761FE43F-A4B0-4259-A345-CD59A763A494}"/>
              </a:ext>
            </a:extLst>
          </p:cNvPr>
          <p:cNvPicPr/>
          <p:nvPr/>
        </p:nvPicPr>
        <p:blipFill>
          <a:blip r:embed="rId2"/>
          <a:stretch>
            <a:fillRect/>
          </a:stretch>
        </p:blipFill>
        <p:spPr>
          <a:xfrm>
            <a:off x="1451579" y="2083844"/>
            <a:ext cx="2789555" cy="1977390"/>
          </a:xfrm>
          <a:prstGeom prst="rect">
            <a:avLst/>
          </a:prstGeom>
        </p:spPr>
      </p:pic>
      <p:pic>
        <p:nvPicPr>
          <p:cNvPr id="13" name="Picture 12">
            <a:extLst>
              <a:ext uri="{FF2B5EF4-FFF2-40B4-BE49-F238E27FC236}">
                <a16:creationId xmlns:a16="http://schemas.microsoft.com/office/drawing/2014/main" id="{FA6C7BAC-A310-4757-9635-3D26D14F6EAA}"/>
              </a:ext>
            </a:extLst>
          </p:cNvPr>
          <p:cNvPicPr/>
          <p:nvPr/>
        </p:nvPicPr>
        <p:blipFill>
          <a:blip r:embed="rId3"/>
          <a:stretch>
            <a:fillRect/>
          </a:stretch>
        </p:blipFill>
        <p:spPr>
          <a:xfrm>
            <a:off x="4406754" y="2083844"/>
            <a:ext cx="2789555" cy="1969770"/>
          </a:xfrm>
          <a:prstGeom prst="rect">
            <a:avLst/>
          </a:prstGeom>
        </p:spPr>
      </p:pic>
      <p:pic>
        <p:nvPicPr>
          <p:cNvPr id="14" name="Picture 13">
            <a:extLst>
              <a:ext uri="{FF2B5EF4-FFF2-40B4-BE49-F238E27FC236}">
                <a16:creationId xmlns:a16="http://schemas.microsoft.com/office/drawing/2014/main" id="{EFE55B81-BEB0-4E34-ACEE-B82B9D390656}"/>
              </a:ext>
            </a:extLst>
          </p:cNvPr>
          <p:cNvPicPr/>
          <p:nvPr/>
        </p:nvPicPr>
        <p:blipFill>
          <a:blip r:embed="rId4"/>
          <a:stretch>
            <a:fillRect/>
          </a:stretch>
        </p:blipFill>
        <p:spPr>
          <a:xfrm>
            <a:off x="7361929" y="2083844"/>
            <a:ext cx="2789555" cy="1943735"/>
          </a:xfrm>
          <a:prstGeom prst="rect">
            <a:avLst/>
          </a:prstGeom>
        </p:spPr>
      </p:pic>
      <p:pic>
        <p:nvPicPr>
          <p:cNvPr id="15" name="Picture 14">
            <a:extLst>
              <a:ext uri="{FF2B5EF4-FFF2-40B4-BE49-F238E27FC236}">
                <a16:creationId xmlns:a16="http://schemas.microsoft.com/office/drawing/2014/main" id="{460B0977-B8D8-4767-8CF3-F16E59B4A626}"/>
              </a:ext>
            </a:extLst>
          </p:cNvPr>
          <p:cNvPicPr/>
          <p:nvPr/>
        </p:nvPicPr>
        <p:blipFill>
          <a:blip r:embed="rId5"/>
          <a:stretch>
            <a:fillRect/>
          </a:stretch>
        </p:blipFill>
        <p:spPr>
          <a:xfrm>
            <a:off x="2846356" y="4120379"/>
            <a:ext cx="2789555" cy="1969770"/>
          </a:xfrm>
          <a:prstGeom prst="rect">
            <a:avLst/>
          </a:prstGeom>
        </p:spPr>
      </p:pic>
      <p:pic>
        <p:nvPicPr>
          <p:cNvPr id="16" name="Picture 15">
            <a:extLst>
              <a:ext uri="{FF2B5EF4-FFF2-40B4-BE49-F238E27FC236}">
                <a16:creationId xmlns:a16="http://schemas.microsoft.com/office/drawing/2014/main" id="{92D9B2FC-EAF4-4336-9EA8-B8868836CE24}"/>
              </a:ext>
            </a:extLst>
          </p:cNvPr>
          <p:cNvPicPr/>
          <p:nvPr/>
        </p:nvPicPr>
        <p:blipFill>
          <a:blip r:embed="rId6"/>
          <a:stretch>
            <a:fillRect/>
          </a:stretch>
        </p:blipFill>
        <p:spPr>
          <a:xfrm>
            <a:off x="5801532" y="4120379"/>
            <a:ext cx="2789555" cy="1952625"/>
          </a:xfrm>
          <a:prstGeom prst="rect">
            <a:avLst/>
          </a:prstGeom>
        </p:spPr>
      </p:pic>
    </p:spTree>
    <p:extLst>
      <p:ext uri="{BB962C8B-B14F-4D97-AF65-F5344CB8AC3E}">
        <p14:creationId xmlns:p14="http://schemas.microsoft.com/office/powerpoint/2010/main" val="324591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Feature Engineering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3"/>
            <a:ext cx="7987843" cy="741536"/>
          </a:xfrm>
          <a:ln>
            <a:noFill/>
          </a:ln>
        </p:spPr>
        <p:txBody>
          <a:bodyPr>
            <a:normAutofit/>
          </a:bodyPr>
          <a:lstStyle/>
          <a:p>
            <a:pPr algn="just"/>
            <a:r>
              <a:rPr lang="en-US" dirty="0"/>
              <a:t>Three types of attributes have been created for training of ML algorithms</a:t>
            </a:r>
          </a:p>
        </p:txBody>
      </p:sp>
      <p:sp>
        <p:nvSpPr>
          <p:cNvPr id="7" name="Content Placeholder 2">
            <a:extLst>
              <a:ext uri="{FF2B5EF4-FFF2-40B4-BE49-F238E27FC236}">
                <a16:creationId xmlns:a16="http://schemas.microsoft.com/office/drawing/2014/main" id="{3E8A2FFB-8EAE-4C13-9465-A3D5CCD0DC13}"/>
              </a:ext>
            </a:extLst>
          </p:cNvPr>
          <p:cNvSpPr txBox="1">
            <a:spLocks/>
          </p:cNvSpPr>
          <p:nvPr/>
        </p:nvSpPr>
        <p:spPr>
          <a:xfrm>
            <a:off x="1451579" y="2536243"/>
            <a:ext cx="2951609" cy="196542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Reference Attributes – Features with a Reference Origin</a:t>
            </a:r>
          </a:p>
          <a:p>
            <a:pPr lvl="1" algn="just"/>
            <a:r>
              <a:rPr lang="en-US" dirty="0"/>
              <a:t>z coordinate, absolute velocity, velocity in z direction etc. – 24 nos.</a:t>
            </a:r>
            <a:endParaRPr lang="en-IN" dirty="0"/>
          </a:p>
        </p:txBody>
      </p:sp>
      <p:sp>
        <p:nvSpPr>
          <p:cNvPr id="9" name="Content Placeholder 2">
            <a:extLst>
              <a:ext uri="{FF2B5EF4-FFF2-40B4-BE49-F238E27FC236}">
                <a16:creationId xmlns:a16="http://schemas.microsoft.com/office/drawing/2014/main" id="{E2382B9E-B345-4739-85B5-2AC4F117FF06}"/>
              </a:ext>
            </a:extLst>
          </p:cNvPr>
          <p:cNvSpPr txBox="1">
            <a:spLocks/>
          </p:cNvSpPr>
          <p:nvPr/>
        </p:nvSpPr>
        <p:spPr>
          <a:xfrm>
            <a:off x="5008360" y="2547962"/>
            <a:ext cx="2951610" cy="222098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Body Attributes – Features considering position of Belt as Origin</a:t>
            </a:r>
          </a:p>
          <a:p>
            <a:pPr lvl="1" algn="just"/>
            <a:r>
              <a:rPr lang="en-US" dirty="0"/>
              <a:t>x, y, z coordinate, absolute velocity, angles of movement etc. – 24 nos.</a:t>
            </a:r>
            <a:endParaRPr lang="en-IN" dirty="0"/>
          </a:p>
        </p:txBody>
      </p:sp>
      <p:sp>
        <p:nvSpPr>
          <p:cNvPr id="11" name="Content Placeholder 2">
            <a:extLst>
              <a:ext uri="{FF2B5EF4-FFF2-40B4-BE49-F238E27FC236}">
                <a16:creationId xmlns:a16="http://schemas.microsoft.com/office/drawing/2014/main" id="{0A54CEDE-23A5-40AE-B60F-EE7BAB72AD53}"/>
              </a:ext>
            </a:extLst>
          </p:cNvPr>
          <p:cNvSpPr txBox="1">
            <a:spLocks/>
          </p:cNvSpPr>
          <p:nvPr/>
        </p:nvSpPr>
        <p:spPr>
          <a:xfrm>
            <a:off x="8340059" y="2545614"/>
            <a:ext cx="2951610" cy="2220985"/>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Angle Attributes – Angle between upper torso and lower torso</a:t>
            </a:r>
          </a:p>
          <a:p>
            <a:pPr lvl="1" algn="just"/>
            <a:r>
              <a:rPr lang="en-US" dirty="0"/>
              <a:t>Angle between left ankle and upper torso and right ankle and upper torso – 2 nos.</a:t>
            </a:r>
            <a:endParaRPr lang="en-IN" dirty="0"/>
          </a:p>
        </p:txBody>
      </p:sp>
      <p:grpSp>
        <p:nvGrpSpPr>
          <p:cNvPr id="50" name="Group 49">
            <a:extLst>
              <a:ext uri="{FF2B5EF4-FFF2-40B4-BE49-F238E27FC236}">
                <a16:creationId xmlns:a16="http://schemas.microsoft.com/office/drawing/2014/main" id="{4EF1B89E-3B85-41E7-A568-74920A99D8E4}"/>
              </a:ext>
            </a:extLst>
          </p:cNvPr>
          <p:cNvGrpSpPr/>
          <p:nvPr/>
        </p:nvGrpSpPr>
        <p:grpSpPr>
          <a:xfrm>
            <a:off x="1380648" y="4621490"/>
            <a:ext cx="2386163" cy="1510491"/>
            <a:chOff x="1380648" y="4621490"/>
            <a:chExt cx="2386163" cy="1510491"/>
          </a:xfrm>
        </p:grpSpPr>
        <p:grpSp>
          <p:nvGrpSpPr>
            <p:cNvPr id="3" name="Group 2">
              <a:extLst>
                <a:ext uri="{FF2B5EF4-FFF2-40B4-BE49-F238E27FC236}">
                  <a16:creationId xmlns:a16="http://schemas.microsoft.com/office/drawing/2014/main" id="{69E0069F-46D8-4C5A-B29B-C49B94291646}"/>
                </a:ext>
              </a:extLst>
            </p:cNvPr>
            <p:cNvGrpSpPr>
              <a:grpSpLocks noChangeAspect="1"/>
            </p:cNvGrpSpPr>
            <p:nvPr/>
          </p:nvGrpSpPr>
          <p:grpSpPr>
            <a:xfrm>
              <a:off x="2927383" y="4621490"/>
              <a:ext cx="839428" cy="1502330"/>
              <a:chOff x="9692640" y="2377439"/>
              <a:chExt cx="1594337" cy="2853396"/>
            </a:xfrm>
          </p:grpSpPr>
          <p:grpSp>
            <p:nvGrpSpPr>
              <p:cNvPr id="25" name="Group 24">
                <a:extLst>
                  <a:ext uri="{FF2B5EF4-FFF2-40B4-BE49-F238E27FC236}">
                    <a16:creationId xmlns:a16="http://schemas.microsoft.com/office/drawing/2014/main" id="{A17342DC-1109-40C8-AEE0-9A6BEFEAD87A}"/>
                  </a:ext>
                </a:extLst>
              </p:cNvPr>
              <p:cNvGrpSpPr/>
              <p:nvPr/>
            </p:nvGrpSpPr>
            <p:grpSpPr>
              <a:xfrm>
                <a:off x="9692640" y="2377439"/>
                <a:ext cx="1594337" cy="2853396"/>
                <a:chOff x="9692640" y="2377439"/>
                <a:chExt cx="1594337" cy="2853396"/>
              </a:xfrm>
            </p:grpSpPr>
            <p:sp>
              <p:nvSpPr>
                <p:cNvPr id="26" name="Oval 25">
                  <a:extLst>
                    <a:ext uri="{FF2B5EF4-FFF2-40B4-BE49-F238E27FC236}">
                      <a16:creationId xmlns:a16="http://schemas.microsoft.com/office/drawing/2014/main" id="{04269A5B-CF9A-4563-929D-1A7F49E919E5}"/>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E329BC6-CDE7-4DDA-B3C5-77A27FCB6104}"/>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CB0E6E86-1A58-47CB-956F-2D6319AC6333}"/>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9B0DCF4-60BF-4987-A66F-87C50200968C}"/>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76E6E5-388F-4243-BB45-BC1C42CA894D}"/>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F1970D-B7C9-4AC0-89FE-FF50BF067DB2}"/>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74DE47-7876-40D6-997E-5774EDAA1317}"/>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F714CF-5F1E-4B5E-8520-93E1EA2CD4CD}"/>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57ABDB-C459-473C-8194-2411C4137227}"/>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7C79D-EBFE-442F-8D69-22EDE8429CA9}"/>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E15ECE67-2918-4A60-AACB-9BDAD87A200D}"/>
                  </a:ext>
                </a:extLst>
              </p:cNvPr>
              <p:cNvSpPr/>
              <p:nvPr/>
            </p:nvSpPr>
            <p:spPr>
              <a:xfrm>
                <a:off x="10433528"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38EFEEBC-F710-4E57-A91B-433588A456BD}"/>
                  </a:ext>
                </a:extLst>
              </p:cNvPr>
              <p:cNvSpPr/>
              <p:nvPr/>
            </p:nvSpPr>
            <p:spPr>
              <a:xfrm>
                <a:off x="10445248"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0948CEC4-C171-45DD-B3E4-70F0E370F260}"/>
                  </a:ext>
                </a:extLst>
              </p:cNvPr>
              <p:cNvSpPr/>
              <p:nvPr/>
            </p:nvSpPr>
            <p:spPr>
              <a:xfrm>
                <a:off x="10022055"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1152BEAD-4742-46BA-97DF-FEF0898F7DE7}"/>
                  </a:ext>
                </a:extLst>
              </p:cNvPr>
              <p:cNvSpPr/>
              <p:nvPr/>
            </p:nvSpPr>
            <p:spPr>
              <a:xfrm>
                <a:off x="10680889"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4096EB99-8344-433C-93EB-55FD6C8DA382}"/>
                </a:ext>
              </a:extLst>
            </p:cNvPr>
            <p:cNvGrpSpPr/>
            <p:nvPr/>
          </p:nvGrpSpPr>
          <p:grpSpPr>
            <a:xfrm>
              <a:off x="1380648" y="4963814"/>
              <a:ext cx="1072511" cy="1168167"/>
              <a:chOff x="489552" y="3854548"/>
              <a:chExt cx="1072511" cy="1168167"/>
            </a:xfrm>
          </p:grpSpPr>
          <p:cxnSp>
            <p:nvCxnSpPr>
              <p:cNvPr id="5" name="Straight Arrow Connector 4">
                <a:extLst>
                  <a:ext uri="{FF2B5EF4-FFF2-40B4-BE49-F238E27FC236}">
                    <a16:creationId xmlns:a16="http://schemas.microsoft.com/office/drawing/2014/main" id="{09CEE270-3AA4-4CE6-B784-E5B3A624DE25}"/>
                  </a:ext>
                </a:extLst>
              </p:cNvPr>
              <p:cNvCxnSpPr>
                <a:cxnSpLocks/>
              </p:cNvCxnSpPr>
              <p:nvPr/>
            </p:nvCxnSpPr>
            <p:spPr>
              <a:xfrm flipV="1">
                <a:off x="886265" y="4164037"/>
                <a:ext cx="0" cy="38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6DEDB6-AA60-4010-A0C7-1FF65932AF89}"/>
                  </a:ext>
                </a:extLst>
              </p:cNvPr>
              <p:cNvCxnSpPr>
                <a:cxnSpLocks/>
              </p:cNvCxnSpPr>
              <p:nvPr/>
            </p:nvCxnSpPr>
            <p:spPr>
              <a:xfrm>
                <a:off x="900332" y="4551151"/>
                <a:ext cx="33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1BA7AEA-6B1A-4ADF-862E-AE9C7B5752D7}"/>
                  </a:ext>
                </a:extLst>
              </p:cNvPr>
              <p:cNvCxnSpPr/>
              <p:nvPr/>
            </p:nvCxnSpPr>
            <p:spPr>
              <a:xfrm flipH="1">
                <a:off x="689317" y="4551151"/>
                <a:ext cx="196948" cy="2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F491493-0279-44A7-8F0B-A35CBB5E05C1}"/>
                  </a:ext>
                </a:extLst>
              </p:cNvPr>
              <p:cNvSpPr txBox="1"/>
              <p:nvPr/>
            </p:nvSpPr>
            <p:spPr>
              <a:xfrm>
                <a:off x="759657" y="3854548"/>
                <a:ext cx="382159" cy="369332"/>
              </a:xfrm>
              <a:prstGeom prst="rect">
                <a:avLst/>
              </a:prstGeom>
              <a:noFill/>
            </p:spPr>
            <p:txBody>
              <a:bodyPr wrap="square" rtlCol="0">
                <a:spAutoFit/>
              </a:bodyPr>
              <a:lstStyle/>
              <a:p>
                <a:r>
                  <a:rPr lang="en-IN" dirty="0"/>
                  <a:t>z</a:t>
                </a:r>
              </a:p>
            </p:txBody>
          </p:sp>
          <p:sp>
            <p:nvSpPr>
              <p:cNvPr id="47" name="TextBox 46">
                <a:extLst>
                  <a:ext uri="{FF2B5EF4-FFF2-40B4-BE49-F238E27FC236}">
                    <a16:creationId xmlns:a16="http://schemas.microsoft.com/office/drawing/2014/main" id="{6A08471F-D2B8-4484-8C36-366E8EBF8BC8}"/>
                  </a:ext>
                </a:extLst>
              </p:cNvPr>
              <p:cNvSpPr txBox="1"/>
              <p:nvPr/>
            </p:nvSpPr>
            <p:spPr>
              <a:xfrm>
                <a:off x="1179904" y="4342783"/>
                <a:ext cx="382159" cy="369332"/>
              </a:xfrm>
              <a:prstGeom prst="rect">
                <a:avLst/>
              </a:prstGeom>
              <a:noFill/>
            </p:spPr>
            <p:txBody>
              <a:bodyPr wrap="square" rtlCol="0">
                <a:spAutoFit/>
              </a:bodyPr>
              <a:lstStyle/>
              <a:p>
                <a:r>
                  <a:rPr lang="en-IN" dirty="0"/>
                  <a:t>y</a:t>
                </a:r>
              </a:p>
            </p:txBody>
          </p:sp>
          <p:sp>
            <p:nvSpPr>
              <p:cNvPr id="48" name="TextBox 47">
                <a:extLst>
                  <a:ext uri="{FF2B5EF4-FFF2-40B4-BE49-F238E27FC236}">
                    <a16:creationId xmlns:a16="http://schemas.microsoft.com/office/drawing/2014/main" id="{0F2E831F-8792-4E30-9A54-0621EBE58D67}"/>
                  </a:ext>
                </a:extLst>
              </p:cNvPr>
              <p:cNvSpPr txBox="1"/>
              <p:nvPr/>
            </p:nvSpPr>
            <p:spPr>
              <a:xfrm>
                <a:off x="489552" y="4653383"/>
                <a:ext cx="382159" cy="369332"/>
              </a:xfrm>
              <a:prstGeom prst="rect">
                <a:avLst/>
              </a:prstGeom>
              <a:noFill/>
            </p:spPr>
            <p:txBody>
              <a:bodyPr wrap="square" rtlCol="0">
                <a:spAutoFit/>
              </a:bodyPr>
              <a:lstStyle/>
              <a:p>
                <a:r>
                  <a:rPr lang="en-IN" dirty="0"/>
                  <a:t>x</a:t>
                </a:r>
              </a:p>
            </p:txBody>
          </p:sp>
        </p:grpSp>
      </p:grpSp>
      <p:grpSp>
        <p:nvGrpSpPr>
          <p:cNvPr id="75" name="Group 74">
            <a:extLst>
              <a:ext uri="{FF2B5EF4-FFF2-40B4-BE49-F238E27FC236}">
                <a16:creationId xmlns:a16="http://schemas.microsoft.com/office/drawing/2014/main" id="{44A51854-5335-48C4-95DA-305C8B96316A}"/>
              </a:ext>
            </a:extLst>
          </p:cNvPr>
          <p:cNvGrpSpPr/>
          <p:nvPr/>
        </p:nvGrpSpPr>
        <p:grpSpPr>
          <a:xfrm>
            <a:off x="6515835" y="4619714"/>
            <a:ext cx="1054818" cy="1502330"/>
            <a:chOff x="7472437" y="4591578"/>
            <a:chExt cx="1054818" cy="1502330"/>
          </a:xfrm>
        </p:grpSpPr>
        <p:grpSp>
          <p:nvGrpSpPr>
            <p:cNvPr id="52" name="Group 51">
              <a:extLst>
                <a:ext uri="{FF2B5EF4-FFF2-40B4-BE49-F238E27FC236}">
                  <a16:creationId xmlns:a16="http://schemas.microsoft.com/office/drawing/2014/main" id="{E4AC8D81-557B-4F49-80A4-38B435486E34}"/>
                </a:ext>
              </a:extLst>
            </p:cNvPr>
            <p:cNvGrpSpPr>
              <a:grpSpLocks noChangeAspect="1"/>
            </p:cNvGrpSpPr>
            <p:nvPr/>
          </p:nvGrpSpPr>
          <p:grpSpPr>
            <a:xfrm>
              <a:off x="7474056" y="4591578"/>
              <a:ext cx="839428" cy="1502330"/>
              <a:chOff x="9692640" y="2377439"/>
              <a:chExt cx="1594337" cy="2853396"/>
            </a:xfrm>
          </p:grpSpPr>
          <p:grpSp>
            <p:nvGrpSpPr>
              <p:cNvPr id="60" name="Group 59">
                <a:extLst>
                  <a:ext uri="{FF2B5EF4-FFF2-40B4-BE49-F238E27FC236}">
                    <a16:creationId xmlns:a16="http://schemas.microsoft.com/office/drawing/2014/main" id="{E35AA10E-9553-4CD7-9643-B0212176F7E3}"/>
                  </a:ext>
                </a:extLst>
              </p:cNvPr>
              <p:cNvGrpSpPr/>
              <p:nvPr/>
            </p:nvGrpSpPr>
            <p:grpSpPr>
              <a:xfrm>
                <a:off x="9692640" y="2377439"/>
                <a:ext cx="1594337" cy="2853396"/>
                <a:chOff x="9692640" y="2377439"/>
                <a:chExt cx="1594337" cy="2853396"/>
              </a:xfrm>
            </p:grpSpPr>
            <p:sp>
              <p:nvSpPr>
                <p:cNvPr id="65" name="Oval 64">
                  <a:extLst>
                    <a:ext uri="{FF2B5EF4-FFF2-40B4-BE49-F238E27FC236}">
                      <a16:creationId xmlns:a16="http://schemas.microsoft.com/office/drawing/2014/main" id="{B83BA5AA-F724-44B1-B6D9-31FEA0407EA3}"/>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DE0EC459-B6EF-4D68-B112-0A49F61E0617}"/>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A02A4621-6286-49BF-8D9D-8B0BFC7A99AF}"/>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C80E45C-4F9B-48EE-9577-CF45CCB6A4F7}"/>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52B541-0E5B-4BA5-AFCE-D1287F2AB722}"/>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42BBFC9-C471-4CED-A349-4A946AC92C5C}"/>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E86E8A2-F194-4C56-8F40-473583AD3B74}"/>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3D6F490-ECB4-42D8-A4DA-D3AA4AB0D758}"/>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FE8EFA8-F7DB-4FA3-B8DF-73B8B67F71BE}"/>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619C402-C7A3-4E9F-B560-9FCBCD398350}"/>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Oval 60">
                <a:extLst>
                  <a:ext uri="{FF2B5EF4-FFF2-40B4-BE49-F238E27FC236}">
                    <a16:creationId xmlns:a16="http://schemas.microsoft.com/office/drawing/2014/main" id="{7162A4EC-DCE8-46AF-B273-BBDE489AFA13}"/>
                  </a:ext>
                </a:extLst>
              </p:cNvPr>
              <p:cNvSpPr/>
              <p:nvPr/>
            </p:nvSpPr>
            <p:spPr>
              <a:xfrm>
                <a:off x="10433528"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82C8E435-A87B-4DEE-95A8-2DB2BE51E657}"/>
                  </a:ext>
                </a:extLst>
              </p:cNvPr>
              <p:cNvSpPr/>
              <p:nvPr/>
            </p:nvSpPr>
            <p:spPr>
              <a:xfrm>
                <a:off x="10445248"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DB57AE32-0F71-4D7E-A66F-1F21F401F0A7}"/>
                  </a:ext>
                </a:extLst>
              </p:cNvPr>
              <p:cNvSpPr/>
              <p:nvPr/>
            </p:nvSpPr>
            <p:spPr>
              <a:xfrm>
                <a:off x="10022055"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78E93BB9-F41C-4EB0-BD54-7FDB35077699}"/>
                  </a:ext>
                </a:extLst>
              </p:cNvPr>
              <p:cNvSpPr/>
              <p:nvPr/>
            </p:nvSpPr>
            <p:spPr>
              <a:xfrm>
                <a:off x="10680889"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EBF051F2-6CEF-4F57-9725-AA2EDF249E60}"/>
                </a:ext>
              </a:extLst>
            </p:cNvPr>
            <p:cNvGrpSpPr>
              <a:grpSpLocks noChangeAspect="1"/>
            </p:cNvGrpSpPr>
            <p:nvPr/>
          </p:nvGrpSpPr>
          <p:grpSpPr>
            <a:xfrm>
              <a:off x="7472437" y="4968789"/>
              <a:ext cx="1054818" cy="1018520"/>
              <a:chOff x="444852" y="3899248"/>
              <a:chExt cx="1117211" cy="1078767"/>
            </a:xfrm>
          </p:grpSpPr>
          <p:cxnSp>
            <p:nvCxnSpPr>
              <p:cNvPr id="54" name="Straight Arrow Connector 53">
                <a:extLst>
                  <a:ext uri="{FF2B5EF4-FFF2-40B4-BE49-F238E27FC236}">
                    <a16:creationId xmlns:a16="http://schemas.microsoft.com/office/drawing/2014/main" id="{9D77193C-B49C-4C72-8CEF-0B341252D0F3}"/>
                  </a:ext>
                </a:extLst>
              </p:cNvPr>
              <p:cNvCxnSpPr>
                <a:cxnSpLocks/>
              </p:cNvCxnSpPr>
              <p:nvPr/>
            </p:nvCxnSpPr>
            <p:spPr>
              <a:xfrm flipV="1">
                <a:off x="886265" y="4164037"/>
                <a:ext cx="0" cy="387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F26AA7-4E68-467E-B312-DA2C466CBC6C}"/>
                  </a:ext>
                </a:extLst>
              </p:cNvPr>
              <p:cNvCxnSpPr>
                <a:cxnSpLocks/>
              </p:cNvCxnSpPr>
              <p:nvPr/>
            </p:nvCxnSpPr>
            <p:spPr>
              <a:xfrm>
                <a:off x="900332" y="4551151"/>
                <a:ext cx="33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30D444-06A8-4278-9D56-CB5BD63925CB}"/>
                  </a:ext>
                </a:extLst>
              </p:cNvPr>
              <p:cNvCxnSpPr/>
              <p:nvPr/>
            </p:nvCxnSpPr>
            <p:spPr>
              <a:xfrm flipH="1">
                <a:off x="689317" y="4551151"/>
                <a:ext cx="196948" cy="2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31FF6F7-679F-48B4-809F-58DB784FFD30}"/>
                  </a:ext>
                </a:extLst>
              </p:cNvPr>
              <p:cNvSpPr txBox="1"/>
              <p:nvPr/>
            </p:nvSpPr>
            <p:spPr>
              <a:xfrm>
                <a:off x="804357" y="3899248"/>
                <a:ext cx="382160" cy="369332"/>
              </a:xfrm>
              <a:prstGeom prst="rect">
                <a:avLst/>
              </a:prstGeom>
              <a:noFill/>
            </p:spPr>
            <p:txBody>
              <a:bodyPr wrap="square" rtlCol="0">
                <a:spAutoFit/>
              </a:bodyPr>
              <a:lstStyle/>
              <a:p>
                <a:r>
                  <a:rPr lang="en-IN" dirty="0"/>
                  <a:t>z</a:t>
                </a:r>
              </a:p>
            </p:txBody>
          </p:sp>
          <p:sp>
            <p:nvSpPr>
              <p:cNvPr id="58" name="TextBox 57">
                <a:extLst>
                  <a:ext uri="{FF2B5EF4-FFF2-40B4-BE49-F238E27FC236}">
                    <a16:creationId xmlns:a16="http://schemas.microsoft.com/office/drawing/2014/main" id="{1DFB4B64-4B22-479F-A7EA-AFF8406591A7}"/>
                  </a:ext>
                </a:extLst>
              </p:cNvPr>
              <p:cNvSpPr txBox="1"/>
              <p:nvPr/>
            </p:nvSpPr>
            <p:spPr>
              <a:xfrm>
                <a:off x="1179904" y="4342783"/>
                <a:ext cx="382159" cy="369332"/>
              </a:xfrm>
              <a:prstGeom prst="rect">
                <a:avLst/>
              </a:prstGeom>
              <a:noFill/>
            </p:spPr>
            <p:txBody>
              <a:bodyPr wrap="square" rtlCol="0">
                <a:spAutoFit/>
              </a:bodyPr>
              <a:lstStyle/>
              <a:p>
                <a:r>
                  <a:rPr lang="en-IN" dirty="0"/>
                  <a:t>y</a:t>
                </a:r>
              </a:p>
            </p:txBody>
          </p:sp>
          <p:sp>
            <p:nvSpPr>
              <p:cNvPr id="59" name="TextBox 58">
                <a:extLst>
                  <a:ext uri="{FF2B5EF4-FFF2-40B4-BE49-F238E27FC236}">
                    <a16:creationId xmlns:a16="http://schemas.microsoft.com/office/drawing/2014/main" id="{3AC19CB9-A497-4AE1-9F6F-5A37F372B52C}"/>
                  </a:ext>
                </a:extLst>
              </p:cNvPr>
              <p:cNvSpPr txBox="1"/>
              <p:nvPr/>
            </p:nvSpPr>
            <p:spPr>
              <a:xfrm>
                <a:off x="444852" y="4608683"/>
                <a:ext cx="382158" cy="369332"/>
              </a:xfrm>
              <a:prstGeom prst="rect">
                <a:avLst/>
              </a:prstGeom>
              <a:noFill/>
            </p:spPr>
            <p:txBody>
              <a:bodyPr wrap="square" rtlCol="0">
                <a:spAutoFit/>
              </a:bodyPr>
              <a:lstStyle/>
              <a:p>
                <a:r>
                  <a:rPr lang="en-IN" dirty="0"/>
                  <a:t>x</a:t>
                </a:r>
              </a:p>
            </p:txBody>
          </p:sp>
        </p:grpSp>
      </p:grpSp>
      <p:grpSp>
        <p:nvGrpSpPr>
          <p:cNvPr id="109" name="Group 108">
            <a:extLst>
              <a:ext uri="{FF2B5EF4-FFF2-40B4-BE49-F238E27FC236}">
                <a16:creationId xmlns:a16="http://schemas.microsoft.com/office/drawing/2014/main" id="{894FDFBB-0FE7-498B-AD15-F329F9ACB53B}"/>
              </a:ext>
            </a:extLst>
          </p:cNvPr>
          <p:cNvGrpSpPr/>
          <p:nvPr/>
        </p:nvGrpSpPr>
        <p:grpSpPr>
          <a:xfrm>
            <a:off x="9701286" y="4580123"/>
            <a:ext cx="873766" cy="1420948"/>
            <a:chOff x="9701286" y="4580123"/>
            <a:chExt cx="873766" cy="1420948"/>
          </a:xfrm>
        </p:grpSpPr>
        <p:grpSp>
          <p:nvGrpSpPr>
            <p:cNvPr id="104" name="Group 103">
              <a:extLst>
                <a:ext uri="{FF2B5EF4-FFF2-40B4-BE49-F238E27FC236}">
                  <a16:creationId xmlns:a16="http://schemas.microsoft.com/office/drawing/2014/main" id="{C1A0E528-675C-4C67-96AB-B890F0A06A80}"/>
                </a:ext>
              </a:extLst>
            </p:cNvPr>
            <p:cNvGrpSpPr/>
            <p:nvPr/>
          </p:nvGrpSpPr>
          <p:grpSpPr>
            <a:xfrm>
              <a:off x="9701286" y="4580123"/>
              <a:ext cx="873766" cy="1420948"/>
              <a:chOff x="9701286" y="4580123"/>
              <a:chExt cx="873766" cy="1420948"/>
            </a:xfrm>
          </p:grpSpPr>
          <p:sp>
            <p:nvSpPr>
              <p:cNvPr id="90" name="Oval 89">
                <a:extLst>
                  <a:ext uri="{FF2B5EF4-FFF2-40B4-BE49-F238E27FC236}">
                    <a16:creationId xmlns:a16="http://schemas.microsoft.com/office/drawing/2014/main" id="{DCA2D383-6CC8-48AF-B94E-6328344C22FE}"/>
                  </a:ext>
                </a:extLst>
              </p:cNvPr>
              <p:cNvSpPr/>
              <p:nvPr/>
            </p:nvSpPr>
            <p:spPr>
              <a:xfrm>
                <a:off x="9916081" y="4580123"/>
                <a:ext cx="399963" cy="399963"/>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a:extLst>
                  <a:ext uri="{FF2B5EF4-FFF2-40B4-BE49-F238E27FC236}">
                    <a16:creationId xmlns:a16="http://schemas.microsoft.com/office/drawing/2014/main" id="{85278EE8-FD56-4BBA-AB97-40DE7669872B}"/>
                  </a:ext>
                </a:extLst>
              </p:cNvPr>
              <p:cNvSpPr/>
              <p:nvPr/>
            </p:nvSpPr>
            <p:spPr>
              <a:xfrm>
                <a:off x="9879048" y="4980086"/>
                <a:ext cx="474030" cy="70363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B6711EF5-998E-44E0-A461-1B4482ADCDD5}"/>
                  </a:ext>
                </a:extLst>
              </p:cNvPr>
              <p:cNvCxnSpPr>
                <a:cxnSpLocks/>
              </p:cNvCxnSpPr>
              <p:nvPr/>
            </p:nvCxnSpPr>
            <p:spPr>
              <a:xfrm flipH="1">
                <a:off x="9701286" y="4980086"/>
                <a:ext cx="177762" cy="1441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7A39C9-B49E-4856-846E-89CC93261458}"/>
                  </a:ext>
                </a:extLst>
              </p:cNvPr>
              <p:cNvCxnSpPr/>
              <p:nvPr/>
            </p:nvCxnSpPr>
            <p:spPr>
              <a:xfrm>
                <a:off x="9701286" y="5124263"/>
                <a:ext cx="0" cy="1116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1E502D-7C28-4D57-B367-4B8479F73150}"/>
                  </a:ext>
                </a:extLst>
              </p:cNvPr>
              <p:cNvCxnSpPr>
                <a:cxnSpLocks/>
              </p:cNvCxnSpPr>
              <p:nvPr/>
            </p:nvCxnSpPr>
            <p:spPr>
              <a:xfrm flipH="1">
                <a:off x="10356780" y="4981555"/>
                <a:ext cx="177762" cy="14417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69C7683-0476-4470-B92A-320A61784A79}"/>
                  </a:ext>
                </a:extLst>
              </p:cNvPr>
              <p:cNvCxnSpPr/>
              <p:nvPr/>
            </p:nvCxnSpPr>
            <p:spPr>
              <a:xfrm>
                <a:off x="10540714" y="5125732"/>
                <a:ext cx="0" cy="1116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FFACA3D-5E6C-4F8D-BF2F-B9BD74EC4F75}"/>
                  </a:ext>
                </a:extLst>
              </p:cNvPr>
              <p:cNvCxnSpPr>
                <a:cxnSpLocks/>
              </p:cNvCxnSpPr>
              <p:nvPr/>
            </p:nvCxnSpPr>
            <p:spPr>
              <a:xfrm>
                <a:off x="9916081" y="5683725"/>
                <a:ext cx="175287" cy="263590"/>
              </a:xfrm>
              <a:prstGeom prst="line">
                <a:avLst/>
              </a:prstGeom>
              <a:ln w="25400">
                <a:solidFill>
                  <a:schemeClr val="tx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2AE9D82-3750-4B0B-AF12-CFD6D2AC696D}"/>
                  </a:ext>
                </a:extLst>
              </p:cNvPr>
              <p:cNvCxnSpPr>
                <a:cxnSpLocks/>
              </p:cNvCxnSpPr>
              <p:nvPr/>
            </p:nvCxnSpPr>
            <p:spPr>
              <a:xfrm>
                <a:off x="10262963" y="5683725"/>
                <a:ext cx="182698" cy="2777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5AC242F-EB24-4DED-8247-9BF732D4E4AF}"/>
                  </a:ext>
                </a:extLst>
              </p:cNvPr>
              <p:cNvCxnSpPr>
                <a:cxnSpLocks/>
              </p:cNvCxnSpPr>
              <p:nvPr/>
            </p:nvCxnSpPr>
            <p:spPr>
              <a:xfrm>
                <a:off x="10098959" y="5946689"/>
                <a:ext cx="108492" cy="54382"/>
              </a:xfrm>
              <a:prstGeom prst="line">
                <a:avLst/>
              </a:prstGeom>
              <a:ln w="25400">
                <a:solidFill>
                  <a:schemeClr val="tx1"/>
                </a:solidFil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69B3B2-8D36-4761-8C06-DDED9E14466A}"/>
                  </a:ext>
                </a:extLst>
              </p:cNvPr>
              <p:cNvCxnSpPr>
                <a:cxnSpLocks/>
              </p:cNvCxnSpPr>
              <p:nvPr/>
            </p:nvCxnSpPr>
            <p:spPr>
              <a:xfrm>
                <a:off x="10462711" y="5948879"/>
                <a:ext cx="112341" cy="265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56E2E67-EDEC-4347-BD6F-FAC39CCD7A6B}"/>
                  </a:ext>
                </a:extLst>
              </p:cNvPr>
              <p:cNvSpPr/>
              <p:nvPr/>
            </p:nvSpPr>
            <p:spPr>
              <a:xfrm>
                <a:off x="10091368" y="5523247"/>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1A4C31CC-2711-41D9-AB03-025BD51B3804}"/>
                  </a:ext>
                </a:extLst>
              </p:cNvPr>
              <p:cNvSpPr/>
              <p:nvPr/>
            </p:nvSpPr>
            <p:spPr>
              <a:xfrm>
                <a:off x="10097539" y="5010950"/>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10C452C9-74C3-40BE-AE5F-597E8A84E597}"/>
                  </a:ext>
                </a:extLst>
              </p:cNvPr>
              <p:cNvSpPr/>
              <p:nvPr/>
            </p:nvSpPr>
            <p:spPr>
              <a:xfrm>
                <a:off x="10045544" y="5905446"/>
                <a:ext cx="82710" cy="81474"/>
              </a:xfrm>
              <a:prstGeom prst="ellipse">
                <a:avLst/>
              </a:prstGeom>
              <a:solidFill>
                <a:srgbClr val="FFC000"/>
              </a:solid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5E420A45-F081-4155-82BD-D9812BE80B8E}"/>
                  </a:ext>
                </a:extLst>
              </p:cNvPr>
              <p:cNvSpPr/>
              <p:nvPr/>
            </p:nvSpPr>
            <p:spPr>
              <a:xfrm>
                <a:off x="10404306" y="5880006"/>
                <a:ext cx="82710" cy="8147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6" name="Straight Arrow Connector 105">
              <a:extLst>
                <a:ext uri="{FF2B5EF4-FFF2-40B4-BE49-F238E27FC236}">
                  <a16:creationId xmlns:a16="http://schemas.microsoft.com/office/drawing/2014/main" id="{88A4EFDA-8864-4702-8936-BA583D53D0D2}"/>
                </a:ext>
              </a:extLst>
            </p:cNvPr>
            <p:cNvCxnSpPr/>
            <p:nvPr/>
          </p:nvCxnSpPr>
          <p:spPr>
            <a:xfrm flipV="1">
              <a:off x="9990356" y="5273303"/>
              <a:ext cx="0" cy="3871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72B844E-D3DA-4511-B8E8-622E2190C157}"/>
                </a:ext>
              </a:extLst>
            </p:cNvPr>
            <p:cNvCxnSpPr/>
            <p:nvPr/>
          </p:nvCxnSpPr>
          <p:spPr>
            <a:xfrm>
              <a:off x="9976288" y="5660417"/>
              <a:ext cx="204810" cy="2450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37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42"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000"/>
                                        <p:tgtEl>
                                          <p:spTgt spid="50"/>
                                        </p:tgtEl>
                                      </p:cBhvr>
                                    </p:animEffect>
                                    <p:anim calcmode="lin" valueType="num">
                                      <p:cBhvr>
                                        <p:cTn id="12" dur="1000" fill="hold"/>
                                        <p:tgtEl>
                                          <p:spTgt spid="50"/>
                                        </p:tgtEl>
                                        <p:attrNameLst>
                                          <p:attrName>ppt_x</p:attrName>
                                        </p:attrNameLst>
                                      </p:cBhvr>
                                      <p:tavLst>
                                        <p:tav tm="0">
                                          <p:val>
                                            <p:strVal val="#ppt_x"/>
                                          </p:val>
                                        </p:tav>
                                        <p:tav tm="100000">
                                          <p:val>
                                            <p:strVal val="#ppt_x"/>
                                          </p:val>
                                        </p:tav>
                                      </p:tavLst>
                                    </p:anim>
                                    <p:anim calcmode="lin" valueType="num">
                                      <p:cBhvr>
                                        <p:cTn id="1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par>
                                <p:cTn id="20" presetID="42" presetClass="entr" presetSubtype="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42" presetClass="entr" presetSubtype="0" fill="hold" nodeType="with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1000"/>
                                        <p:tgtEl>
                                          <p:spTgt spid="109"/>
                                        </p:tgtEl>
                                      </p:cBhvr>
                                    </p:animEffect>
                                    <p:anim calcmode="lin" valueType="num">
                                      <p:cBhvr>
                                        <p:cTn id="34" dur="1000" fill="hold"/>
                                        <p:tgtEl>
                                          <p:spTgt spid="109"/>
                                        </p:tgtEl>
                                        <p:attrNameLst>
                                          <p:attrName>ppt_x</p:attrName>
                                        </p:attrNameLst>
                                      </p:cBhvr>
                                      <p:tavLst>
                                        <p:tav tm="0">
                                          <p:val>
                                            <p:strVal val="#ppt_x"/>
                                          </p:val>
                                        </p:tav>
                                        <p:tav tm="100000">
                                          <p:val>
                                            <p:strVal val="#ppt_x"/>
                                          </p:val>
                                        </p:tav>
                                      </p:tavLst>
                                    </p:anim>
                                    <p:anim calcmode="lin" valueType="num">
                                      <p:cBhvr>
                                        <p:cTn id="35"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1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machine learning Algorithms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2"/>
            <a:ext cx="9603275" cy="4037749"/>
          </a:xfrm>
          <a:ln>
            <a:noFill/>
          </a:ln>
        </p:spPr>
        <p:txBody>
          <a:bodyPr>
            <a:normAutofit lnSpcReduction="10000"/>
          </a:bodyPr>
          <a:lstStyle/>
          <a:p>
            <a:pPr algn="just"/>
            <a:r>
              <a:rPr lang="en-US" dirty="0"/>
              <a:t>Five Machine Learning Algorithms with hyper meter tuning are trained for classifying the activities</a:t>
            </a:r>
          </a:p>
          <a:p>
            <a:pPr lvl="1" algn="just"/>
            <a:r>
              <a:rPr lang="en-US" dirty="0"/>
              <a:t>Decision Trees</a:t>
            </a:r>
          </a:p>
          <a:p>
            <a:pPr lvl="1" algn="just"/>
            <a:r>
              <a:rPr lang="en-US" dirty="0"/>
              <a:t>K-Nearest Neighbor</a:t>
            </a:r>
          </a:p>
          <a:p>
            <a:pPr lvl="1" algn="just"/>
            <a:r>
              <a:rPr lang="en-US" dirty="0"/>
              <a:t>Support Vector Machine</a:t>
            </a:r>
          </a:p>
          <a:p>
            <a:pPr lvl="1" algn="just"/>
            <a:r>
              <a:rPr lang="en-US" dirty="0"/>
              <a:t>AdaBoost</a:t>
            </a:r>
          </a:p>
          <a:p>
            <a:pPr lvl="1" algn="just"/>
            <a:r>
              <a:rPr lang="en-US" dirty="0" err="1"/>
              <a:t>XGBoost</a:t>
            </a:r>
            <a:endParaRPr lang="en-US" dirty="0"/>
          </a:p>
          <a:p>
            <a:pPr algn="just"/>
            <a:r>
              <a:rPr lang="en-US" dirty="0"/>
              <a:t>Ten Fold Cross Validation  with Grid Search is used for hyper parameter tuning.</a:t>
            </a:r>
          </a:p>
          <a:p>
            <a:pPr algn="just"/>
            <a:r>
              <a:rPr lang="en-US" dirty="0"/>
              <a:t>Precision, Recall and F1 score for fall class is used as metrics for identifying best algorithm.</a:t>
            </a:r>
          </a:p>
        </p:txBody>
      </p:sp>
    </p:spTree>
    <p:extLst>
      <p:ext uri="{BB962C8B-B14F-4D97-AF65-F5344CB8AC3E}">
        <p14:creationId xmlns:p14="http://schemas.microsoft.com/office/powerpoint/2010/main" val="138503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machine learning Algorithms</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329136"/>
            <a:ext cx="2670970" cy="742966"/>
          </a:xfrm>
          <a:ln>
            <a:noFill/>
          </a:ln>
        </p:spPr>
        <p:txBody>
          <a:bodyPr>
            <a:normAutofit/>
          </a:bodyPr>
          <a:lstStyle/>
          <a:p>
            <a:pPr marL="0" indent="0" algn="just">
              <a:buNone/>
            </a:pPr>
            <a:r>
              <a:rPr lang="en-US" dirty="0"/>
              <a:t>Hyperparameters</a:t>
            </a:r>
          </a:p>
        </p:txBody>
      </p:sp>
      <p:graphicFrame>
        <p:nvGraphicFramePr>
          <p:cNvPr id="3" name="Table 2">
            <a:extLst>
              <a:ext uri="{FF2B5EF4-FFF2-40B4-BE49-F238E27FC236}">
                <a16:creationId xmlns:a16="http://schemas.microsoft.com/office/drawing/2014/main" id="{D6318397-DDE3-4570-9E9F-62A04EE99C18}"/>
              </a:ext>
            </a:extLst>
          </p:cNvPr>
          <p:cNvGraphicFramePr>
            <a:graphicFrameLocks noGrp="1"/>
          </p:cNvGraphicFramePr>
          <p:nvPr>
            <p:extLst>
              <p:ext uri="{D42A27DB-BD31-4B8C-83A1-F6EECF244321}">
                <p14:modId xmlns:p14="http://schemas.microsoft.com/office/powerpoint/2010/main" val="322376569"/>
              </p:ext>
            </p:extLst>
          </p:nvPr>
        </p:nvGraphicFramePr>
        <p:xfrm>
          <a:off x="1451579" y="2017239"/>
          <a:ext cx="9603274" cy="3756981"/>
        </p:xfrm>
        <a:graphic>
          <a:graphicData uri="http://schemas.openxmlformats.org/drawingml/2006/table">
            <a:tbl>
              <a:tblPr firstRow="1" firstCol="1" bandRow="1">
                <a:tableStyleId>{5C22544A-7EE6-4342-B048-85BDC9FD1C3A}</a:tableStyleId>
              </a:tblPr>
              <a:tblGrid>
                <a:gridCol w="1052355">
                  <a:extLst>
                    <a:ext uri="{9D8B030D-6E8A-4147-A177-3AD203B41FA5}">
                      <a16:colId xmlns:a16="http://schemas.microsoft.com/office/drawing/2014/main" val="3106291027"/>
                    </a:ext>
                  </a:extLst>
                </a:gridCol>
                <a:gridCol w="3019663">
                  <a:extLst>
                    <a:ext uri="{9D8B030D-6E8A-4147-A177-3AD203B41FA5}">
                      <a16:colId xmlns:a16="http://schemas.microsoft.com/office/drawing/2014/main" val="2640165932"/>
                    </a:ext>
                  </a:extLst>
                </a:gridCol>
                <a:gridCol w="5531256">
                  <a:extLst>
                    <a:ext uri="{9D8B030D-6E8A-4147-A177-3AD203B41FA5}">
                      <a16:colId xmlns:a16="http://schemas.microsoft.com/office/drawing/2014/main" val="1917898813"/>
                    </a:ext>
                  </a:extLst>
                </a:gridCol>
              </a:tblGrid>
              <a:tr h="349216">
                <a:tc>
                  <a:txBody>
                    <a:bodyPr/>
                    <a:lstStyle/>
                    <a:p>
                      <a:pPr algn="l">
                        <a:lnSpc>
                          <a:spcPct val="150000"/>
                        </a:lnSpc>
                        <a:spcAft>
                          <a:spcPts val="800"/>
                        </a:spcAft>
                      </a:pPr>
                      <a:r>
                        <a:rPr lang="en-IN" sz="1800" dirty="0">
                          <a:effectLst/>
                        </a:rPr>
                        <a:t>S. 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Algorithm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Hyperparameters Grid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4003746"/>
                  </a:ext>
                </a:extLst>
              </a:tr>
              <a:tr h="884662">
                <a:tc>
                  <a:txBody>
                    <a:bodyPr/>
                    <a:lstStyle/>
                    <a:p>
                      <a:pPr algn="l">
                        <a:lnSpc>
                          <a:spcPct val="150000"/>
                        </a:lnSpc>
                        <a:spcAft>
                          <a:spcPts val="800"/>
                        </a:spcAft>
                      </a:pPr>
                      <a:r>
                        <a:rPr lang="en-IN" sz="1800">
                          <a:effectLst/>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dirty="0">
                          <a:effectLst/>
                        </a:rPr>
                        <a:t>Decision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criterion: [gini, entropy]</a:t>
                      </a:r>
                    </a:p>
                    <a:p>
                      <a:pPr algn="l">
                        <a:lnSpc>
                          <a:spcPct val="150000"/>
                        </a:lnSpc>
                        <a:spcAft>
                          <a:spcPts val="800"/>
                        </a:spcAft>
                      </a:pPr>
                      <a:r>
                        <a:rPr lang="en-IN" sz="1800">
                          <a:effectLst/>
                        </a:rPr>
                        <a:t>max_depth: [2, 4, 6, …..40, None]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2562699"/>
                  </a:ext>
                </a:extLst>
              </a:tr>
              <a:tr h="349216">
                <a:tc>
                  <a:txBody>
                    <a:bodyPr/>
                    <a:lstStyle/>
                    <a:p>
                      <a:pPr algn="l">
                        <a:lnSpc>
                          <a:spcPct val="150000"/>
                        </a:lnSpc>
                        <a:spcAft>
                          <a:spcPts val="800"/>
                        </a:spcAft>
                      </a:pPr>
                      <a:r>
                        <a:rPr lang="en-IN" sz="18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dirty="0">
                          <a:effectLst/>
                        </a:rPr>
                        <a:t>k-nearest </a:t>
                      </a:r>
                      <a:r>
                        <a:rPr lang="en-IN" sz="1800" dirty="0" err="1">
                          <a:effectLst/>
                        </a:rPr>
                        <a:t>neighbor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n_neighbors: [1, 2, 3, 4….20]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108075"/>
                  </a:ext>
                </a:extLst>
              </a:tr>
              <a:tr h="884662">
                <a:tc>
                  <a:txBody>
                    <a:bodyPr/>
                    <a:lstStyle/>
                    <a:p>
                      <a:pPr algn="l">
                        <a:lnSpc>
                          <a:spcPct val="150000"/>
                        </a:lnSpc>
                        <a:spcAft>
                          <a:spcPts val="800"/>
                        </a:spcAft>
                      </a:pPr>
                      <a:r>
                        <a:rPr lang="en-IN" sz="18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dirty="0">
                          <a:effectLst/>
                        </a:rPr>
                        <a:t>Support Vector Machine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dirty="0">
                          <a:effectLst/>
                        </a:rPr>
                        <a:t>C = [0.001, 0.01, 0.1, 1, 10, 100]</a:t>
                      </a:r>
                    </a:p>
                    <a:p>
                      <a:pPr algn="l">
                        <a:lnSpc>
                          <a:spcPct val="150000"/>
                        </a:lnSpc>
                        <a:spcAft>
                          <a:spcPts val="800"/>
                        </a:spcAft>
                      </a:pPr>
                      <a:r>
                        <a:rPr lang="en-IN" sz="1800" dirty="0">
                          <a:effectLst/>
                        </a:rPr>
                        <a:t>gamma = [.0001, .001, 0.01, 1, 'scale', 'auto']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139490"/>
                  </a:ext>
                </a:extLst>
              </a:tr>
              <a:tr h="349216">
                <a:tc>
                  <a:txBody>
                    <a:bodyPr/>
                    <a:lstStyle/>
                    <a:p>
                      <a:pPr algn="l">
                        <a:lnSpc>
                          <a:spcPct val="150000"/>
                        </a:lnSpc>
                        <a:spcAft>
                          <a:spcPts val="800"/>
                        </a:spcAft>
                      </a:pPr>
                      <a:r>
                        <a:rPr lang="en-IN" sz="18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AdaBoost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2440453"/>
                  </a:ext>
                </a:extLst>
              </a:tr>
              <a:tr h="884662">
                <a:tc>
                  <a:txBody>
                    <a:bodyPr/>
                    <a:lstStyle/>
                    <a:p>
                      <a:pPr algn="l">
                        <a:lnSpc>
                          <a:spcPct val="150000"/>
                        </a:lnSpc>
                        <a:spcAft>
                          <a:spcPts val="800"/>
                        </a:spcAft>
                      </a:pPr>
                      <a:r>
                        <a:rPr lang="en-IN" sz="1800">
                          <a:effectLst/>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a:effectLst/>
                        </a:rPr>
                        <a:t>XGBoost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50000"/>
                        </a:lnSpc>
                        <a:spcAft>
                          <a:spcPts val="800"/>
                        </a:spcAft>
                      </a:pPr>
                      <a:r>
                        <a:rPr lang="en-IN" sz="1800" dirty="0" err="1">
                          <a:effectLst/>
                        </a:rPr>
                        <a:t>learning_rate</a:t>
                      </a:r>
                      <a:r>
                        <a:rPr lang="en-IN" sz="1800" dirty="0">
                          <a:effectLst/>
                        </a:rPr>
                        <a:t> = [.01, 0.1, 1]</a:t>
                      </a:r>
                    </a:p>
                    <a:p>
                      <a:pPr algn="l">
                        <a:lnSpc>
                          <a:spcPct val="150000"/>
                        </a:lnSpc>
                        <a:spcAft>
                          <a:spcPts val="800"/>
                        </a:spcAft>
                      </a:pPr>
                      <a:r>
                        <a:rPr lang="en-IN" sz="1800" dirty="0" err="1">
                          <a:effectLst/>
                        </a:rPr>
                        <a:t>max_depth</a:t>
                      </a:r>
                      <a:r>
                        <a:rPr lang="en-IN" sz="1800" dirty="0">
                          <a:effectLst/>
                        </a:rPr>
                        <a:t> = [5, 6, 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1094887"/>
                  </a:ext>
                </a:extLst>
              </a:tr>
            </a:tbl>
          </a:graphicData>
        </a:graphic>
      </p:graphicFrame>
    </p:spTree>
    <p:extLst>
      <p:ext uri="{BB962C8B-B14F-4D97-AF65-F5344CB8AC3E}">
        <p14:creationId xmlns:p14="http://schemas.microsoft.com/office/powerpoint/2010/main" val="38730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Training Accuracy for all classes of activities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2984375070"/>
              </p:ext>
            </p:extLst>
          </p:nvPr>
        </p:nvGraphicFramePr>
        <p:xfrm>
          <a:off x="1450975" y="2016125"/>
          <a:ext cx="9604375" cy="3260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591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Test Accuracy for all classes of activities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1941757921"/>
              </p:ext>
            </p:extLst>
          </p:nvPr>
        </p:nvGraphicFramePr>
        <p:xfrm>
          <a:off x="1450975" y="2016125"/>
          <a:ext cx="9604375" cy="3260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97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Precision, Recall &amp; F</a:t>
            </a:r>
            <a:r>
              <a:rPr lang="en-IN" dirty="0">
                <a:latin typeface="Arial" panose="020B0604020202020204" pitchFamily="34" charset="0"/>
                <a:cs typeface="Arial" panose="020B0604020202020204" pitchFamily="34" charset="0"/>
              </a:rPr>
              <a:t>1</a:t>
            </a:r>
            <a:r>
              <a:rPr lang="en-IN" dirty="0"/>
              <a:t>-score for Falling class</a:t>
            </a:r>
          </a:p>
        </p:txBody>
      </p:sp>
      <p:graphicFrame>
        <p:nvGraphicFramePr>
          <p:cNvPr id="5" name="Content Placeholder 4">
            <a:extLst>
              <a:ext uri="{FF2B5EF4-FFF2-40B4-BE49-F238E27FC236}">
                <a16:creationId xmlns:a16="http://schemas.microsoft.com/office/drawing/2014/main" id="{1F91031C-5A42-42A9-8856-7456CDA1AC32}"/>
              </a:ext>
            </a:extLst>
          </p:cNvPr>
          <p:cNvGraphicFramePr>
            <a:graphicFrameLocks noGrp="1"/>
          </p:cNvGraphicFramePr>
          <p:nvPr>
            <p:ph idx="1"/>
            <p:extLst>
              <p:ext uri="{D42A27DB-BD31-4B8C-83A1-F6EECF244321}">
                <p14:modId xmlns:p14="http://schemas.microsoft.com/office/powerpoint/2010/main" val="1163261922"/>
              </p:ext>
            </p:extLst>
          </p:nvPr>
        </p:nvGraphicFramePr>
        <p:xfrm>
          <a:off x="72336" y="2016125"/>
          <a:ext cx="5940000" cy="3260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ontent Placeholder 4">
            <a:extLst>
              <a:ext uri="{FF2B5EF4-FFF2-40B4-BE49-F238E27FC236}">
                <a16:creationId xmlns:a16="http://schemas.microsoft.com/office/drawing/2014/main" id="{55CFCE81-EB22-45AA-AEA0-22E9AB0283C3}"/>
              </a:ext>
            </a:extLst>
          </p:cNvPr>
          <p:cNvGraphicFramePr>
            <a:graphicFrameLocks/>
          </p:cNvGraphicFramePr>
          <p:nvPr>
            <p:extLst>
              <p:ext uri="{D42A27DB-BD31-4B8C-83A1-F6EECF244321}">
                <p14:modId xmlns:p14="http://schemas.microsoft.com/office/powerpoint/2010/main" val="452570531"/>
              </p:ext>
            </p:extLst>
          </p:nvPr>
        </p:nvGraphicFramePr>
        <p:xfrm>
          <a:off x="6147239" y="2016124"/>
          <a:ext cx="5940000" cy="326072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C025C59-E78D-4323-9D8C-3AB5408D6BDF}"/>
              </a:ext>
            </a:extLst>
          </p:cNvPr>
          <p:cNvSpPr txBox="1"/>
          <p:nvPr/>
        </p:nvSpPr>
        <p:spPr>
          <a:xfrm>
            <a:off x="70338" y="5332049"/>
            <a:ext cx="5570807" cy="646331"/>
          </a:xfrm>
          <a:prstGeom prst="rect">
            <a:avLst/>
          </a:prstGeom>
          <a:noFill/>
        </p:spPr>
        <p:txBody>
          <a:bodyPr wrap="square">
            <a:spAutoFit/>
          </a:bodyPr>
          <a:lstStyle/>
          <a:p>
            <a:r>
              <a:rPr lang="en-IN" dirty="0"/>
              <a:t>Best Algorithm considered for fall detection is AdaBoost on Noisy Data</a:t>
            </a:r>
          </a:p>
        </p:txBody>
      </p:sp>
      <p:sp>
        <p:nvSpPr>
          <p:cNvPr id="7" name="Rectangle: Rounded Corners 6">
            <a:extLst>
              <a:ext uri="{FF2B5EF4-FFF2-40B4-BE49-F238E27FC236}">
                <a16:creationId xmlns:a16="http://schemas.microsoft.com/office/drawing/2014/main" id="{1DCDF05C-502D-4091-9795-23CE0C11D26A}"/>
              </a:ext>
            </a:extLst>
          </p:cNvPr>
          <p:cNvSpPr/>
          <p:nvPr/>
        </p:nvSpPr>
        <p:spPr>
          <a:xfrm>
            <a:off x="3699803" y="2433711"/>
            <a:ext cx="956603" cy="23493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78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ppt_x"/>
                                          </p:val>
                                        </p:tav>
                                        <p:tav tm="100000">
                                          <p:val>
                                            <p:strVal val="#ppt_x"/>
                                          </p:val>
                                        </p:tav>
                                      </p:tavLst>
                                    </p:anim>
                                    <p:anim calcmode="lin" valueType="num">
                                      <p:cBhvr additive="base">
                                        <p:cTn id="1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Scope of Future Work</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4037749"/>
          </a:xfrm>
          <a:ln>
            <a:noFill/>
          </a:ln>
        </p:spPr>
        <p:txBody>
          <a:bodyPr>
            <a:normAutofit/>
          </a:bodyPr>
          <a:lstStyle/>
          <a:p>
            <a:pPr algn="just"/>
            <a:r>
              <a:rPr lang="en-IN" sz="1800" dirty="0">
                <a:effectLst/>
                <a:latin typeface="Arial" panose="020B0604020202020204" pitchFamily="34" charset="0"/>
                <a:ea typeface="Calibri" panose="020F0502020204030204" pitchFamily="34" charset="0"/>
              </a:rPr>
              <a:t>Tune wide range of hyperparameters</a:t>
            </a:r>
          </a:p>
          <a:p>
            <a:pPr algn="just"/>
            <a:r>
              <a:rPr lang="en-IN" sz="1800" dirty="0">
                <a:latin typeface="Arial" panose="020B0604020202020204" pitchFamily="34" charset="0"/>
              </a:rPr>
              <a:t>Train more robust algorithms like artificial neural network</a:t>
            </a:r>
          </a:p>
          <a:p>
            <a:pPr algn="just"/>
            <a:r>
              <a:rPr lang="en-IN" sz="1800" dirty="0">
                <a:latin typeface="Arial" panose="020B0604020202020204" pitchFamily="34" charset="0"/>
              </a:rPr>
              <a:t>Stack Generalization Ensemble with F1-optimizer</a:t>
            </a:r>
            <a:endParaRPr lang="en-US" dirty="0"/>
          </a:p>
        </p:txBody>
      </p:sp>
    </p:spTree>
    <p:extLst>
      <p:ext uri="{BB962C8B-B14F-4D97-AF65-F5344CB8AC3E}">
        <p14:creationId xmlns:p14="http://schemas.microsoft.com/office/powerpoint/2010/main" val="377068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3B72-5773-4429-8512-74E70681CC6B}"/>
              </a:ext>
            </a:extLst>
          </p:cNvPr>
          <p:cNvSpPr>
            <a:spLocks noGrp="1"/>
          </p:cNvSpPr>
          <p:nvPr>
            <p:ph type="title"/>
          </p:nvPr>
        </p:nvSpPr>
        <p:spPr/>
        <p:txBody>
          <a:bodyPr/>
          <a:lstStyle/>
          <a:p>
            <a:r>
              <a:rPr lang="en-IN" dirty="0"/>
              <a:t>Motivation for the study – The Problem</a:t>
            </a:r>
          </a:p>
        </p:txBody>
      </p:sp>
      <p:pic>
        <p:nvPicPr>
          <p:cNvPr id="1026" name="Picture 2" descr="Cartoon happy senior elderly old man Royalty Free Vector">
            <a:extLst>
              <a:ext uri="{FF2B5EF4-FFF2-40B4-BE49-F238E27FC236}">
                <a16:creationId xmlns:a16="http://schemas.microsoft.com/office/drawing/2014/main" id="{6D666D50-68E2-4C27-A4C6-B60284DBCA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67" r="5948" b="7118"/>
          <a:stretch/>
        </p:blipFill>
        <p:spPr bwMode="auto">
          <a:xfrm>
            <a:off x="480447" y="1985129"/>
            <a:ext cx="2979615" cy="34496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A39BCA4-0765-40AE-AE52-2417FBAA6D90}"/>
              </a:ext>
            </a:extLst>
          </p:cNvPr>
          <p:cNvPicPr>
            <a:picLocks noChangeAspect="1"/>
          </p:cNvPicPr>
          <p:nvPr/>
        </p:nvPicPr>
        <p:blipFill>
          <a:blip r:embed="rId4"/>
          <a:stretch>
            <a:fillRect/>
          </a:stretch>
        </p:blipFill>
        <p:spPr>
          <a:xfrm>
            <a:off x="2756501" y="1985129"/>
            <a:ext cx="2607100" cy="3449638"/>
          </a:xfrm>
          <a:prstGeom prst="rect">
            <a:avLst/>
          </a:prstGeom>
        </p:spPr>
      </p:pic>
      <p:pic>
        <p:nvPicPr>
          <p:cNvPr id="9" name="Picture 8">
            <a:extLst>
              <a:ext uri="{FF2B5EF4-FFF2-40B4-BE49-F238E27FC236}">
                <a16:creationId xmlns:a16="http://schemas.microsoft.com/office/drawing/2014/main" id="{85116FA3-2497-4C72-B5C8-C9CD6F97CE2B}"/>
              </a:ext>
            </a:extLst>
          </p:cNvPr>
          <p:cNvPicPr>
            <a:picLocks noChangeAspect="1"/>
          </p:cNvPicPr>
          <p:nvPr/>
        </p:nvPicPr>
        <p:blipFill>
          <a:blip r:embed="rId5"/>
          <a:stretch>
            <a:fillRect/>
          </a:stretch>
        </p:blipFill>
        <p:spPr>
          <a:xfrm>
            <a:off x="4209836" y="1985129"/>
            <a:ext cx="2550073" cy="3449638"/>
          </a:xfrm>
          <a:prstGeom prst="rect">
            <a:avLst/>
          </a:prstGeom>
        </p:spPr>
      </p:pic>
      <p:pic>
        <p:nvPicPr>
          <p:cNvPr id="5" name="Content Placeholder 4">
            <a:extLst>
              <a:ext uri="{FF2B5EF4-FFF2-40B4-BE49-F238E27FC236}">
                <a16:creationId xmlns:a16="http://schemas.microsoft.com/office/drawing/2014/main" id="{45E07E1E-4117-416D-8B57-1D4B7C08CB66}"/>
              </a:ext>
            </a:extLst>
          </p:cNvPr>
          <p:cNvPicPr>
            <a:picLocks noGrp="1" noChangeAspect="1"/>
          </p:cNvPicPr>
          <p:nvPr>
            <p:ph idx="1"/>
          </p:nvPr>
        </p:nvPicPr>
        <p:blipFill>
          <a:blip r:embed="rId6"/>
          <a:stretch>
            <a:fillRect/>
          </a:stretch>
        </p:blipFill>
        <p:spPr>
          <a:xfrm>
            <a:off x="5736116" y="1985129"/>
            <a:ext cx="2468858" cy="3449638"/>
          </a:xfrm>
        </p:spPr>
      </p:pic>
      <p:pic>
        <p:nvPicPr>
          <p:cNvPr id="11" name="Picture 10">
            <a:extLst>
              <a:ext uri="{FF2B5EF4-FFF2-40B4-BE49-F238E27FC236}">
                <a16:creationId xmlns:a16="http://schemas.microsoft.com/office/drawing/2014/main" id="{9CCBE7BA-A20E-46F3-AC68-DDFB7CB07445}"/>
              </a:ext>
            </a:extLst>
          </p:cNvPr>
          <p:cNvPicPr>
            <a:picLocks noChangeAspect="1"/>
          </p:cNvPicPr>
          <p:nvPr/>
        </p:nvPicPr>
        <p:blipFill>
          <a:blip r:embed="rId7"/>
          <a:stretch>
            <a:fillRect/>
          </a:stretch>
        </p:blipFill>
        <p:spPr>
          <a:xfrm>
            <a:off x="6970545" y="1985128"/>
            <a:ext cx="3647056" cy="3449637"/>
          </a:xfrm>
          <a:prstGeom prst="rect">
            <a:avLst/>
          </a:prstGeom>
        </p:spPr>
      </p:pic>
      <p:pic>
        <p:nvPicPr>
          <p:cNvPr id="13" name="Picture 12">
            <a:extLst>
              <a:ext uri="{FF2B5EF4-FFF2-40B4-BE49-F238E27FC236}">
                <a16:creationId xmlns:a16="http://schemas.microsoft.com/office/drawing/2014/main" id="{2192C97A-50C1-4369-9079-E36270DB660D}"/>
              </a:ext>
            </a:extLst>
          </p:cNvPr>
          <p:cNvPicPr>
            <a:picLocks noChangeAspect="1"/>
          </p:cNvPicPr>
          <p:nvPr/>
        </p:nvPicPr>
        <p:blipFill>
          <a:blip r:embed="rId8"/>
          <a:stretch>
            <a:fillRect/>
          </a:stretch>
        </p:blipFill>
        <p:spPr>
          <a:xfrm>
            <a:off x="4591046" y="1985128"/>
            <a:ext cx="2891395" cy="4185934"/>
          </a:xfrm>
          <a:prstGeom prst="rect">
            <a:avLst/>
          </a:prstGeom>
        </p:spPr>
      </p:pic>
    </p:spTree>
    <p:extLst>
      <p:ext uri="{BB962C8B-B14F-4D97-AF65-F5344CB8AC3E}">
        <p14:creationId xmlns:p14="http://schemas.microsoft.com/office/powerpoint/2010/main" val="396286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10" presetClass="exit" presetSubtype="0" fill="hold" nodeType="withEffect">
                                  <p:stCondLst>
                                    <p:cond delay="0"/>
                                  </p:stCondLst>
                                  <p:childTnLst>
                                    <p:animEffect transition="out" filter="fade">
                                      <p:cBhvr>
                                        <p:cTn id="16" dur="500"/>
                                        <p:tgtEl>
                                          <p:spTgt spid="1026"/>
                                        </p:tgtEl>
                                      </p:cBhvr>
                                    </p:animEffect>
                                    <p:set>
                                      <p:cBhvr>
                                        <p:cTn id="17" dur="1" fill="hold">
                                          <p:stCondLst>
                                            <p:cond delay="499"/>
                                          </p:stCondLst>
                                        </p:cTn>
                                        <p:tgtEl>
                                          <p:spTgt spid="10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par>
                                <p:cTn id="33" presetID="10" presetClass="exit" presetSubtype="0" fill="hold"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1+#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80">
                                          <p:stCondLst>
                                            <p:cond delay="0"/>
                                          </p:stCondLst>
                                        </p:cTn>
                                        <p:tgtEl>
                                          <p:spTgt spid="13"/>
                                        </p:tgtEl>
                                      </p:cBhvr>
                                    </p:animEffect>
                                    <p:anim calcmode="lin" valueType="num">
                                      <p:cBhvr>
                                        <p:cTn id="5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5" dur="26">
                                          <p:stCondLst>
                                            <p:cond delay="650"/>
                                          </p:stCondLst>
                                        </p:cTn>
                                        <p:tgtEl>
                                          <p:spTgt spid="13"/>
                                        </p:tgtEl>
                                      </p:cBhvr>
                                      <p:to x="100000" y="60000"/>
                                    </p:animScale>
                                    <p:animScale>
                                      <p:cBhvr>
                                        <p:cTn id="56" dur="166" decel="50000">
                                          <p:stCondLst>
                                            <p:cond delay="676"/>
                                          </p:stCondLst>
                                        </p:cTn>
                                        <p:tgtEl>
                                          <p:spTgt spid="13"/>
                                        </p:tgtEl>
                                      </p:cBhvr>
                                      <p:to x="100000" y="100000"/>
                                    </p:animScale>
                                    <p:animScale>
                                      <p:cBhvr>
                                        <p:cTn id="57" dur="26">
                                          <p:stCondLst>
                                            <p:cond delay="1312"/>
                                          </p:stCondLst>
                                        </p:cTn>
                                        <p:tgtEl>
                                          <p:spTgt spid="13"/>
                                        </p:tgtEl>
                                      </p:cBhvr>
                                      <p:to x="100000" y="80000"/>
                                    </p:animScale>
                                    <p:animScale>
                                      <p:cBhvr>
                                        <p:cTn id="58" dur="166" decel="50000">
                                          <p:stCondLst>
                                            <p:cond delay="1338"/>
                                          </p:stCondLst>
                                        </p:cTn>
                                        <p:tgtEl>
                                          <p:spTgt spid="13"/>
                                        </p:tgtEl>
                                      </p:cBhvr>
                                      <p:to x="100000" y="100000"/>
                                    </p:animScale>
                                    <p:animScale>
                                      <p:cBhvr>
                                        <p:cTn id="59" dur="26">
                                          <p:stCondLst>
                                            <p:cond delay="1642"/>
                                          </p:stCondLst>
                                        </p:cTn>
                                        <p:tgtEl>
                                          <p:spTgt spid="13"/>
                                        </p:tgtEl>
                                      </p:cBhvr>
                                      <p:to x="100000" y="90000"/>
                                    </p:animScale>
                                    <p:animScale>
                                      <p:cBhvr>
                                        <p:cTn id="60" dur="166" decel="50000">
                                          <p:stCondLst>
                                            <p:cond delay="1668"/>
                                          </p:stCondLst>
                                        </p:cTn>
                                        <p:tgtEl>
                                          <p:spTgt spid="13"/>
                                        </p:tgtEl>
                                      </p:cBhvr>
                                      <p:to x="100000" y="100000"/>
                                    </p:animScale>
                                    <p:animScale>
                                      <p:cBhvr>
                                        <p:cTn id="61" dur="26">
                                          <p:stCondLst>
                                            <p:cond delay="1808"/>
                                          </p:stCondLst>
                                        </p:cTn>
                                        <p:tgtEl>
                                          <p:spTgt spid="13"/>
                                        </p:tgtEl>
                                      </p:cBhvr>
                                      <p:to x="100000" y="95000"/>
                                    </p:animScale>
                                    <p:animScale>
                                      <p:cBhvr>
                                        <p:cTn id="62" dur="166" decel="50000">
                                          <p:stCondLst>
                                            <p:cond delay="1834"/>
                                          </p:stCondLst>
                                        </p:cTn>
                                        <p:tgtEl>
                                          <p:spTgt spid="13"/>
                                        </p:tgtEl>
                                      </p:cBhvr>
                                      <p:to x="100000" y="100000"/>
                                    </p:animScale>
                                  </p:childTnLst>
                                </p:cTn>
                              </p:par>
                              <p:par>
                                <p:cTn id="63" presetID="10" presetClass="exit" presetSubtype="0" fill="hold" nodeType="with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References</a:t>
            </a:r>
          </a:p>
        </p:txBody>
      </p:sp>
      <p:sp>
        <p:nvSpPr>
          <p:cNvPr id="9" name="Content Placeholder 2">
            <a:extLst>
              <a:ext uri="{FF2B5EF4-FFF2-40B4-BE49-F238E27FC236}">
                <a16:creationId xmlns:a16="http://schemas.microsoft.com/office/drawing/2014/main" id="{D111119C-F587-4588-8DA1-A5DF0EDE4AEB}"/>
              </a:ext>
            </a:extLst>
          </p:cNvPr>
          <p:cNvSpPr>
            <a:spLocks noGrp="1"/>
          </p:cNvSpPr>
          <p:nvPr>
            <p:ph idx="1"/>
          </p:nvPr>
        </p:nvSpPr>
        <p:spPr>
          <a:xfrm>
            <a:off x="1451579" y="2015732"/>
            <a:ext cx="9603275" cy="4037749"/>
          </a:xfrm>
          <a:ln>
            <a:noFill/>
          </a:ln>
        </p:spPr>
        <p:txBody>
          <a:bodyPr>
            <a:normAutofit fontScale="62500" lnSpcReduction="20000"/>
          </a:bodyPr>
          <a:lstStyle/>
          <a:p>
            <a:pPr algn="just"/>
            <a:r>
              <a:rPr lang="en-IN" sz="1800" dirty="0">
                <a:effectLst/>
                <a:latin typeface="Arial" panose="020B0604020202020204" pitchFamily="34" charset="0"/>
                <a:ea typeface="Calibri" panose="020F0502020204030204" pitchFamily="34" charset="0"/>
              </a:rPr>
              <a:t>Confidence project 2011. http://www.confidence-eu.org/</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Kaluža</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Boštjan</a:t>
            </a:r>
            <a:r>
              <a:rPr lang="en-IN" sz="1800" dirty="0">
                <a:effectLst/>
                <a:latin typeface="Arial" panose="020B0604020202020204" pitchFamily="34" charset="0"/>
                <a:ea typeface="Calibri" panose="020F0502020204030204" pitchFamily="34" charset="0"/>
              </a:rPr>
              <a:t>. (2009). Fall Detection and Activity Recognition with Machine Learning. Informatica 33 (2009) 205–212.</a:t>
            </a:r>
          </a:p>
          <a:p>
            <a:pPr algn="just"/>
            <a:r>
              <a:rPr lang="en-IN" sz="1800" dirty="0" err="1">
                <a:effectLst/>
                <a:latin typeface="Arial" panose="020B0604020202020204" pitchFamily="34" charset="0"/>
                <a:ea typeface="Calibri" panose="020F0502020204030204" pitchFamily="34" charset="0"/>
              </a:rPr>
              <a:t>Kaluza</a:t>
            </a:r>
            <a:r>
              <a:rPr lang="en-IN" sz="1800" dirty="0">
                <a:effectLst/>
                <a:latin typeface="Arial" panose="020B0604020202020204" pitchFamily="34" charset="0"/>
                <a:ea typeface="Calibri" panose="020F0502020204030204" pitchFamily="34" charset="0"/>
              </a:rPr>
              <a:t>, Bostjan &amp; </a:t>
            </a:r>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Dovgan</a:t>
            </a:r>
            <a:r>
              <a:rPr lang="en-IN" sz="1800" dirty="0">
                <a:effectLst/>
                <a:latin typeface="Arial" panose="020B0604020202020204" pitchFamily="34" charset="0"/>
                <a:ea typeface="Calibri" panose="020F0502020204030204" pitchFamily="34" charset="0"/>
              </a:rPr>
              <a:t>, Erik &amp; </a:t>
            </a:r>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(2010). An Agent-Based Approach to Care in Independent Living. 177-186. 10.1007/978-3-642-16917-5_18.</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Gjoreski</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Hristijan</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Kozina</a:t>
            </a:r>
            <a:r>
              <a:rPr lang="en-IN" sz="1800" dirty="0">
                <a:effectLst/>
                <a:latin typeface="Arial" panose="020B0604020202020204" pitchFamily="34" charset="0"/>
                <a:ea typeface="Calibri" panose="020F0502020204030204" pitchFamily="34" charset="0"/>
              </a:rPr>
              <a:t>, Simon &amp; Cvetkovic, </a:t>
            </a:r>
            <a:r>
              <a:rPr lang="en-IN" sz="1800" dirty="0" err="1">
                <a:effectLst/>
                <a:latin typeface="Arial" panose="020B0604020202020204" pitchFamily="34" charset="0"/>
                <a:ea typeface="Calibri" panose="020F0502020204030204" pitchFamily="34" charset="0"/>
              </a:rPr>
              <a:t>Božidara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Gams, </a:t>
            </a:r>
            <a:r>
              <a:rPr lang="en-IN" sz="1800" dirty="0" err="1">
                <a:effectLst/>
                <a:latin typeface="Arial" panose="020B0604020202020204" pitchFamily="34" charset="0"/>
                <a:ea typeface="Calibri" panose="020F0502020204030204" pitchFamily="34" charset="0"/>
              </a:rPr>
              <a:t>Matjaž</a:t>
            </a:r>
            <a:r>
              <a:rPr lang="en-IN" sz="1800" dirty="0">
                <a:effectLst/>
                <a:latin typeface="Arial" panose="020B0604020202020204" pitchFamily="34" charset="0"/>
                <a:ea typeface="Calibri" panose="020F0502020204030204" pitchFamily="34" charset="0"/>
              </a:rPr>
              <a:t>. (2011). Detecting Falls with Location Sensors and Accelerometers. Proceedings of the Twenty-Third Innovative Applications of Artificial Intelligence Conference.</a:t>
            </a:r>
          </a:p>
          <a:p>
            <a:pPr algn="just"/>
            <a:r>
              <a:rPr lang="en-IN" sz="1800" dirty="0" err="1">
                <a:effectLst/>
                <a:latin typeface="Arial" panose="020B0604020202020204" pitchFamily="34" charset="0"/>
                <a:ea typeface="Calibri" panose="020F0502020204030204" pitchFamily="34" charset="0"/>
              </a:rPr>
              <a:t>Mirčevska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Matjaž</a:t>
            </a:r>
            <a:r>
              <a:rPr lang="en-IN" sz="1800" dirty="0">
                <a:effectLst/>
                <a:latin typeface="Arial" panose="020B0604020202020204" pitchFamily="34" charset="0"/>
                <a:ea typeface="Calibri" panose="020F0502020204030204" pitchFamily="34" charset="0"/>
              </a:rPr>
              <a:t> (2009). Combining Machine Learning and Expert Knowledge for Classifying Human Posture. In Proceedings of ERK 2009, 183–186.</a:t>
            </a:r>
          </a:p>
          <a:p>
            <a:pPr algn="just"/>
            <a:r>
              <a:rPr lang="en-IN" sz="1800" dirty="0" err="1">
                <a:effectLst/>
                <a:latin typeface="Arial" panose="020B0604020202020204" pitchFamily="34" charset="0"/>
                <a:ea typeface="Calibri" panose="020F0502020204030204" pitchFamily="34" charset="0"/>
              </a:rPr>
              <a:t>Gjoreski</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Hristijan</a:t>
            </a:r>
            <a:r>
              <a:rPr lang="en-IN" sz="1800" dirty="0">
                <a:effectLst/>
                <a:latin typeface="Arial" panose="020B0604020202020204" pitchFamily="34" charset="0"/>
                <a:ea typeface="Calibri" panose="020F0502020204030204" pitchFamily="34" charset="0"/>
              </a:rPr>
              <a:t>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(2011). Activity/Posture Recognition using Wearable Sensors Placed on Different Body Locations. 10.2316/P.2011.716-067.</a:t>
            </a:r>
          </a:p>
          <a:p>
            <a:pPr algn="just"/>
            <a:r>
              <a:rPr lang="en-IN" sz="1800" dirty="0" err="1">
                <a:effectLst/>
                <a:latin typeface="Arial" panose="020B0604020202020204" pitchFamily="34" charset="0"/>
                <a:ea typeface="Calibri" panose="020F0502020204030204" pitchFamily="34" charset="0"/>
              </a:rPr>
              <a:t>Mirchevska</a:t>
            </a:r>
            <a:r>
              <a:rPr lang="en-IN" sz="1800" dirty="0">
                <a:effectLst/>
                <a:latin typeface="Arial" panose="020B0604020202020204" pitchFamily="34" charset="0"/>
                <a:ea typeface="Calibri" panose="020F0502020204030204" pitchFamily="34" charset="0"/>
              </a:rPr>
              <a:t>, Violeta &amp; </a:t>
            </a:r>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Velez, </a:t>
            </a:r>
            <a:r>
              <a:rPr lang="en-IN" sz="1800" dirty="0" err="1">
                <a:effectLst/>
                <a:latin typeface="Arial" panose="020B0604020202020204" pitchFamily="34" charset="0"/>
                <a:ea typeface="Calibri" panose="020F0502020204030204" pitchFamily="34" charset="0"/>
              </a:rPr>
              <a:t>Igone</a:t>
            </a:r>
            <a:r>
              <a:rPr lang="en-IN" sz="1800" dirty="0">
                <a:effectLst/>
                <a:latin typeface="Arial" panose="020B0604020202020204" pitchFamily="34" charset="0"/>
                <a:ea typeface="Calibri" panose="020F0502020204030204" pitchFamily="34" charset="0"/>
              </a:rPr>
              <a:t> &amp; González Vega, Narciso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(2009). Classifying Posture Based on Location of Radio Tags.. 85-92. 10.3233/978-1-60750-480-1-85.</a:t>
            </a:r>
          </a:p>
          <a:p>
            <a:pPr algn="just"/>
            <a:r>
              <a:rPr lang="en-IN" sz="1800" dirty="0" err="1">
                <a:effectLst/>
                <a:latin typeface="Arial" panose="020B0604020202020204" pitchFamily="34" charset="0"/>
                <a:ea typeface="Calibri" panose="020F0502020204030204" pitchFamily="34" charset="0"/>
              </a:rPr>
              <a:t>Lustrek</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Mitja</a:t>
            </a:r>
            <a:r>
              <a:rPr lang="en-IN" sz="1800" dirty="0">
                <a:effectLst/>
                <a:latin typeface="Arial" panose="020B0604020202020204" pitchFamily="34" charset="0"/>
                <a:ea typeface="Calibri" panose="020F0502020204030204" pitchFamily="34" charset="0"/>
              </a:rPr>
              <a:t> &amp; </a:t>
            </a:r>
            <a:r>
              <a:rPr lang="en-IN" sz="1800" dirty="0" err="1">
                <a:effectLst/>
                <a:latin typeface="Arial" panose="020B0604020202020204" pitchFamily="34" charset="0"/>
                <a:ea typeface="Calibri" panose="020F0502020204030204" pitchFamily="34" charset="0"/>
              </a:rPr>
              <a:t>Kaluza</a:t>
            </a:r>
            <a:r>
              <a:rPr lang="en-IN" sz="1800" dirty="0">
                <a:effectLst/>
                <a:latin typeface="Arial" panose="020B0604020202020204" pitchFamily="34" charset="0"/>
                <a:ea typeface="Calibri" panose="020F0502020204030204" pitchFamily="34" charset="0"/>
              </a:rPr>
              <a:t>, Bostjan &amp; </a:t>
            </a:r>
            <a:r>
              <a:rPr lang="en-IN" sz="1800" dirty="0" err="1">
                <a:effectLst/>
                <a:latin typeface="Arial" panose="020B0604020202020204" pitchFamily="34" charset="0"/>
                <a:ea typeface="Calibri" panose="020F0502020204030204" pitchFamily="34" charset="0"/>
              </a:rPr>
              <a:t>Dovgan</a:t>
            </a:r>
            <a:r>
              <a:rPr lang="en-IN" sz="1800" dirty="0">
                <a:effectLst/>
                <a:latin typeface="Arial" panose="020B0604020202020204" pitchFamily="34" charset="0"/>
                <a:ea typeface="Calibri" panose="020F0502020204030204" pitchFamily="34" charset="0"/>
              </a:rPr>
              <a:t>, Erik &amp; </a:t>
            </a:r>
            <a:r>
              <a:rPr lang="en-IN" sz="1800" dirty="0" err="1">
                <a:effectLst/>
                <a:latin typeface="Arial" panose="020B0604020202020204" pitchFamily="34" charset="0"/>
                <a:ea typeface="Calibri" panose="020F0502020204030204" pitchFamily="34" charset="0"/>
              </a:rPr>
              <a:t>Pogorelc</a:t>
            </a:r>
            <a:r>
              <a:rPr lang="en-IN" sz="1800" dirty="0">
                <a:effectLst/>
                <a:latin typeface="Arial" panose="020B0604020202020204" pitchFamily="34" charset="0"/>
                <a:ea typeface="Calibri" panose="020F0502020204030204" pitchFamily="34" charset="0"/>
              </a:rPr>
              <a:t>, Bogdan &amp; Gams, </a:t>
            </a:r>
            <a:r>
              <a:rPr lang="en-IN" sz="1800" dirty="0" err="1">
                <a:effectLst/>
                <a:latin typeface="Arial" panose="020B0604020202020204" pitchFamily="34" charset="0"/>
                <a:ea typeface="Calibri" panose="020F0502020204030204" pitchFamily="34" charset="0"/>
              </a:rPr>
              <a:t>Matjaz</a:t>
            </a:r>
            <a:r>
              <a:rPr lang="en-IN" sz="1800" dirty="0">
                <a:effectLst/>
                <a:latin typeface="Arial" panose="020B0604020202020204" pitchFamily="34" charset="0"/>
                <a:ea typeface="Calibri" panose="020F0502020204030204" pitchFamily="34" charset="0"/>
              </a:rPr>
              <a:t>. (2009). </a:t>
            </a:r>
            <a:r>
              <a:rPr lang="en-IN" sz="1800" dirty="0" err="1">
                <a:effectLst/>
                <a:latin typeface="Arial" panose="020B0604020202020204" pitchFamily="34" charset="0"/>
                <a:ea typeface="Calibri" panose="020F0502020204030204" pitchFamily="34" charset="0"/>
              </a:rPr>
              <a:t>Behavior</a:t>
            </a:r>
            <a:r>
              <a:rPr lang="en-IN" sz="1800" dirty="0">
                <a:effectLst/>
                <a:latin typeface="Arial" panose="020B0604020202020204" pitchFamily="34" charset="0"/>
                <a:ea typeface="Calibri" panose="020F0502020204030204" pitchFamily="34" charset="0"/>
              </a:rPr>
              <a:t> Analysis Based on Coordinates of Body Tags. Lecture Notes in Computer Science. 14-23. 10.1007/978-3-642-05408-2_2.</a:t>
            </a:r>
          </a:p>
          <a:p>
            <a:pPr algn="just"/>
            <a:r>
              <a:rPr lang="en-IN" sz="1800" dirty="0" err="1">
                <a:effectLst/>
                <a:latin typeface="Arial" panose="020B0604020202020204" pitchFamily="34" charset="0"/>
                <a:ea typeface="Calibri" panose="020F0502020204030204" pitchFamily="34" charset="0"/>
              </a:rPr>
              <a:t>Luštrek</a:t>
            </a:r>
            <a:r>
              <a:rPr lang="en-IN" sz="1800" dirty="0">
                <a:effectLst/>
                <a:latin typeface="Arial" panose="020B0604020202020204" pitchFamily="34" charset="0"/>
                <a:ea typeface="Calibri" panose="020F0502020204030204" pitchFamily="34" charset="0"/>
              </a:rPr>
              <a:t>, M., </a:t>
            </a:r>
            <a:r>
              <a:rPr lang="en-IN" sz="1800" dirty="0" err="1">
                <a:effectLst/>
                <a:latin typeface="Arial" panose="020B0604020202020204" pitchFamily="34" charset="0"/>
                <a:ea typeface="Calibri" panose="020F0502020204030204" pitchFamily="34" charset="0"/>
              </a:rPr>
              <a:t>Kaluža</a:t>
            </a:r>
            <a:r>
              <a:rPr lang="en-IN" sz="1800" dirty="0">
                <a:effectLst/>
                <a:latin typeface="Arial" panose="020B0604020202020204" pitchFamily="34" charset="0"/>
                <a:ea typeface="Calibri" panose="020F0502020204030204" pitchFamily="34" charset="0"/>
              </a:rPr>
              <a:t>, B., </a:t>
            </a:r>
            <a:r>
              <a:rPr lang="en-IN" sz="1800" dirty="0" err="1">
                <a:effectLst/>
                <a:latin typeface="Arial" panose="020B0604020202020204" pitchFamily="34" charset="0"/>
                <a:ea typeface="Calibri" panose="020F0502020204030204" pitchFamily="34" charset="0"/>
              </a:rPr>
              <a:t>Piltaver</a:t>
            </a:r>
            <a:r>
              <a:rPr lang="en-IN" sz="1800" dirty="0">
                <a:effectLst/>
                <a:latin typeface="Arial" panose="020B0604020202020204" pitchFamily="34" charset="0"/>
                <a:ea typeface="Calibri" panose="020F0502020204030204" pitchFamily="34" charset="0"/>
              </a:rPr>
              <a:t>, R., </a:t>
            </a:r>
            <a:r>
              <a:rPr lang="en-IN" sz="1800" dirty="0" err="1">
                <a:effectLst/>
                <a:latin typeface="Arial" panose="020B0604020202020204" pitchFamily="34" charset="0"/>
                <a:ea typeface="Calibri" panose="020F0502020204030204" pitchFamily="34" charset="0"/>
              </a:rPr>
              <a:t>Krivec</a:t>
            </a:r>
            <a:r>
              <a:rPr lang="en-IN" sz="1800" dirty="0">
                <a:effectLst/>
                <a:latin typeface="Arial" panose="020B0604020202020204" pitchFamily="34" charset="0"/>
                <a:ea typeface="Calibri" panose="020F0502020204030204" pitchFamily="34" charset="0"/>
              </a:rPr>
              <a:t>, J., and </a:t>
            </a:r>
            <a:r>
              <a:rPr lang="en-IN" sz="1800" dirty="0" err="1">
                <a:effectLst/>
                <a:latin typeface="Arial" panose="020B0604020202020204" pitchFamily="34" charset="0"/>
                <a:ea typeface="Calibri" panose="020F0502020204030204" pitchFamily="34" charset="0"/>
              </a:rPr>
              <a:t>Vidulin</a:t>
            </a:r>
            <a:r>
              <a:rPr lang="en-IN" sz="1800" dirty="0">
                <a:effectLst/>
                <a:latin typeface="Arial" panose="020B0604020202020204" pitchFamily="34" charset="0"/>
                <a:ea typeface="Calibri" panose="020F0502020204030204" pitchFamily="34" charset="0"/>
              </a:rPr>
              <a:t>, V. 2010. Localization Data for Person Activity Data Set. http://archive.ics.uci.edu/ml/datasets/Localization+Data+for+Person+Activity.</a:t>
            </a:r>
          </a:p>
        </p:txBody>
      </p:sp>
    </p:spTree>
    <p:extLst>
      <p:ext uri="{BB962C8B-B14F-4D97-AF65-F5344CB8AC3E}">
        <p14:creationId xmlns:p14="http://schemas.microsoft.com/office/powerpoint/2010/main" val="169202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681C9F-9B98-4696-8716-860BDCD117E2}"/>
              </a:ext>
            </a:extLst>
          </p:cNvPr>
          <p:cNvSpPr/>
          <p:nvPr/>
        </p:nvSpPr>
        <p:spPr>
          <a:xfrm>
            <a:off x="3812460" y="2967335"/>
            <a:ext cx="456708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65624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41AC-DC9B-4C34-85B7-A40A601D17DF}"/>
              </a:ext>
            </a:extLst>
          </p:cNvPr>
          <p:cNvSpPr>
            <a:spLocks noGrp="1"/>
          </p:cNvSpPr>
          <p:nvPr>
            <p:ph type="title"/>
          </p:nvPr>
        </p:nvSpPr>
        <p:spPr/>
        <p:txBody>
          <a:bodyPr/>
          <a:lstStyle/>
          <a:p>
            <a:r>
              <a:rPr lang="en-IN" dirty="0"/>
              <a:t>How Can we Save Joe?</a:t>
            </a:r>
          </a:p>
        </p:txBody>
      </p:sp>
      <p:pic>
        <p:nvPicPr>
          <p:cNvPr id="4" name="Picture 3">
            <a:extLst>
              <a:ext uri="{FF2B5EF4-FFF2-40B4-BE49-F238E27FC236}">
                <a16:creationId xmlns:a16="http://schemas.microsoft.com/office/drawing/2014/main" id="{3684E2B5-2973-4005-A326-4700A11E4CE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076" y="1853754"/>
            <a:ext cx="2844465" cy="4199727"/>
          </a:xfrm>
          <a:prstGeom prst="rect">
            <a:avLst/>
          </a:prstGeom>
          <a:noFill/>
          <a:ln>
            <a:noFill/>
          </a:ln>
        </p:spPr>
      </p:pic>
      <p:sp>
        <p:nvSpPr>
          <p:cNvPr id="5" name="Content Placeholder 2">
            <a:extLst>
              <a:ext uri="{FF2B5EF4-FFF2-40B4-BE49-F238E27FC236}">
                <a16:creationId xmlns:a16="http://schemas.microsoft.com/office/drawing/2014/main" id="{BB13F23C-4C6F-4333-8FBF-0CF2A9DBEAEC}"/>
              </a:ext>
            </a:extLst>
          </p:cNvPr>
          <p:cNvSpPr>
            <a:spLocks noGrp="1"/>
          </p:cNvSpPr>
          <p:nvPr>
            <p:ph idx="1"/>
          </p:nvPr>
        </p:nvSpPr>
        <p:spPr>
          <a:xfrm>
            <a:off x="1451579" y="2015732"/>
            <a:ext cx="3936347" cy="4037749"/>
          </a:xfrm>
        </p:spPr>
        <p:txBody>
          <a:bodyPr>
            <a:normAutofit fontScale="92500" lnSpcReduction="20000"/>
          </a:bodyPr>
          <a:lstStyle/>
          <a:p>
            <a:pPr algn="just"/>
            <a:r>
              <a:rPr lang="en-US" dirty="0"/>
              <a:t>Wearing Sensors on body parts</a:t>
            </a:r>
          </a:p>
          <a:p>
            <a:pPr algn="just"/>
            <a:r>
              <a:rPr lang="en-US" dirty="0"/>
              <a:t>Sensors gives real time location of the person’s body parts</a:t>
            </a:r>
          </a:p>
          <a:p>
            <a:pPr algn="just"/>
            <a:r>
              <a:rPr lang="en-US" dirty="0"/>
              <a:t>Those locations can be converted into velocities and other information which gives idea about the activity person is doing</a:t>
            </a:r>
          </a:p>
          <a:p>
            <a:pPr algn="just"/>
            <a:r>
              <a:rPr lang="en-US" dirty="0"/>
              <a:t>The primary concern for the independent living of elderly people is to provide the immediate medical support in case of emergency like falling or fainting</a:t>
            </a:r>
            <a:endParaRPr lang="en-IN" dirty="0"/>
          </a:p>
        </p:txBody>
      </p:sp>
    </p:spTree>
    <p:extLst>
      <p:ext uri="{BB962C8B-B14F-4D97-AF65-F5344CB8AC3E}">
        <p14:creationId xmlns:p14="http://schemas.microsoft.com/office/powerpoint/2010/main" val="17235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WHO Might Care?</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3"/>
            <a:ext cx="4644421" cy="4037748"/>
          </a:xfrm>
          <a:ln>
            <a:noFill/>
          </a:ln>
        </p:spPr>
        <p:txBody>
          <a:bodyPr>
            <a:normAutofit/>
          </a:bodyPr>
          <a:lstStyle/>
          <a:p>
            <a:pPr algn="just"/>
            <a:r>
              <a:rPr lang="en-US" dirty="0"/>
              <a:t>First Aid Centre</a:t>
            </a:r>
          </a:p>
          <a:p>
            <a:pPr algn="just"/>
            <a:r>
              <a:rPr lang="en-US" dirty="0"/>
              <a:t>Medical Research Institute</a:t>
            </a:r>
          </a:p>
          <a:p>
            <a:pPr algn="just"/>
            <a:r>
              <a:rPr lang="en-US" dirty="0"/>
              <a:t>Nursing Centre</a:t>
            </a:r>
          </a:p>
          <a:p>
            <a:pPr algn="just"/>
            <a:r>
              <a:rPr lang="en-US" dirty="0"/>
              <a:t>Day Care Centre for Elderly</a:t>
            </a:r>
          </a:p>
          <a:p>
            <a:pPr algn="just"/>
            <a:r>
              <a:rPr lang="en-US" dirty="0"/>
              <a:t>Old Age Homes</a:t>
            </a:r>
          </a:p>
          <a:p>
            <a:pPr algn="just"/>
            <a:r>
              <a:rPr lang="en-US" dirty="0"/>
              <a:t>National Council for Senior Citizens</a:t>
            </a:r>
          </a:p>
          <a:p>
            <a:pPr algn="just"/>
            <a:r>
              <a:rPr lang="en-US" dirty="0"/>
              <a:t>Family Members</a:t>
            </a:r>
          </a:p>
          <a:p>
            <a:pPr algn="just"/>
            <a:r>
              <a:rPr lang="en-US" dirty="0"/>
              <a:t>…. and many more….</a:t>
            </a:r>
          </a:p>
        </p:txBody>
      </p:sp>
      <p:pic>
        <p:nvPicPr>
          <p:cNvPr id="4" name="Picture 3">
            <a:extLst>
              <a:ext uri="{FF2B5EF4-FFF2-40B4-BE49-F238E27FC236}">
                <a16:creationId xmlns:a16="http://schemas.microsoft.com/office/drawing/2014/main" id="{5D2F5B48-62CA-4A61-9CEE-83086732B4E0}"/>
              </a:ext>
            </a:extLst>
          </p:cNvPr>
          <p:cNvPicPr>
            <a:picLocks noChangeAspect="1"/>
          </p:cNvPicPr>
          <p:nvPr/>
        </p:nvPicPr>
        <p:blipFill>
          <a:blip r:embed="rId2"/>
          <a:stretch>
            <a:fillRect/>
          </a:stretch>
        </p:blipFill>
        <p:spPr>
          <a:xfrm>
            <a:off x="8906384" y="4198436"/>
            <a:ext cx="1886266" cy="1049235"/>
          </a:xfrm>
          <a:prstGeom prst="rect">
            <a:avLst/>
          </a:prstGeom>
        </p:spPr>
      </p:pic>
      <p:pic>
        <p:nvPicPr>
          <p:cNvPr id="6" name="Picture 5">
            <a:extLst>
              <a:ext uri="{FF2B5EF4-FFF2-40B4-BE49-F238E27FC236}">
                <a16:creationId xmlns:a16="http://schemas.microsoft.com/office/drawing/2014/main" id="{6088CE76-DBD0-42E6-A8B6-0831320BC328}"/>
              </a:ext>
            </a:extLst>
          </p:cNvPr>
          <p:cNvPicPr>
            <a:picLocks noChangeAspect="1"/>
          </p:cNvPicPr>
          <p:nvPr/>
        </p:nvPicPr>
        <p:blipFill>
          <a:blip r:embed="rId3"/>
          <a:stretch>
            <a:fillRect/>
          </a:stretch>
        </p:blipFill>
        <p:spPr>
          <a:xfrm>
            <a:off x="8854155" y="2064453"/>
            <a:ext cx="1886266" cy="1886266"/>
          </a:xfrm>
          <a:prstGeom prst="rect">
            <a:avLst/>
          </a:prstGeom>
        </p:spPr>
      </p:pic>
      <p:pic>
        <p:nvPicPr>
          <p:cNvPr id="1028" name="Picture 4" descr="Tender Care Old Age Home - Home | Facebook">
            <a:extLst>
              <a:ext uri="{FF2B5EF4-FFF2-40B4-BE49-F238E27FC236}">
                <a16:creationId xmlns:a16="http://schemas.microsoft.com/office/drawing/2014/main" id="{41C7E21B-AB84-4E2D-ADEA-5D455BE2D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794" y="2015733"/>
            <a:ext cx="1642796" cy="20699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C0122AF-A875-45AD-A81C-A526B0204F6A}"/>
              </a:ext>
            </a:extLst>
          </p:cNvPr>
          <p:cNvPicPr>
            <a:picLocks noChangeAspect="1"/>
          </p:cNvPicPr>
          <p:nvPr/>
        </p:nvPicPr>
        <p:blipFill rotWithShape="1">
          <a:blip r:embed="rId5"/>
          <a:srcRect l="53390"/>
          <a:stretch/>
        </p:blipFill>
        <p:spPr>
          <a:xfrm>
            <a:off x="6679794" y="4198436"/>
            <a:ext cx="1642796" cy="1868008"/>
          </a:xfrm>
          <a:prstGeom prst="rect">
            <a:avLst/>
          </a:prstGeom>
        </p:spPr>
      </p:pic>
    </p:spTree>
    <p:extLst>
      <p:ext uri="{BB962C8B-B14F-4D97-AF65-F5344CB8AC3E}">
        <p14:creationId xmlns:p14="http://schemas.microsoft.com/office/powerpoint/2010/main" val="303281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Data Information</a:t>
            </a:r>
          </a:p>
        </p:txBody>
      </p:sp>
      <p:grpSp>
        <p:nvGrpSpPr>
          <p:cNvPr id="8" name="Group 7">
            <a:extLst>
              <a:ext uri="{FF2B5EF4-FFF2-40B4-BE49-F238E27FC236}">
                <a16:creationId xmlns:a16="http://schemas.microsoft.com/office/drawing/2014/main" id="{2373A8CD-008D-480E-B9BF-99F4B4F12692}"/>
              </a:ext>
            </a:extLst>
          </p:cNvPr>
          <p:cNvGrpSpPr/>
          <p:nvPr/>
        </p:nvGrpSpPr>
        <p:grpSpPr>
          <a:xfrm>
            <a:off x="10467555" y="2377439"/>
            <a:ext cx="1594337" cy="2853396"/>
            <a:chOff x="9692640" y="2377439"/>
            <a:chExt cx="1594337" cy="2853396"/>
          </a:xfrm>
        </p:grpSpPr>
        <p:sp>
          <p:nvSpPr>
            <p:cNvPr id="4" name="Oval 3">
              <a:extLst>
                <a:ext uri="{FF2B5EF4-FFF2-40B4-BE49-F238E27FC236}">
                  <a16:creationId xmlns:a16="http://schemas.microsoft.com/office/drawing/2014/main" id="{FE19E812-A2E0-42F4-9A10-F1F0F322E1A5}"/>
                </a:ext>
              </a:extLst>
            </p:cNvPr>
            <p:cNvSpPr/>
            <p:nvPr/>
          </p:nvSpPr>
          <p:spPr>
            <a:xfrm>
              <a:off x="10100603" y="2377439"/>
              <a:ext cx="759656" cy="7596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B85FA79-1DAF-42C4-8254-28A9E21F2D35}"/>
                </a:ext>
              </a:extLst>
            </p:cNvPr>
            <p:cNvSpPr/>
            <p:nvPr/>
          </p:nvSpPr>
          <p:spPr>
            <a:xfrm>
              <a:off x="10030265" y="3137095"/>
              <a:ext cx="900332" cy="133643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2FD7A7D1-56E7-4040-B7DF-9829EEBE02B9}"/>
                </a:ext>
              </a:extLst>
            </p:cNvPr>
            <p:cNvCxnSpPr>
              <a:cxnSpLocks/>
            </p:cNvCxnSpPr>
            <p:nvPr/>
          </p:nvCxnSpPr>
          <p:spPr>
            <a:xfrm flipH="1">
              <a:off x="9692640" y="3137095"/>
              <a:ext cx="337625" cy="273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337B85-102C-4557-BC47-C4991BBCDCD6}"/>
                </a:ext>
              </a:extLst>
            </p:cNvPr>
            <p:cNvCxnSpPr/>
            <p:nvPr/>
          </p:nvCxnSpPr>
          <p:spPr>
            <a:xfrm>
              <a:off x="9692640" y="341093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2A923B-F495-4EAF-B1C6-9000BA813C86}"/>
                </a:ext>
              </a:extLst>
            </p:cNvPr>
            <p:cNvCxnSpPr>
              <a:cxnSpLocks/>
            </p:cNvCxnSpPr>
            <p:nvPr/>
          </p:nvCxnSpPr>
          <p:spPr>
            <a:xfrm flipH="1">
              <a:off x="10937629" y="3139885"/>
              <a:ext cx="337625" cy="273836"/>
            </a:xfrm>
            <a:prstGeom prst="line">
              <a:avLst/>
            </a:prstGeom>
            <a:ln w="254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0D3A8C2-8B17-4DF2-AD18-A0E265BCB5D3}"/>
                </a:ext>
              </a:extLst>
            </p:cNvPr>
            <p:cNvCxnSpPr/>
            <p:nvPr/>
          </p:nvCxnSpPr>
          <p:spPr>
            <a:xfrm>
              <a:off x="11286977" y="3413721"/>
              <a:ext cx="0" cy="211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E8493F-F6E5-4B23-BBA3-D5A501E738D9}"/>
                </a:ext>
              </a:extLst>
            </p:cNvPr>
            <p:cNvCxnSpPr/>
            <p:nvPr/>
          </p:nvCxnSpPr>
          <p:spPr>
            <a:xfrm>
              <a:off x="10100603"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3594F9-5EA3-4C67-A29E-D1F7A86FCBD7}"/>
                </a:ext>
              </a:extLst>
            </p:cNvPr>
            <p:cNvCxnSpPr/>
            <p:nvPr/>
          </p:nvCxnSpPr>
          <p:spPr>
            <a:xfrm>
              <a:off x="10759440" y="4473526"/>
              <a:ext cx="0" cy="6330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546C30-41E2-4BB4-800D-961C0C43B142}"/>
                </a:ext>
              </a:extLst>
            </p:cNvPr>
            <p:cNvCxnSpPr/>
            <p:nvPr/>
          </p:nvCxnSpPr>
          <p:spPr>
            <a:xfrm>
              <a:off x="10100603" y="5106572"/>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509B88-9CC2-497F-9690-804390AE2E9A}"/>
                </a:ext>
              </a:extLst>
            </p:cNvPr>
            <p:cNvCxnSpPr/>
            <p:nvPr/>
          </p:nvCxnSpPr>
          <p:spPr>
            <a:xfrm>
              <a:off x="10759436" y="5118294"/>
              <a:ext cx="112541" cy="1125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8B30EC0A-0A67-4882-BDE5-C9BA83D9DAF0}"/>
              </a:ext>
            </a:extLst>
          </p:cNvPr>
          <p:cNvSpPr/>
          <p:nvPr/>
        </p:nvSpPr>
        <p:spPr>
          <a:xfrm>
            <a:off x="11208443" y="4168727"/>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AA752AF5-411F-4030-93B2-893D6C0D2C3D}"/>
              </a:ext>
            </a:extLst>
          </p:cNvPr>
          <p:cNvSpPr/>
          <p:nvPr/>
        </p:nvSpPr>
        <p:spPr>
          <a:xfrm>
            <a:off x="11220163" y="3195714"/>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104C558-5C1A-45A6-A9C3-4A7C549580E2}"/>
              </a:ext>
            </a:extLst>
          </p:cNvPr>
          <p:cNvSpPr/>
          <p:nvPr/>
        </p:nvSpPr>
        <p:spPr>
          <a:xfrm>
            <a:off x="10796970" y="5001069"/>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3E3CC8CC-4179-40DF-B9C6-F2054467B899}"/>
              </a:ext>
            </a:extLst>
          </p:cNvPr>
          <p:cNvSpPr/>
          <p:nvPr/>
        </p:nvSpPr>
        <p:spPr>
          <a:xfrm>
            <a:off x="11455804" y="5008098"/>
            <a:ext cx="157093" cy="154744"/>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4839247" y="2015731"/>
            <a:ext cx="2866029" cy="3450613"/>
          </a:xfrm>
          <a:ln>
            <a:solidFill>
              <a:schemeClr val="tx1"/>
            </a:solidFill>
          </a:ln>
        </p:spPr>
        <p:txBody>
          <a:bodyPr>
            <a:normAutofit/>
          </a:bodyPr>
          <a:lstStyle/>
          <a:p>
            <a:pPr algn="just"/>
            <a:r>
              <a:rPr lang="en-US" dirty="0"/>
              <a:t>Sensors have been placed at 4 locations on body</a:t>
            </a:r>
          </a:p>
          <a:p>
            <a:pPr lvl="1" algn="just"/>
            <a:r>
              <a:rPr lang="en-US" dirty="0"/>
              <a:t>Chest</a:t>
            </a:r>
          </a:p>
          <a:p>
            <a:pPr lvl="1" algn="just"/>
            <a:r>
              <a:rPr lang="en-US" dirty="0"/>
              <a:t>Belt</a:t>
            </a:r>
          </a:p>
          <a:p>
            <a:pPr lvl="1" algn="just"/>
            <a:r>
              <a:rPr lang="en-US" dirty="0"/>
              <a:t>Left Ankle</a:t>
            </a:r>
          </a:p>
          <a:p>
            <a:pPr lvl="1" algn="just"/>
            <a:r>
              <a:rPr lang="en-US" dirty="0"/>
              <a:t>Right Ankle</a:t>
            </a:r>
            <a:endParaRPr lang="en-IN" dirty="0"/>
          </a:p>
        </p:txBody>
      </p:sp>
      <p:sp>
        <p:nvSpPr>
          <p:cNvPr id="21" name="Content Placeholder 2">
            <a:extLst>
              <a:ext uri="{FF2B5EF4-FFF2-40B4-BE49-F238E27FC236}">
                <a16:creationId xmlns:a16="http://schemas.microsoft.com/office/drawing/2014/main" id="{BEBB43F8-FD71-4AAA-ACEC-1A2A49E37AF8}"/>
              </a:ext>
            </a:extLst>
          </p:cNvPr>
          <p:cNvSpPr txBox="1">
            <a:spLocks/>
          </p:cNvSpPr>
          <p:nvPr/>
        </p:nvSpPr>
        <p:spPr>
          <a:xfrm>
            <a:off x="8253804" y="2015731"/>
            <a:ext cx="2166126" cy="3450613"/>
          </a:xfrm>
          <a:prstGeom prst="rect">
            <a:avLst/>
          </a:prstGeom>
          <a:ln>
            <a:solidFill>
              <a:schemeClr val="tx1"/>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Each Sensor record the position</a:t>
            </a:r>
          </a:p>
          <a:p>
            <a:pPr lvl="1" algn="just"/>
            <a:r>
              <a:rPr lang="en-US" dirty="0"/>
              <a:t>x</a:t>
            </a:r>
          </a:p>
          <a:p>
            <a:pPr lvl="1" algn="just"/>
            <a:r>
              <a:rPr lang="en-US" dirty="0"/>
              <a:t>y</a:t>
            </a:r>
          </a:p>
          <a:p>
            <a:pPr lvl="1" algn="just"/>
            <a:r>
              <a:rPr lang="en-US" dirty="0"/>
              <a:t>z</a:t>
            </a:r>
          </a:p>
        </p:txBody>
      </p:sp>
      <p:sp>
        <p:nvSpPr>
          <p:cNvPr id="6" name="Arrow: Right 5">
            <a:extLst>
              <a:ext uri="{FF2B5EF4-FFF2-40B4-BE49-F238E27FC236}">
                <a16:creationId xmlns:a16="http://schemas.microsoft.com/office/drawing/2014/main" id="{E4A1008D-FC89-441A-87D1-35FD1B56077F}"/>
              </a:ext>
            </a:extLst>
          </p:cNvPr>
          <p:cNvSpPr/>
          <p:nvPr/>
        </p:nvSpPr>
        <p:spPr>
          <a:xfrm>
            <a:off x="7310210" y="3137095"/>
            <a:ext cx="1223888" cy="21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ontent Placeholder 2">
            <a:extLst>
              <a:ext uri="{FF2B5EF4-FFF2-40B4-BE49-F238E27FC236}">
                <a16:creationId xmlns:a16="http://schemas.microsoft.com/office/drawing/2014/main" id="{946E7E45-99E5-4BF8-89A4-D07940CB019C}"/>
              </a:ext>
            </a:extLst>
          </p:cNvPr>
          <p:cNvSpPr txBox="1">
            <a:spLocks/>
          </p:cNvSpPr>
          <p:nvPr/>
        </p:nvSpPr>
        <p:spPr>
          <a:xfrm>
            <a:off x="118740" y="2015730"/>
            <a:ext cx="4424914" cy="4385069"/>
          </a:xfrm>
          <a:prstGeom prst="rect">
            <a:avLst/>
          </a:prstGeom>
          <a:ln>
            <a:solidFill>
              <a:schemeClr val="tx1"/>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lvl="1" indent="0" algn="just">
              <a:buNone/>
            </a:pPr>
            <a:r>
              <a:rPr lang="en-US" dirty="0"/>
              <a:t>There are eleven classification of activities</a:t>
            </a:r>
          </a:p>
          <a:p>
            <a:pPr lvl="1" algn="just"/>
            <a:r>
              <a:rPr lang="en-US" dirty="0"/>
              <a:t>walking</a:t>
            </a:r>
          </a:p>
          <a:p>
            <a:pPr lvl="1" algn="just"/>
            <a:r>
              <a:rPr lang="en-US" sz="2000" b="1" dirty="0">
                <a:solidFill>
                  <a:srgbClr val="FF0000"/>
                </a:solidFill>
              </a:rPr>
              <a:t>falling</a:t>
            </a:r>
          </a:p>
          <a:p>
            <a:pPr lvl="1" algn="just"/>
            <a:r>
              <a:rPr lang="en-US" dirty="0"/>
              <a:t>sitting down</a:t>
            </a:r>
          </a:p>
          <a:p>
            <a:pPr lvl="1" algn="just"/>
            <a:r>
              <a:rPr lang="en-US" dirty="0"/>
              <a:t>standing up from lying</a:t>
            </a:r>
          </a:p>
          <a:p>
            <a:pPr lvl="1" algn="just"/>
            <a:r>
              <a:rPr lang="en-US" dirty="0"/>
              <a:t>on all fours</a:t>
            </a:r>
          </a:p>
          <a:p>
            <a:pPr lvl="1" algn="just"/>
            <a:r>
              <a:rPr lang="en-US" dirty="0"/>
              <a:t>sitting on the ground</a:t>
            </a:r>
          </a:p>
          <a:p>
            <a:pPr lvl="1" algn="just"/>
            <a:r>
              <a:rPr lang="en-US" dirty="0"/>
              <a:t>standing up from sitting</a:t>
            </a:r>
          </a:p>
          <a:p>
            <a:pPr lvl="1" algn="just"/>
            <a:r>
              <a:rPr lang="en-US" dirty="0"/>
              <a:t>standing up from sitting on the ground</a:t>
            </a:r>
            <a:endParaRPr lang="en-IN" dirty="0"/>
          </a:p>
          <a:p>
            <a:pPr lvl="1" algn="just"/>
            <a:endParaRPr lang="en-US" dirty="0"/>
          </a:p>
          <a:p>
            <a:pPr lvl="1" algn="just"/>
            <a:endParaRPr lang="en-US" dirty="0"/>
          </a:p>
        </p:txBody>
      </p:sp>
      <p:sp>
        <p:nvSpPr>
          <p:cNvPr id="24" name="Arrow: Right 23">
            <a:extLst>
              <a:ext uri="{FF2B5EF4-FFF2-40B4-BE49-F238E27FC236}">
                <a16:creationId xmlns:a16="http://schemas.microsoft.com/office/drawing/2014/main" id="{431568BD-C164-4E5B-A724-52CAF1DF2111}"/>
              </a:ext>
            </a:extLst>
          </p:cNvPr>
          <p:cNvSpPr/>
          <p:nvPr/>
        </p:nvSpPr>
        <p:spPr>
          <a:xfrm>
            <a:off x="4050137" y="3196767"/>
            <a:ext cx="1017017" cy="213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FA516DD3-9212-4CF7-8B5A-9C16D79AC28A}"/>
              </a:ext>
            </a:extLst>
          </p:cNvPr>
          <p:cNvSpPr txBox="1"/>
          <p:nvPr/>
        </p:nvSpPr>
        <p:spPr>
          <a:xfrm>
            <a:off x="1942548" y="2819287"/>
            <a:ext cx="2107589" cy="1411669"/>
          </a:xfrm>
          <a:prstGeom prst="rect">
            <a:avLst/>
          </a:prstGeom>
          <a:noFill/>
        </p:spPr>
        <p:txBody>
          <a:bodyPr wrap="square">
            <a:spAutoFit/>
          </a:bodyPr>
          <a:lstStyle/>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lying down</a:t>
            </a:r>
          </a:p>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lying</a:t>
            </a:r>
          </a:p>
          <a:p>
            <a:pPr marL="685800" lvl="1" indent="-228600" algn="just" defTabSz="914400">
              <a:lnSpc>
                <a:spcPct val="110000"/>
              </a:lnSpc>
              <a:spcBef>
                <a:spcPts val="500"/>
              </a:spcBef>
              <a:buClr>
                <a:schemeClr val="accent1"/>
              </a:buClr>
              <a:buSzPct val="100000"/>
              <a:buFont typeface="Arial" panose="020B0604020202020204" pitchFamily="34" charset="0"/>
              <a:buChar char="•"/>
            </a:pPr>
            <a:r>
              <a:rPr lang="en-US" dirty="0"/>
              <a:t>sitting</a:t>
            </a:r>
          </a:p>
          <a:p>
            <a:pPr lvl="1" algn="just"/>
            <a:endParaRPr lang="en-US" dirty="0"/>
          </a:p>
        </p:txBody>
      </p:sp>
    </p:spTree>
    <p:extLst>
      <p:ext uri="{BB962C8B-B14F-4D97-AF65-F5344CB8AC3E}">
        <p14:creationId xmlns:p14="http://schemas.microsoft.com/office/powerpoint/2010/main" val="25075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xEl>
                                              <p:pRg st="3" end="3"/>
                                            </p:txEl>
                                          </p:spTgt>
                                        </p:tgtEl>
                                        <p:attrNameLst>
                                          <p:attrName>style.visibility</p:attrName>
                                        </p:attrNameLst>
                                      </p:cBhvr>
                                      <p:to>
                                        <p:strVal val="visible"/>
                                      </p:to>
                                    </p:se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xEl>
                                              <p:pRg st="4" end="4"/>
                                            </p:txEl>
                                          </p:spTgt>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ppt_x"/>
                                          </p:val>
                                        </p:tav>
                                        <p:tav tm="100000">
                                          <p:val>
                                            <p:strVal val="#ppt_x"/>
                                          </p:val>
                                        </p:tav>
                                      </p:tavLst>
                                    </p:anim>
                                    <p:anim calcmode="lin" valueType="num">
                                      <p:cBhvr additive="base">
                                        <p:cTn id="5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animBg="1"/>
      <p:bldP spid="18" grpId="0" uiExpand="1" build="p" animBg="1"/>
      <p:bldP spid="21" grpId="0" animBg="1"/>
      <p:bldP spid="6"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Data Information</a:t>
            </a:r>
          </a:p>
        </p:txBody>
      </p:sp>
      <p:pic>
        <p:nvPicPr>
          <p:cNvPr id="12" name="Picture 11">
            <a:extLst>
              <a:ext uri="{FF2B5EF4-FFF2-40B4-BE49-F238E27FC236}">
                <a16:creationId xmlns:a16="http://schemas.microsoft.com/office/drawing/2014/main" id="{6842DDE7-6780-415F-BB77-2715EA9339F6}"/>
              </a:ext>
            </a:extLst>
          </p:cNvPr>
          <p:cNvPicPr>
            <a:picLocks noChangeAspect="1"/>
          </p:cNvPicPr>
          <p:nvPr/>
        </p:nvPicPr>
        <p:blipFill>
          <a:blip r:embed="rId2"/>
          <a:stretch>
            <a:fillRect/>
          </a:stretch>
        </p:blipFill>
        <p:spPr>
          <a:xfrm>
            <a:off x="1511354" y="2016071"/>
            <a:ext cx="9663051" cy="2028987"/>
          </a:xfrm>
          <a:prstGeom prst="rect">
            <a:avLst/>
          </a:prstGeom>
        </p:spPr>
      </p:pic>
      <p:pic>
        <p:nvPicPr>
          <p:cNvPr id="28" name="Picture 27">
            <a:extLst>
              <a:ext uri="{FF2B5EF4-FFF2-40B4-BE49-F238E27FC236}">
                <a16:creationId xmlns:a16="http://schemas.microsoft.com/office/drawing/2014/main" id="{07B92643-FF81-482F-9F60-A88F56E06151}"/>
              </a:ext>
            </a:extLst>
          </p:cNvPr>
          <p:cNvPicPr>
            <a:picLocks noChangeAspect="1"/>
          </p:cNvPicPr>
          <p:nvPr/>
        </p:nvPicPr>
        <p:blipFill>
          <a:blip r:embed="rId3"/>
          <a:stretch>
            <a:fillRect/>
          </a:stretch>
        </p:blipFill>
        <p:spPr>
          <a:xfrm>
            <a:off x="1511353" y="4207375"/>
            <a:ext cx="4374213" cy="1846106"/>
          </a:xfrm>
          <a:prstGeom prst="rect">
            <a:avLst/>
          </a:prstGeom>
        </p:spPr>
      </p:pic>
    </p:spTree>
    <p:extLst>
      <p:ext uri="{BB962C8B-B14F-4D97-AF65-F5344CB8AC3E}">
        <p14:creationId xmlns:p14="http://schemas.microsoft.com/office/powerpoint/2010/main" val="35350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9886-E24F-4E7D-8ED5-940B370300BB}"/>
              </a:ext>
            </a:extLst>
          </p:cNvPr>
          <p:cNvSpPr>
            <a:spLocks noGrp="1"/>
          </p:cNvSpPr>
          <p:nvPr>
            <p:ph type="title"/>
          </p:nvPr>
        </p:nvSpPr>
        <p:spPr/>
        <p:txBody>
          <a:bodyPr/>
          <a:lstStyle/>
          <a:p>
            <a:r>
              <a:rPr lang="en-IN" dirty="0"/>
              <a:t>PROCESS MAP for predicting activity</a:t>
            </a:r>
          </a:p>
        </p:txBody>
      </p:sp>
      <p:graphicFrame>
        <p:nvGraphicFramePr>
          <p:cNvPr id="6" name="Content Placeholder 5">
            <a:extLst>
              <a:ext uri="{FF2B5EF4-FFF2-40B4-BE49-F238E27FC236}">
                <a16:creationId xmlns:a16="http://schemas.microsoft.com/office/drawing/2014/main" id="{4F36D34D-6F96-436B-85BB-CEAF720D9EC0}"/>
              </a:ext>
            </a:extLst>
          </p:cNvPr>
          <p:cNvGraphicFramePr>
            <a:graphicFrameLocks noGrp="1"/>
          </p:cNvGraphicFramePr>
          <p:nvPr>
            <p:ph idx="1"/>
            <p:extLst>
              <p:ext uri="{D42A27DB-BD31-4B8C-83A1-F6EECF244321}">
                <p14:modId xmlns:p14="http://schemas.microsoft.com/office/powerpoint/2010/main" val="2024460069"/>
              </p:ext>
            </p:extLst>
          </p:nvPr>
        </p:nvGraphicFramePr>
        <p:xfrm>
          <a:off x="170121" y="1505764"/>
          <a:ext cx="11780874" cy="2555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E6B30042-7D8D-4D1F-9AE3-21F39ACDD6A8}"/>
              </a:ext>
            </a:extLst>
          </p:cNvPr>
          <p:cNvSpPr txBox="1">
            <a:spLocks/>
          </p:cNvSpPr>
          <p:nvPr/>
        </p:nvSpPr>
        <p:spPr>
          <a:xfrm>
            <a:off x="170121" y="3278940"/>
            <a:ext cx="1281458" cy="2555873"/>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Data of Body Sensors</a:t>
            </a:r>
          </a:p>
          <a:p>
            <a:pPr lvl="1" algn="just"/>
            <a:r>
              <a:rPr lang="en-US" sz="1400" dirty="0"/>
              <a:t>X</a:t>
            </a:r>
          </a:p>
          <a:p>
            <a:pPr lvl="1" algn="just"/>
            <a:r>
              <a:rPr lang="en-US" sz="1400" dirty="0"/>
              <a:t>Y</a:t>
            </a:r>
          </a:p>
          <a:p>
            <a:pPr lvl="1" algn="just"/>
            <a:r>
              <a:rPr lang="en-US" sz="1400" dirty="0"/>
              <a:t>Z</a:t>
            </a:r>
          </a:p>
        </p:txBody>
      </p:sp>
      <p:sp>
        <p:nvSpPr>
          <p:cNvPr id="8" name="Content Placeholder 2">
            <a:extLst>
              <a:ext uri="{FF2B5EF4-FFF2-40B4-BE49-F238E27FC236}">
                <a16:creationId xmlns:a16="http://schemas.microsoft.com/office/drawing/2014/main" id="{46B37FD8-22DA-42C8-BE98-818C63A921A2}"/>
              </a:ext>
            </a:extLst>
          </p:cNvPr>
          <p:cNvSpPr txBox="1">
            <a:spLocks/>
          </p:cNvSpPr>
          <p:nvPr/>
        </p:nvSpPr>
        <p:spPr>
          <a:xfrm>
            <a:off x="1903348" y="327636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Removal of outliers</a:t>
            </a:r>
          </a:p>
          <a:p>
            <a:pPr algn="just"/>
            <a:r>
              <a:rPr lang="en-US" sz="1400" dirty="0"/>
              <a:t>Filtering the noise (Kalman Filter)</a:t>
            </a:r>
          </a:p>
        </p:txBody>
      </p:sp>
      <p:sp>
        <p:nvSpPr>
          <p:cNvPr id="9" name="Content Placeholder 2">
            <a:extLst>
              <a:ext uri="{FF2B5EF4-FFF2-40B4-BE49-F238E27FC236}">
                <a16:creationId xmlns:a16="http://schemas.microsoft.com/office/drawing/2014/main" id="{A56898B5-B737-43DA-886C-7443AB35DD8C}"/>
              </a:ext>
            </a:extLst>
          </p:cNvPr>
          <p:cNvSpPr txBox="1">
            <a:spLocks/>
          </p:cNvSpPr>
          <p:nvPr/>
        </p:nvSpPr>
        <p:spPr>
          <a:xfrm>
            <a:off x="3683071" y="327378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Calculation of Attributes like velocities, angle etc.</a:t>
            </a:r>
          </a:p>
        </p:txBody>
      </p:sp>
      <p:sp>
        <p:nvSpPr>
          <p:cNvPr id="10" name="Content Placeholder 2">
            <a:extLst>
              <a:ext uri="{FF2B5EF4-FFF2-40B4-BE49-F238E27FC236}">
                <a16:creationId xmlns:a16="http://schemas.microsoft.com/office/drawing/2014/main" id="{F3726FE8-9B20-441E-9191-F314D5A7BB1B}"/>
              </a:ext>
            </a:extLst>
          </p:cNvPr>
          <p:cNvSpPr txBox="1">
            <a:spLocks/>
          </p:cNvSpPr>
          <p:nvPr/>
        </p:nvSpPr>
        <p:spPr>
          <a:xfrm>
            <a:off x="5400798"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Train-Test Split</a:t>
            </a:r>
          </a:p>
          <a:p>
            <a:pPr algn="just"/>
            <a:r>
              <a:rPr lang="en-US" sz="1400" dirty="0"/>
              <a:t>Standardization of features</a:t>
            </a:r>
          </a:p>
          <a:p>
            <a:pPr algn="just"/>
            <a:r>
              <a:rPr lang="en-US" sz="1400" dirty="0"/>
              <a:t>Hyperparameter tuning</a:t>
            </a:r>
          </a:p>
        </p:txBody>
      </p:sp>
      <p:sp>
        <p:nvSpPr>
          <p:cNvPr id="11" name="Content Placeholder 2">
            <a:extLst>
              <a:ext uri="{FF2B5EF4-FFF2-40B4-BE49-F238E27FC236}">
                <a16:creationId xmlns:a16="http://schemas.microsoft.com/office/drawing/2014/main" id="{B60F45D3-9791-4898-8D04-EF832C6070FF}"/>
              </a:ext>
            </a:extLst>
          </p:cNvPr>
          <p:cNvSpPr txBox="1">
            <a:spLocks/>
          </p:cNvSpPr>
          <p:nvPr/>
        </p:nvSpPr>
        <p:spPr>
          <a:xfrm>
            <a:off x="7180424" y="327894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10-fold Cross validation</a:t>
            </a:r>
          </a:p>
          <a:p>
            <a:pPr algn="just"/>
            <a:r>
              <a:rPr lang="en-US" sz="1400" dirty="0"/>
              <a:t>Accuracy of test dataset</a:t>
            </a:r>
          </a:p>
        </p:txBody>
      </p:sp>
      <p:sp>
        <p:nvSpPr>
          <p:cNvPr id="12" name="Content Placeholder 2">
            <a:extLst>
              <a:ext uri="{FF2B5EF4-FFF2-40B4-BE49-F238E27FC236}">
                <a16:creationId xmlns:a16="http://schemas.microsoft.com/office/drawing/2014/main" id="{64469D90-1FB9-4EBD-A918-8346913914C7}"/>
              </a:ext>
            </a:extLst>
          </p:cNvPr>
          <p:cNvSpPr txBox="1">
            <a:spLocks/>
          </p:cNvSpPr>
          <p:nvPr/>
        </p:nvSpPr>
        <p:spPr>
          <a:xfrm>
            <a:off x="8960050" y="327894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a:t>Calculation of Precision, Recall and F1-score for falling class</a:t>
            </a:r>
          </a:p>
        </p:txBody>
      </p:sp>
      <p:sp>
        <p:nvSpPr>
          <p:cNvPr id="13" name="Content Placeholder 2">
            <a:extLst>
              <a:ext uri="{FF2B5EF4-FFF2-40B4-BE49-F238E27FC236}">
                <a16:creationId xmlns:a16="http://schemas.microsoft.com/office/drawing/2014/main" id="{F3C986E2-522B-4577-98A2-BBA6B37673D9}"/>
              </a:ext>
            </a:extLst>
          </p:cNvPr>
          <p:cNvSpPr txBox="1">
            <a:spLocks/>
          </p:cNvSpPr>
          <p:nvPr/>
        </p:nvSpPr>
        <p:spPr>
          <a:xfrm>
            <a:off x="10693374" y="3271201"/>
            <a:ext cx="1281458" cy="2555872"/>
          </a:xfrm>
          <a:prstGeom prst="roundRect">
            <a:avLst/>
          </a:prstGeom>
          <a:solidFill>
            <a:schemeClr val="accent6">
              <a:lumMod val="60000"/>
              <a:lumOff val="40000"/>
            </a:schemeClr>
          </a:solidFill>
          <a:ln>
            <a:solidFill>
              <a:schemeClr val="bg1"/>
            </a:solidFill>
          </a:ln>
          <a:effectLst/>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400" dirty="0" err="1"/>
              <a:t>Chosing</a:t>
            </a:r>
            <a:r>
              <a:rPr lang="en-US" sz="1400" dirty="0"/>
              <a:t> best algorithm based on model metrics evaluation</a:t>
            </a:r>
          </a:p>
        </p:txBody>
      </p:sp>
    </p:spTree>
    <p:extLst>
      <p:ext uri="{BB962C8B-B14F-4D97-AF65-F5344CB8AC3E}">
        <p14:creationId xmlns:p14="http://schemas.microsoft.com/office/powerpoint/2010/main" val="356544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Data Wrangling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2015732"/>
            <a:ext cx="7987843" cy="1734857"/>
          </a:xfrm>
          <a:ln>
            <a:noFill/>
          </a:ln>
        </p:spPr>
        <p:txBody>
          <a:bodyPr>
            <a:normAutofit/>
          </a:bodyPr>
          <a:lstStyle/>
          <a:p>
            <a:pPr algn="just"/>
            <a:r>
              <a:rPr lang="en-US" dirty="0"/>
              <a:t>There are certain outliers which can be seen as big spikes</a:t>
            </a:r>
          </a:p>
          <a:p>
            <a:pPr algn="just"/>
            <a:r>
              <a:rPr lang="en-IN" sz="1800" dirty="0">
                <a:effectLst/>
                <a:latin typeface="Arial" panose="020B0604020202020204" pitchFamily="34" charset="0"/>
                <a:ea typeface="Calibri" panose="020F0502020204030204" pitchFamily="34" charset="0"/>
              </a:rPr>
              <a:t>The outliers are removed where the difference between previous position and next position is large</a:t>
            </a:r>
            <a:endParaRPr lang="en-US" dirty="0"/>
          </a:p>
        </p:txBody>
      </p:sp>
      <p:pic>
        <p:nvPicPr>
          <p:cNvPr id="4" name="Picture 3">
            <a:extLst>
              <a:ext uri="{FF2B5EF4-FFF2-40B4-BE49-F238E27FC236}">
                <a16:creationId xmlns:a16="http://schemas.microsoft.com/office/drawing/2014/main" id="{AC177AE9-EBA6-4E3D-A0AF-49D53012D159}"/>
              </a:ext>
            </a:extLst>
          </p:cNvPr>
          <p:cNvPicPr>
            <a:picLocks noChangeAspect="1"/>
          </p:cNvPicPr>
          <p:nvPr/>
        </p:nvPicPr>
        <p:blipFill>
          <a:blip r:embed="rId2"/>
          <a:stretch>
            <a:fillRect/>
          </a:stretch>
        </p:blipFill>
        <p:spPr>
          <a:xfrm>
            <a:off x="1451579" y="3429000"/>
            <a:ext cx="3793405" cy="2518175"/>
          </a:xfrm>
          <a:prstGeom prst="rect">
            <a:avLst/>
          </a:prstGeom>
        </p:spPr>
      </p:pic>
      <p:pic>
        <p:nvPicPr>
          <p:cNvPr id="5" name="Picture 4">
            <a:extLst>
              <a:ext uri="{FF2B5EF4-FFF2-40B4-BE49-F238E27FC236}">
                <a16:creationId xmlns:a16="http://schemas.microsoft.com/office/drawing/2014/main" id="{A57AC3E3-FFE3-4D70-A9AA-660688B6D929}"/>
              </a:ext>
            </a:extLst>
          </p:cNvPr>
          <p:cNvPicPr>
            <a:picLocks noChangeAspect="1"/>
          </p:cNvPicPr>
          <p:nvPr/>
        </p:nvPicPr>
        <p:blipFill>
          <a:blip r:embed="rId3"/>
          <a:stretch>
            <a:fillRect/>
          </a:stretch>
        </p:blipFill>
        <p:spPr>
          <a:xfrm>
            <a:off x="6947018" y="3428999"/>
            <a:ext cx="3867786" cy="2518175"/>
          </a:xfrm>
          <a:prstGeom prst="rect">
            <a:avLst/>
          </a:prstGeom>
        </p:spPr>
      </p:pic>
      <p:sp>
        <p:nvSpPr>
          <p:cNvPr id="16" name="Arrow: Right 15">
            <a:extLst>
              <a:ext uri="{FF2B5EF4-FFF2-40B4-BE49-F238E27FC236}">
                <a16:creationId xmlns:a16="http://schemas.microsoft.com/office/drawing/2014/main" id="{67597391-03BE-4816-AAE1-29BF8E3107D2}"/>
              </a:ext>
            </a:extLst>
          </p:cNvPr>
          <p:cNvSpPr/>
          <p:nvPr/>
        </p:nvSpPr>
        <p:spPr>
          <a:xfrm>
            <a:off x="5437163" y="4381053"/>
            <a:ext cx="1284849" cy="185612"/>
          </a:xfrm>
          <a:prstGeom prst="rightArrow">
            <a:avLst/>
          </a:prstGeom>
          <a:solidFill>
            <a:srgbClr val="0070C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A0F5689-B66D-459C-9B74-431755D14EB5}"/>
              </a:ext>
            </a:extLst>
          </p:cNvPr>
          <p:cNvSpPr txBox="1"/>
          <p:nvPr/>
        </p:nvSpPr>
        <p:spPr>
          <a:xfrm>
            <a:off x="5371513" y="4039472"/>
            <a:ext cx="1575505" cy="369332"/>
          </a:xfrm>
          <a:prstGeom prst="rect">
            <a:avLst/>
          </a:prstGeom>
          <a:noFill/>
        </p:spPr>
        <p:txBody>
          <a:bodyPr wrap="square">
            <a:spAutoFit/>
          </a:bodyPr>
          <a:lstStyle/>
          <a:p>
            <a:r>
              <a:rPr lang="en-US" dirty="0"/>
              <a:t>Data Cleaning</a:t>
            </a:r>
            <a:endParaRPr lang="en-IN" dirty="0"/>
          </a:p>
        </p:txBody>
      </p:sp>
    </p:spTree>
    <p:extLst>
      <p:ext uri="{BB962C8B-B14F-4D97-AF65-F5344CB8AC3E}">
        <p14:creationId xmlns:p14="http://schemas.microsoft.com/office/powerpoint/2010/main" val="291956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0C45-31A6-4D14-9844-DFA8346E4901}"/>
              </a:ext>
            </a:extLst>
          </p:cNvPr>
          <p:cNvSpPr>
            <a:spLocks noGrp="1"/>
          </p:cNvSpPr>
          <p:nvPr>
            <p:ph type="title"/>
          </p:nvPr>
        </p:nvSpPr>
        <p:spPr/>
        <p:txBody>
          <a:bodyPr/>
          <a:lstStyle/>
          <a:p>
            <a:r>
              <a:rPr lang="en-IN" dirty="0"/>
              <a:t>Noise Processing</a:t>
            </a:r>
          </a:p>
        </p:txBody>
      </p:sp>
      <p:sp>
        <p:nvSpPr>
          <p:cNvPr id="18" name="Content Placeholder 2">
            <a:extLst>
              <a:ext uri="{FF2B5EF4-FFF2-40B4-BE49-F238E27FC236}">
                <a16:creationId xmlns:a16="http://schemas.microsoft.com/office/drawing/2014/main" id="{4DD3599E-BE70-4B76-B53E-95E1E44F5819}"/>
              </a:ext>
            </a:extLst>
          </p:cNvPr>
          <p:cNvSpPr>
            <a:spLocks noGrp="1"/>
          </p:cNvSpPr>
          <p:nvPr>
            <p:ph idx="1"/>
          </p:nvPr>
        </p:nvSpPr>
        <p:spPr>
          <a:xfrm>
            <a:off x="1451579" y="1953741"/>
            <a:ext cx="7987843" cy="741536"/>
          </a:xfrm>
          <a:ln>
            <a:noFill/>
          </a:ln>
        </p:spPr>
        <p:txBody>
          <a:bodyPr>
            <a:normAutofit lnSpcReduction="10000"/>
          </a:bodyPr>
          <a:lstStyle/>
          <a:p>
            <a:pPr algn="just"/>
            <a:r>
              <a:rPr lang="en-US" dirty="0"/>
              <a:t>Another process of data cleaning is to remove the noise in the data. Noises in the sensors are processed by Kalman Filter Algorithms</a:t>
            </a:r>
          </a:p>
        </p:txBody>
      </p:sp>
      <p:sp>
        <p:nvSpPr>
          <p:cNvPr id="76" name="Content Placeholder 2">
            <a:extLst>
              <a:ext uri="{FF2B5EF4-FFF2-40B4-BE49-F238E27FC236}">
                <a16:creationId xmlns:a16="http://schemas.microsoft.com/office/drawing/2014/main" id="{B8DC898D-7F64-423E-B30E-7542248ACB4E}"/>
              </a:ext>
            </a:extLst>
          </p:cNvPr>
          <p:cNvSpPr txBox="1">
            <a:spLocks/>
          </p:cNvSpPr>
          <p:nvPr/>
        </p:nvSpPr>
        <p:spPr>
          <a:xfrm>
            <a:off x="1449231" y="5628786"/>
            <a:ext cx="7987843" cy="741536"/>
          </a:xfrm>
          <a:prstGeom prst="rect">
            <a:avLst/>
          </a:prstGeom>
          <a:ln>
            <a:no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dirty="0"/>
              <a:t>ML algorithms are trained on both noisy and clean data</a:t>
            </a:r>
          </a:p>
        </p:txBody>
      </p:sp>
      <p:pic>
        <p:nvPicPr>
          <p:cNvPr id="6" name="Picture 5">
            <a:extLst>
              <a:ext uri="{FF2B5EF4-FFF2-40B4-BE49-F238E27FC236}">
                <a16:creationId xmlns:a16="http://schemas.microsoft.com/office/drawing/2014/main" id="{3755F3EE-524F-4657-8968-616701AEF110}"/>
              </a:ext>
            </a:extLst>
          </p:cNvPr>
          <p:cNvPicPr>
            <a:picLocks noChangeAspect="1"/>
          </p:cNvPicPr>
          <p:nvPr/>
        </p:nvPicPr>
        <p:blipFill>
          <a:blip r:embed="rId2"/>
          <a:stretch>
            <a:fillRect/>
          </a:stretch>
        </p:blipFill>
        <p:spPr>
          <a:xfrm>
            <a:off x="1407027" y="2694863"/>
            <a:ext cx="4459200" cy="2620094"/>
          </a:xfrm>
          <a:prstGeom prst="rect">
            <a:avLst/>
          </a:prstGeom>
        </p:spPr>
      </p:pic>
      <p:sp>
        <p:nvSpPr>
          <p:cNvPr id="77" name="Arrow: Right 76">
            <a:extLst>
              <a:ext uri="{FF2B5EF4-FFF2-40B4-BE49-F238E27FC236}">
                <a16:creationId xmlns:a16="http://schemas.microsoft.com/office/drawing/2014/main" id="{7EE6D15D-4B18-4DF9-88E6-07E6BEFA60C2}"/>
              </a:ext>
            </a:extLst>
          </p:cNvPr>
          <p:cNvSpPr/>
          <p:nvPr/>
        </p:nvSpPr>
        <p:spPr>
          <a:xfrm>
            <a:off x="5866227" y="3634589"/>
            <a:ext cx="1284849" cy="185612"/>
          </a:xfrm>
          <a:prstGeom prst="rightArrow">
            <a:avLst/>
          </a:prstGeom>
          <a:solidFill>
            <a:srgbClr val="0070C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CC4FD4-2C7F-469A-8C17-DD0DB91E94AE}"/>
              </a:ext>
            </a:extLst>
          </p:cNvPr>
          <p:cNvPicPr>
            <a:picLocks noChangeAspect="1"/>
          </p:cNvPicPr>
          <p:nvPr/>
        </p:nvPicPr>
        <p:blipFill>
          <a:blip r:embed="rId3"/>
          <a:stretch>
            <a:fillRect/>
          </a:stretch>
        </p:blipFill>
        <p:spPr>
          <a:xfrm>
            <a:off x="7151075" y="2694157"/>
            <a:ext cx="4459200" cy="2620800"/>
          </a:xfrm>
          <a:prstGeom prst="rect">
            <a:avLst/>
          </a:prstGeom>
        </p:spPr>
      </p:pic>
      <p:sp>
        <p:nvSpPr>
          <p:cNvPr id="80" name="TextBox 79">
            <a:extLst>
              <a:ext uri="{FF2B5EF4-FFF2-40B4-BE49-F238E27FC236}">
                <a16:creationId xmlns:a16="http://schemas.microsoft.com/office/drawing/2014/main" id="{7434C063-3592-4694-A74B-D6F162E9158E}"/>
              </a:ext>
            </a:extLst>
          </p:cNvPr>
          <p:cNvSpPr txBox="1"/>
          <p:nvPr/>
        </p:nvSpPr>
        <p:spPr>
          <a:xfrm>
            <a:off x="5800577" y="3293008"/>
            <a:ext cx="1448973" cy="369332"/>
          </a:xfrm>
          <a:prstGeom prst="rect">
            <a:avLst/>
          </a:prstGeom>
          <a:noFill/>
        </p:spPr>
        <p:txBody>
          <a:bodyPr wrap="square">
            <a:spAutoFit/>
          </a:bodyPr>
          <a:lstStyle/>
          <a:p>
            <a:r>
              <a:rPr lang="en-US" dirty="0"/>
              <a:t>Kalman Filter </a:t>
            </a:r>
            <a:endParaRPr lang="en-IN" dirty="0"/>
          </a:p>
        </p:txBody>
      </p:sp>
    </p:spTree>
    <p:extLst>
      <p:ext uri="{BB962C8B-B14F-4D97-AF65-F5344CB8AC3E}">
        <p14:creationId xmlns:p14="http://schemas.microsoft.com/office/powerpoint/2010/main" val="186651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animBg="1"/>
      <p:bldP spid="80"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496</TotalTime>
  <Words>1368</Words>
  <Application>Microsoft Office PowerPoint</Application>
  <PresentationFormat>Widescreen</PresentationFormat>
  <Paragraphs>161</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Posture recognition using body location sensors</vt:lpstr>
      <vt:lpstr>Motivation for the study – The Problem</vt:lpstr>
      <vt:lpstr>How Can we Save Joe?</vt:lpstr>
      <vt:lpstr>WHO Might Care?</vt:lpstr>
      <vt:lpstr>Data Information</vt:lpstr>
      <vt:lpstr>Data Information</vt:lpstr>
      <vt:lpstr>PROCESS MAP for predicting activity</vt:lpstr>
      <vt:lpstr>Data Wrangling</vt:lpstr>
      <vt:lpstr>Noise Processing</vt:lpstr>
      <vt:lpstr>Exploratory Data Analysis</vt:lpstr>
      <vt:lpstr>Exploratory Data Analysis</vt:lpstr>
      <vt:lpstr>Exploratory Data Analysis</vt:lpstr>
      <vt:lpstr>Feature Engineering</vt:lpstr>
      <vt:lpstr>machine learning Algorithms</vt:lpstr>
      <vt:lpstr>machine learning Algorithms</vt:lpstr>
      <vt:lpstr>Training Accuracy for all classes of activities</vt:lpstr>
      <vt:lpstr>Test Accuracy for all classes of activities</vt:lpstr>
      <vt:lpstr>Precision, Recall &amp; F1-score for Falling class</vt:lpstr>
      <vt:lpstr>Scope of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Posture recognition using body tags</dc:title>
  <dc:creator>Pgupta</dc:creator>
  <cp:lastModifiedBy>Pgupta</cp:lastModifiedBy>
  <cp:revision>50</cp:revision>
  <dcterms:created xsi:type="dcterms:W3CDTF">2020-11-16T12:13:55Z</dcterms:created>
  <dcterms:modified xsi:type="dcterms:W3CDTF">2020-11-29T04:00:47Z</dcterms:modified>
</cp:coreProperties>
</file>