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57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Training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Noisy Data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Decision Tree</c:v>
                </c:pt>
                <c:pt idx="1">
                  <c:v>K-Nearest Neighbor</c:v>
                </c:pt>
                <c:pt idx="2">
                  <c:v>Support Vector Machine</c:v>
                </c:pt>
                <c:pt idx="3">
                  <c:v>AdaBoost</c:v>
                </c:pt>
                <c:pt idx="4">
                  <c:v>XGBoost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90.81</c:v>
                </c:pt>
                <c:pt idx="1">
                  <c:v>97.98</c:v>
                </c:pt>
                <c:pt idx="2">
                  <c:v>99.02</c:v>
                </c:pt>
                <c:pt idx="3">
                  <c:v>98.92</c:v>
                </c:pt>
                <c:pt idx="4">
                  <c:v>98.33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C-4AF6-9B43-0433CD6A6F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Clean Data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Decision Tree</c:v>
                </c:pt>
                <c:pt idx="1">
                  <c:v>K-Nearest Neighbor</c:v>
                </c:pt>
                <c:pt idx="2">
                  <c:v>Support Vector Machine</c:v>
                </c:pt>
                <c:pt idx="3">
                  <c:v>AdaBoost</c:v>
                </c:pt>
                <c:pt idx="4">
                  <c:v>XGBoost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94.02</c:v>
                </c:pt>
                <c:pt idx="1">
                  <c:v>98.86</c:v>
                </c:pt>
                <c:pt idx="2">
                  <c:v>99.24</c:v>
                </c:pt>
                <c:pt idx="3">
                  <c:v>99.13</c:v>
                </c:pt>
                <c:pt idx="4">
                  <c:v>98.59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4C-4AF6-9B43-0433CD6A6F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8325952"/>
        <c:axId val="378328576"/>
      </c:barChart>
      <c:catAx>
        <c:axId val="37832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328576"/>
        <c:crosses val="autoZero"/>
        <c:auto val="1"/>
        <c:lblAlgn val="ctr"/>
        <c:lblOffset val="100"/>
        <c:noMultiLvlLbl val="0"/>
      </c:catAx>
      <c:valAx>
        <c:axId val="378328576"/>
        <c:scaling>
          <c:orientation val="minMax"/>
          <c:min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32595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Test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Noisy Data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Decision Tree</c:v>
                </c:pt>
                <c:pt idx="1">
                  <c:v>K-Nearest Neighbor</c:v>
                </c:pt>
                <c:pt idx="2">
                  <c:v>Support Vector Machine</c:v>
                </c:pt>
                <c:pt idx="3">
                  <c:v>AdaBoost</c:v>
                </c:pt>
                <c:pt idx="4">
                  <c:v>XGBoost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73.680000000000007</c:v>
                </c:pt>
                <c:pt idx="1">
                  <c:v>76.28</c:v>
                </c:pt>
                <c:pt idx="2">
                  <c:v>85.76</c:v>
                </c:pt>
                <c:pt idx="3">
                  <c:v>87.98</c:v>
                </c:pt>
                <c:pt idx="4">
                  <c:v>86.38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C-4AF6-9B43-0433CD6A6F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Clean Data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Decision Tree</c:v>
                </c:pt>
                <c:pt idx="1">
                  <c:v>K-Nearest Neighbor</c:v>
                </c:pt>
                <c:pt idx="2">
                  <c:v>Support Vector Machine</c:v>
                </c:pt>
                <c:pt idx="3">
                  <c:v>AdaBoost</c:v>
                </c:pt>
                <c:pt idx="4">
                  <c:v>XGBoost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79.08</c:v>
                </c:pt>
                <c:pt idx="1">
                  <c:v>88.35</c:v>
                </c:pt>
                <c:pt idx="2">
                  <c:v>90.72</c:v>
                </c:pt>
                <c:pt idx="3">
                  <c:v>91.34</c:v>
                </c:pt>
                <c:pt idx="4">
                  <c:v>90.11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4C-4AF6-9B43-0433CD6A6F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8325952"/>
        <c:axId val="378328576"/>
      </c:barChart>
      <c:catAx>
        <c:axId val="37832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328576"/>
        <c:crosses val="autoZero"/>
        <c:auto val="1"/>
        <c:lblAlgn val="ctr"/>
        <c:lblOffset val="100"/>
        <c:noMultiLvlLbl val="0"/>
      </c:catAx>
      <c:valAx>
        <c:axId val="378328576"/>
        <c:scaling>
          <c:orientation val="minMax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32595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Precision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Noisy Data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Decision Tree</c:v>
                </c:pt>
                <c:pt idx="1">
                  <c:v>K-Nearest Neighbor</c:v>
                </c:pt>
                <c:pt idx="2">
                  <c:v>Support Vector Machine</c:v>
                </c:pt>
                <c:pt idx="3">
                  <c:v>AdaBoost</c:v>
                </c:pt>
                <c:pt idx="4">
                  <c:v>XGBoost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0.28000000000000003</c:v>
                </c:pt>
                <c:pt idx="1">
                  <c:v>0.28000000000000003</c:v>
                </c:pt>
                <c:pt idx="2">
                  <c:v>0.71</c:v>
                </c:pt>
                <c:pt idx="3">
                  <c:v>0.9</c:v>
                </c:pt>
                <c:pt idx="4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C-4AF6-9B43-0433CD6A6F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Clean Data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Decision Tree</c:v>
                </c:pt>
                <c:pt idx="1">
                  <c:v>K-Nearest Neighbor</c:v>
                </c:pt>
                <c:pt idx="2">
                  <c:v>Support Vector Machine</c:v>
                </c:pt>
                <c:pt idx="3">
                  <c:v>AdaBoost</c:v>
                </c:pt>
                <c:pt idx="4">
                  <c:v>XGBoost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0.33</c:v>
                </c:pt>
                <c:pt idx="1">
                  <c:v>0.5</c:v>
                </c:pt>
                <c:pt idx="2">
                  <c:v>0.53</c:v>
                </c:pt>
                <c:pt idx="3">
                  <c:v>0.75</c:v>
                </c:pt>
                <c:pt idx="4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4C-4AF6-9B43-0433CD6A6F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8325952"/>
        <c:axId val="378328576"/>
      </c:barChart>
      <c:catAx>
        <c:axId val="37832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328576"/>
        <c:crosses val="autoZero"/>
        <c:auto val="1"/>
        <c:lblAlgn val="ctr"/>
        <c:lblOffset val="100"/>
        <c:noMultiLvlLbl val="0"/>
      </c:catAx>
      <c:valAx>
        <c:axId val="37832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32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Noisy Data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Decision Tree</c:v>
                </c:pt>
                <c:pt idx="1">
                  <c:v>K-Nearest Neighbor</c:v>
                </c:pt>
                <c:pt idx="2">
                  <c:v>Support Vector Machine</c:v>
                </c:pt>
                <c:pt idx="3">
                  <c:v>AdaBoost</c:v>
                </c:pt>
                <c:pt idx="4">
                  <c:v>XGBoost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0.55000000000000004</c:v>
                </c:pt>
                <c:pt idx="1">
                  <c:v>0.4</c:v>
                </c:pt>
                <c:pt idx="2">
                  <c:v>0.55000000000000004</c:v>
                </c:pt>
                <c:pt idx="3">
                  <c:v>0.5</c:v>
                </c:pt>
                <c:pt idx="4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C-4AF6-9B43-0433CD6A6F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Clean Data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Decision Tree</c:v>
                </c:pt>
                <c:pt idx="1">
                  <c:v>K-Nearest Neighbor</c:v>
                </c:pt>
                <c:pt idx="2">
                  <c:v>Support Vector Machine</c:v>
                </c:pt>
                <c:pt idx="3">
                  <c:v>AdaBoost</c:v>
                </c:pt>
                <c:pt idx="4">
                  <c:v>XGBoost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0.47</c:v>
                </c:pt>
                <c:pt idx="1">
                  <c:v>0.5</c:v>
                </c:pt>
                <c:pt idx="2">
                  <c:v>0.53</c:v>
                </c:pt>
                <c:pt idx="3">
                  <c:v>0.75</c:v>
                </c:pt>
                <c:pt idx="4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4C-4AF6-9B43-0433CD6A6F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8325952"/>
        <c:axId val="378328576"/>
      </c:barChart>
      <c:catAx>
        <c:axId val="37832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328576"/>
        <c:crosses val="autoZero"/>
        <c:auto val="1"/>
        <c:lblAlgn val="ctr"/>
        <c:lblOffset val="100"/>
        <c:noMultiLvlLbl val="0"/>
      </c:catAx>
      <c:valAx>
        <c:axId val="37832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32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-Score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Noisy Data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Decision Tree</c:v>
                </c:pt>
                <c:pt idx="1">
                  <c:v>K-Nearest Neighbor</c:v>
                </c:pt>
                <c:pt idx="2">
                  <c:v>Support Vector Machine</c:v>
                </c:pt>
                <c:pt idx="3">
                  <c:v>AdaBoost</c:v>
                </c:pt>
                <c:pt idx="4">
                  <c:v>XGBoost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0.35</c:v>
                </c:pt>
                <c:pt idx="1">
                  <c:v>0.33</c:v>
                </c:pt>
                <c:pt idx="2">
                  <c:v>0.61</c:v>
                </c:pt>
                <c:pt idx="3">
                  <c:v>0.64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C-4AF6-9B43-0433CD6A6F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Clean Data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Decision Tree</c:v>
                </c:pt>
                <c:pt idx="1">
                  <c:v>K-Nearest Neighbor</c:v>
                </c:pt>
                <c:pt idx="2">
                  <c:v>Support Vector Machine</c:v>
                </c:pt>
                <c:pt idx="3">
                  <c:v>AdaBoost</c:v>
                </c:pt>
                <c:pt idx="4">
                  <c:v>XGBoost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0.39</c:v>
                </c:pt>
                <c:pt idx="1">
                  <c:v>0.47</c:v>
                </c:pt>
                <c:pt idx="2">
                  <c:v>0.5</c:v>
                </c:pt>
                <c:pt idx="3">
                  <c:v>0.46</c:v>
                </c:pt>
                <c:pt idx="4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4C-4AF6-9B43-0433CD6A6F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8325952"/>
        <c:axId val="378328576"/>
      </c:barChart>
      <c:catAx>
        <c:axId val="37832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328576"/>
        <c:crosses val="autoZero"/>
        <c:auto val="1"/>
        <c:lblAlgn val="ctr"/>
        <c:lblOffset val="100"/>
        <c:noMultiLvlLbl val="0"/>
      </c:catAx>
      <c:valAx>
        <c:axId val="37832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32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Adaboost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Training Accuracy</c:v>
                </c:pt>
                <c:pt idx="1">
                  <c:v>Test Accuracy</c:v>
                </c:pt>
                <c:pt idx="2">
                  <c:v>Precision </c:v>
                </c:pt>
                <c:pt idx="3">
                  <c:v>Recall</c:v>
                </c:pt>
                <c:pt idx="4">
                  <c:v>F1-score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0.98</c:v>
                </c:pt>
                <c:pt idx="1">
                  <c:v>0.87</c:v>
                </c:pt>
                <c:pt idx="2">
                  <c:v>0.9</c:v>
                </c:pt>
                <c:pt idx="3">
                  <c:v>0.5</c:v>
                </c:pt>
                <c:pt idx="4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A-41AD-A76F-42EA728559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2918528"/>
        <c:axId val="452919840"/>
      </c:barChart>
      <c:catAx>
        <c:axId val="45291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919840"/>
        <c:crosses val="autoZero"/>
        <c:auto val="1"/>
        <c:lblAlgn val="ctr"/>
        <c:lblOffset val="100"/>
        <c:noMultiLvlLbl val="0"/>
      </c:catAx>
      <c:valAx>
        <c:axId val="4529198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91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D58-6872-499D-943F-83AA935BEE74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5915ADD-FAB1-4B6C-B83A-E63B5434F8E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9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D58-6872-499D-943F-83AA935BEE74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5ADD-FAB1-4B6C-B83A-E63B5434F8E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6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D58-6872-499D-943F-83AA935BEE74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5ADD-FAB1-4B6C-B83A-E63B5434F8E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D58-6872-499D-943F-83AA935BEE74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5ADD-FAB1-4B6C-B83A-E63B5434F8E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98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D58-6872-499D-943F-83AA935BEE74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5ADD-FAB1-4B6C-B83A-E63B5434F8E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1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D58-6872-499D-943F-83AA935BEE74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5ADD-FAB1-4B6C-B83A-E63B5434F8E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29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D58-6872-499D-943F-83AA935BEE74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5ADD-FAB1-4B6C-B83A-E63B5434F8E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6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D58-6872-499D-943F-83AA935BEE74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5ADD-FAB1-4B6C-B83A-E63B5434F8E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3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D58-6872-499D-943F-83AA935BEE74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5ADD-FAB1-4B6C-B83A-E63B5434F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09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D58-6872-499D-943F-83AA935BEE74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5ADD-FAB1-4B6C-B83A-E63B5434F8E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36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19E7D58-6872-499D-943F-83AA935BEE74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5ADD-FAB1-4B6C-B83A-E63B5434F8E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97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7D58-6872-499D-943F-83AA935BEE74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5915ADD-FAB1-4B6C-B83A-E63B5434F8E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01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A955-D471-4915-BFEE-1E90319C7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54746"/>
            <a:ext cx="8637073" cy="3188984"/>
          </a:xfrm>
        </p:spPr>
        <p:txBody>
          <a:bodyPr>
            <a:normAutofit fontScale="90000"/>
          </a:bodyPr>
          <a:lstStyle/>
          <a:p>
            <a:r>
              <a:rPr lang="en-IN" dirty="0"/>
              <a:t>Posture recognition using body location sensors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FB5F1-F37F-480A-A852-41400432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 approach to independent living for elderly</a:t>
            </a:r>
          </a:p>
        </p:txBody>
      </p:sp>
    </p:spTree>
    <p:extLst>
      <p:ext uri="{BB962C8B-B14F-4D97-AF65-F5344CB8AC3E}">
        <p14:creationId xmlns:p14="http://schemas.microsoft.com/office/powerpoint/2010/main" val="251751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0C45-31A6-4D14-9844-DFA8346E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Precision for Falling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91031C-5A42-42A9-8856-7456CDA1A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349108"/>
              </p:ext>
            </p:extLst>
          </p:nvPr>
        </p:nvGraphicFramePr>
        <p:xfrm>
          <a:off x="1450975" y="2016125"/>
          <a:ext cx="9604375" cy="326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784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0C45-31A6-4D14-9844-DFA8346E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Recall for Falling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91031C-5A42-42A9-8856-7456CDA1A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77035"/>
              </p:ext>
            </p:extLst>
          </p:nvPr>
        </p:nvGraphicFramePr>
        <p:xfrm>
          <a:off x="1450975" y="2016125"/>
          <a:ext cx="9604375" cy="326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286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0C45-31A6-4D14-9844-DFA8346E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dirty="0"/>
              <a:t>-Score for Falling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91031C-5A42-42A9-8856-7456CDA1A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0637"/>
              </p:ext>
            </p:extLst>
          </p:nvPr>
        </p:nvGraphicFramePr>
        <p:xfrm>
          <a:off x="1450975" y="2016125"/>
          <a:ext cx="9604375" cy="326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051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0C45-31A6-4D14-9844-DFA8346E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7DA86-B764-4C26-93C7-399D1392D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049235"/>
          </a:xfrm>
        </p:spPr>
        <p:txBody>
          <a:bodyPr/>
          <a:lstStyle/>
          <a:p>
            <a:r>
              <a:rPr lang="en-IN" dirty="0"/>
              <a:t>Best Algorithm considered for fall detection is AdaBoost based on F1-score of Falling Class.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77434E0-EE8C-44B7-8FF2-ABA4420DC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586270"/>
              </p:ext>
            </p:extLst>
          </p:nvPr>
        </p:nvGraphicFramePr>
        <p:xfrm>
          <a:off x="2031999" y="2715065"/>
          <a:ext cx="8434363" cy="342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85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681C9F-9B98-4696-8716-860BDCD117E2}"/>
              </a:ext>
            </a:extLst>
          </p:cNvPr>
          <p:cNvSpPr/>
          <p:nvPr/>
        </p:nvSpPr>
        <p:spPr>
          <a:xfrm>
            <a:off x="3812460" y="2967335"/>
            <a:ext cx="4567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624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E6AC-98FC-41D1-84EA-599C054A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936347" cy="345061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Classification of the body posture based on the location of body sensors</a:t>
            </a:r>
          </a:p>
          <a:p>
            <a:pPr algn="just"/>
            <a:endParaRPr lang="en-IN" sz="18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/>
              <a:t> The primary concern for the independent living of elderly people is to provide the immediate medical support in case of emergency like falling or fainting 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585820-16B1-420B-8C05-460B3B98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3936347" cy="1049235"/>
          </a:xfrm>
        </p:spPr>
        <p:txBody>
          <a:bodyPr/>
          <a:lstStyle/>
          <a:p>
            <a:r>
              <a:rPr lang="en-IN" dirty="0"/>
              <a:t>Objective of the study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7775C0-C592-4911-BE20-EAE8AEE82415}"/>
              </a:ext>
            </a:extLst>
          </p:cNvPr>
          <p:cNvSpPr txBox="1">
            <a:spLocks/>
          </p:cNvSpPr>
          <p:nvPr/>
        </p:nvSpPr>
        <p:spPr>
          <a:xfrm>
            <a:off x="7076312" y="2013384"/>
            <a:ext cx="393634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900" dirty="0"/>
              <a:t>Machine learning algorithms like Decision Trees, KNN, SVM, AdaBoost and </a:t>
            </a:r>
            <a:r>
              <a:rPr lang="en-US" sz="1900" dirty="0" err="1"/>
              <a:t>XGBoost</a:t>
            </a:r>
            <a:r>
              <a:rPr lang="en-US" sz="1900" dirty="0"/>
              <a:t> have identified the activity of person with 88% accuracy.</a:t>
            </a:r>
          </a:p>
          <a:p>
            <a:pPr algn="just"/>
            <a:endParaRPr lang="en-IN" sz="19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1900" dirty="0"/>
              <a:t> The best F1-score for classifying the emergency situation of falling is 0.64.</a:t>
            </a:r>
            <a:endParaRPr lang="en-IN" sz="19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E589BEC-1D5B-41B3-8950-DF5C8C28E475}"/>
              </a:ext>
            </a:extLst>
          </p:cNvPr>
          <p:cNvSpPr txBox="1">
            <a:spLocks/>
          </p:cNvSpPr>
          <p:nvPr/>
        </p:nvSpPr>
        <p:spPr>
          <a:xfrm>
            <a:off x="7076312" y="802171"/>
            <a:ext cx="393634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Findings of the study</a:t>
            </a:r>
          </a:p>
        </p:txBody>
      </p:sp>
    </p:spTree>
    <p:extLst>
      <p:ext uri="{BB962C8B-B14F-4D97-AF65-F5344CB8AC3E}">
        <p14:creationId xmlns:p14="http://schemas.microsoft.com/office/powerpoint/2010/main" val="32984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0C45-31A6-4D14-9844-DFA8346E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body sensors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73A8CD-008D-480E-B9BF-99F4B4F12692}"/>
              </a:ext>
            </a:extLst>
          </p:cNvPr>
          <p:cNvGrpSpPr/>
          <p:nvPr/>
        </p:nvGrpSpPr>
        <p:grpSpPr>
          <a:xfrm>
            <a:off x="9692640" y="2377439"/>
            <a:ext cx="1594337" cy="2853396"/>
            <a:chOff x="9692640" y="2377439"/>
            <a:chExt cx="1594337" cy="285339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19E812-A2E0-42F4-9A10-F1F0F322E1A5}"/>
                </a:ext>
              </a:extLst>
            </p:cNvPr>
            <p:cNvSpPr/>
            <p:nvPr/>
          </p:nvSpPr>
          <p:spPr>
            <a:xfrm>
              <a:off x="10100603" y="2377439"/>
              <a:ext cx="759656" cy="7596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85FA79-1DAF-42C4-8254-28A9E21F2D35}"/>
                </a:ext>
              </a:extLst>
            </p:cNvPr>
            <p:cNvSpPr/>
            <p:nvPr/>
          </p:nvSpPr>
          <p:spPr>
            <a:xfrm>
              <a:off x="10030265" y="3137095"/>
              <a:ext cx="900332" cy="13364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FD7A7D1-56E7-4040-B7DF-9829EEBE0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92640" y="3137095"/>
              <a:ext cx="337625" cy="2738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B337B85-102C-4557-BC47-C4991BBCDCD6}"/>
                </a:ext>
              </a:extLst>
            </p:cNvPr>
            <p:cNvCxnSpPr/>
            <p:nvPr/>
          </p:nvCxnSpPr>
          <p:spPr>
            <a:xfrm>
              <a:off x="9692640" y="3410931"/>
              <a:ext cx="0" cy="2119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A923B-F495-4EAF-B1C6-9000BA813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37629" y="3139885"/>
              <a:ext cx="337625" cy="273836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D3A8C2-8B17-4DF2-AD18-A0E265BCB5D3}"/>
                </a:ext>
              </a:extLst>
            </p:cNvPr>
            <p:cNvCxnSpPr/>
            <p:nvPr/>
          </p:nvCxnSpPr>
          <p:spPr>
            <a:xfrm>
              <a:off x="11286977" y="3413721"/>
              <a:ext cx="0" cy="2119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E8493F-F6E5-4B23-BBA3-D5A501E738D9}"/>
                </a:ext>
              </a:extLst>
            </p:cNvPr>
            <p:cNvCxnSpPr/>
            <p:nvPr/>
          </p:nvCxnSpPr>
          <p:spPr>
            <a:xfrm>
              <a:off x="10100603" y="4473526"/>
              <a:ext cx="0" cy="633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3594F9-5EA3-4C67-A29E-D1F7A86FCBD7}"/>
                </a:ext>
              </a:extLst>
            </p:cNvPr>
            <p:cNvCxnSpPr/>
            <p:nvPr/>
          </p:nvCxnSpPr>
          <p:spPr>
            <a:xfrm>
              <a:off x="10759440" y="4473526"/>
              <a:ext cx="0" cy="633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546C30-41E2-4BB4-800D-961C0C43B142}"/>
                </a:ext>
              </a:extLst>
            </p:cNvPr>
            <p:cNvCxnSpPr/>
            <p:nvPr/>
          </p:nvCxnSpPr>
          <p:spPr>
            <a:xfrm>
              <a:off x="10100603" y="5106572"/>
              <a:ext cx="112541" cy="1125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B509B88-9CC2-497F-9690-804390AE2E9A}"/>
                </a:ext>
              </a:extLst>
            </p:cNvPr>
            <p:cNvCxnSpPr/>
            <p:nvPr/>
          </p:nvCxnSpPr>
          <p:spPr>
            <a:xfrm>
              <a:off x="10759436" y="5118294"/>
              <a:ext cx="112541" cy="1125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8B30EC0A-0A67-4882-BDE5-C9BA83D9DAF0}"/>
              </a:ext>
            </a:extLst>
          </p:cNvPr>
          <p:cNvSpPr/>
          <p:nvPr/>
        </p:nvSpPr>
        <p:spPr>
          <a:xfrm>
            <a:off x="10433528" y="4168727"/>
            <a:ext cx="157093" cy="1547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A752AF5-411F-4030-93B2-893D6C0D2C3D}"/>
              </a:ext>
            </a:extLst>
          </p:cNvPr>
          <p:cNvSpPr/>
          <p:nvPr/>
        </p:nvSpPr>
        <p:spPr>
          <a:xfrm>
            <a:off x="10445248" y="3195714"/>
            <a:ext cx="157093" cy="1547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04C558-5C1A-45A6-A9C3-4A7C549580E2}"/>
              </a:ext>
            </a:extLst>
          </p:cNvPr>
          <p:cNvSpPr/>
          <p:nvPr/>
        </p:nvSpPr>
        <p:spPr>
          <a:xfrm>
            <a:off x="10022055" y="5001069"/>
            <a:ext cx="157093" cy="1547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3CC8CC-4179-40DF-B9C6-F2054467B899}"/>
              </a:ext>
            </a:extLst>
          </p:cNvPr>
          <p:cNvSpPr/>
          <p:nvPr/>
        </p:nvSpPr>
        <p:spPr>
          <a:xfrm>
            <a:off x="10680889" y="5008098"/>
            <a:ext cx="157093" cy="1547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DD3599E-BE70-4B76-B53E-95E1E44F5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936347" cy="34506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/>
              <a:t>Sensors have been placed at 4 locations on body</a:t>
            </a:r>
          </a:p>
          <a:p>
            <a:pPr lvl="1" algn="just"/>
            <a:r>
              <a:rPr lang="en-US" dirty="0"/>
              <a:t>Chest</a:t>
            </a:r>
          </a:p>
          <a:p>
            <a:pPr lvl="1" algn="just"/>
            <a:r>
              <a:rPr lang="en-US" dirty="0"/>
              <a:t>Belt</a:t>
            </a:r>
          </a:p>
          <a:p>
            <a:pPr lvl="1" algn="just"/>
            <a:r>
              <a:rPr lang="en-US" dirty="0"/>
              <a:t>Left Ankle</a:t>
            </a:r>
          </a:p>
          <a:p>
            <a:pPr lvl="1" algn="just"/>
            <a:r>
              <a:rPr lang="en-US" dirty="0"/>
              <a:t>Right Ankle</a:t>
            </a:r>
            <a:endParaRPr lang="en-IN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EBB43F8-FD71-4AAA-ACEC-1A2A49E37AF8}"/>
              </a:ext>
            </a:extLst>
          </p:cNvPr>
          <p:cNvSpPr txBox="1">
            <a:spLocks/>
          </p:cNvSpPr>
          <p:nvPr/>
        </p:nvSpPr>
        <p:spPr>
          <a:xfrm>
            <a:off x="6271842" y="2015731"/>
            <a:ext cx="2969190" cy="3450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Each Sensor record the position</a:t>
            </a:r>
          </a:p>
          <a:p>
            <a:pPr lvl="1" algn="just"/>
            <a:r>
              <a:rPr lang="en-US" dirty="0"/>
              <a:t>x</a:t>
            </a:r>
          </a:p>
          <a:p>
            <a:pPr lvl="1" algn="just"/>
            <a:r>
              <a:rPr lang="en-US" dirty="0"/>
              <a:t>y</a:t>
            </a:r>
          </a:p>
          <a:p>
            <a:pPr lvl="1" algn="just"/>
            <a:r>
              <a:rPr lang="en-US" dirty="0"/>
              <a:t>z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4A1008D-FC89-441A-87D1-35FD1B56077F}"/>
              </a:ext>
            </a:extLst>
          </p:cNvPr>
          <p:cNvSpPr/>
          <p:nvPr/>
        </p:nvSpPr>
        <p:spPr>
          <a:xfrm>
            <a:off x="5217940" y="3137095"/>
            <a:ext cx="1223888" cy="213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5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9" grpId="0" animBg="1"/>
      <p:bldP spid="18" grpId="0" uiExpand="1" build="p" animBg="1"/>
      <p:bldP spid="21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0C45-31A6-4D14-9844-DFA8346E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Activities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DD3599E-BE70-4B76-B53E-95E1E44F5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US" dirty="0"/>
              <a:t>Each instance of sensor recorded is classified into the activity. There are eleven classification of activities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5010BE3-F71D-4EC1-90ED-32BDD7BC0A7A}"/>
              </a:ext>
            </a:extLst>
          </p:cNvPr>
          <p:cNvSpPr txBox="1">
            <a:spLocks/>
          </p:cNvSpPr>
          <p:nvPr/>
        </p:nvSpPr>
        <p:spPr>
          <a:xfrm>
            <a:off x="4192437" y="3094254"/>
            <a:ext cx="3193104" cy="27016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dirty="0"/>
              <a:t>sitting down</a:t>
            </a:r>
          </a:p>
          <a:p>
            <a:pPr lvl="1" algn="just"/>
            <a:r>
              <a:rPr lang="en-US" dirty="0"/>
              <a:t>sitting</a:t>
            </a:r>
          </a:p>
          <a:p>
            <a:pPr lvl="1" algn="just"/>
            <a:r>
              <a:rPr lang="en-US" dirty="0"/>
              <a:t>standing up from lying</a:t>
            </a:r>
          </a:p>
          <a:p>
            <a:pPr lvl="1" algn="just"/>
            <a:r>
              <a:rPr lang="en-US" dirty="0"/>
              <a:t>on all fours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F6C9-ECC4-46F2-AA39-37935C2AF0B7}"/>
              </a:ext>
            </a:extLst>
          </p:cNvPr>
          <p:cNvSpPr txBox="1">
            <a:spLocks/>
          </p:cNvSpPr>
          <p:nvPr/>
        </p:nvSpPr>
        <p:spPr>
          <a:xfrm>
            <a:off x="7623645" y="3094254"/>
            <a:ext cx="3193104" cy="29592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dirty="0"/>
              <a:t>sitting on the ground</a:t>
            </a:r>
          </a:p>
          <a:p>
            <a:pPr lvl="1" algn="just"/>
            <a:r>
              <a:rPr lang="en-US" dirty="0"/>
              <a:t>standing up from sitting</a:t>
            </a:r>
          </a:p>
          <a:p>
            <a:pPr lvl="1" algn="just"/>
            <a:r>
              <a:rPr lang="en-US" dirty="0"/>
              <a:t>standing up from sitting on the ground</a:t>
            </a: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F0609-0E78-4399-90C7-80176CE3A68D}"/>
              </a:ext>
            </a:extLst>
          </p:cNvPr>
          <p:cNvSpPr txBox="1">
            <a:spLocks/>
          </p:cNvSpPr>
          <p:nvPr/>
        </p:nvSpPr>
        <p:spPr>
          <a:xfrm>
            <a:off x="1451579" y="3094256"/>
            <a:ext cx="3193104" cy="2701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dirty="0"/>
              <a:t>walking</a:t>
            </a:r>
          </a:p>
          <a:p>
            <a:pPr lvl="1" algn="just"/>
            <a:r>
              <a:rPr lang="en-US" sz="2000" b="1" dirty="0">
                <a:solidFill>
                  <a:srgbClr val="FF0000"/>
                </a:solidFill>
              </a:rPr>
              <a:t>falling</a:t>
            </a:r>
          </a:p>
          <a:p>
            <a:pPr lvl="1" algn="just"/>
            <a:r>
              <a:rPr lang="en-US" dirty="0"/>
              <a:t>lying down</a:t>
            </a:r>
          </a:p>
          <a:p>
            <a:pPr lvl="1" algn="just"/>
            <a:r>
              <a:rPr lang="en-US" dirty="0"/>
              <a:t>lying</a:t>
            </a:r>
          </a:p>
        </p:txBody>
      </p:sp>
    </p:spTree>
    <p:extLst>
      <p:ext uri="{BB962C8B-B14F-4D97-AF65-F5344CB8AC3E}">
        <p14:creationId xmlns:p14="http://schemas.microsoft.com/office/powerpoint/2010/main" val="192565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0C45-31A6-4D14-9844-DFA8346E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 for machine learning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DD3599E-BE70-4B76-B53E-95E1E44F5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7987843" cy="741536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US" dirty="0"/>
              <a:t>Three types of attributes have been created for training of ML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8A2FFB-8EAE-4C13-9465-A3D5CCD0DC13}"/>
              </a:ext>
            </a:extLst>
          </p:cNvPr>
          <p:cNvSpPr txBox="1">
            <a:spLocks/>
          </p:cNvSpPr>
          <p:nvPr/>
        </p:nvSpPr>
        <p:spPr>
          <a:xfrm>
            <a:off x="1451579" y="2536243"/>
            <a:ext cx="2951609" cy="1965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Reference Attributes – Features with a Reference Origin</a:t>
            </a:r>
          </a:p>
          <a:p>
            <a:pPr lvl="1" algn="just"/>
            <a:r>
              <a:rPr lang="en-US" dirty="0"/>
              <a:t>z coordinate, absolute velocity, velocity in z direction etc. – 24 nos.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382B9E-B345-4739-85B5-2AC4F117FF06}"/>
              </a:ext>
            </a:extLst>
          </p:cNvPr>
          <p:cNvSpPr txBox="1">
            <a:spLocks/>
          </p:cNvSpPr>
          <p:nvPr/>
        </p:nvSpPr>
        <p:spPr>
          <a:xfrm>
            <a:off x="5008360" y="2547962"/>
            <a:ext cx="2951610" cy="222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Body Attributes – Features considering position of Belt as Origin</a:t>
            </a:r>
          </a:p>
          <a:p>
            <a:pPr lvl="1" algn="just"/>
            <a:r>
              <a:rPr lang="en-US" dirty="0"/>
              <a:t>x, y, z coordinate, absolute velocity, angles of movement etc. – 24 nos.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54CEDE-23A5-40AE-B60F-EE7BAB72AD53}"/>
              </a:ext>
            </a:extLst>
          </p:cNvPr>
          <p:cNvSpPr txBox="1">
            <a:spLocks/>
          </p:cNvSpPr>
          <p:nvPr/>
        </p:nvSpPr>
        <p:spPr>
          <a:xfrm>
            <a:off x="8340059" y="2545614"/>
            <a:ext cx="2951610" cy="222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Angle Attributes – Angle between upper torso and lower torso</a:t>
            </a:r>
          </a:p>
          <a:p>
            <a:pPr lvl="1" algn="just"/>
            <a:r>
              <a:rPr lang="en-US" dirty="0"/>
              <a:t>Angle between left ankle and upper torso and right ankle and upper torso – 2 nos.</a:t>
            </a:r>
            <a:endParaRPr lang="en-IN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F1B89E-3B85-41E7-A568-74920A99D8E4}"/>
              </a:ext>
            </a:extLst>
          </p:cNvPr>
          <p:cNvGrpSpPr/>
          <p:nvPr/>
        </p:nvGrpSpPr>
        <p:grpSpPr>
          <a:xfrm>
            <a:off x="1380648" y="4621490"/>
            <a:ext cx="2386163" cy="1510491"/>
            <a:chOff x="1380648" y="4621490"/>
            <a:chExt cx="2386163" cy="15104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E0069F-46D8-4C5A-B29B-C49B942916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27383" y="4621490"/>
              <a:ext cx="839428" cy="1502330"/>
              <a:chOff x="9692640" y="2377439"/>
              <a:chExt cx="1594337" cy="285339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17342DC-1109-40C8-AEE0-9A6BEFEAD87A}"/>
                  </a:ext>
                </a:extLst>
              </p:cNvPr>
              <p:cNvGrpSpPr/>
              <p:nvPr/>
            </p:nvGrpSpPr>
            <p:grpSpPr>
              <a:xfrm>
                <a:off x="9692640" y="2377439"/>
                <a:ext cx="1594337" cy="2853396"/>
                <a:chOff x="9692640" y="2377439"/>
                <a:chExt cx="1594337" cy="2853396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4269A5B-CF9A-4563-929D-1A7F49E919E5}"/>
                    </a:ext>
                  </a:extLst>
                </p:cNvPr>
                <p:cNvSpPr/>
                <p:nvPr/>
              </p:nvSpPr>
              <p:spPr>
                <a:xfrm>
                  <a:off x="10100603" y="2377439"/>
                  <a:ext cx="759656" cy="75965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E329BC6-CDE7-4DDA-B3C5-77A27FCB6104}"/>
                    </a:ext>
                  </a:extLst>
                </p:cNvPr>
                <p:cNvSpPr/>
                <p:nvPr/>
              </p:nvSpPr>
              <p:spPr>
                <a:xfrm>
                  <a:off x="10030265" y="3137095"/>
                  <a:ext cx="900332" cy="133643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B0E6E86-1A58-47CB-956F-2D6319AC6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92640" y="3137095"/>
                  <a:ext cx="337625" cy="2738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B9B0DCF4-60BF-4987-A66F-87C50200968C}"/>
                    </a:ext>
                  </a:extLst>
                </p:cNvPr>
                <p:cNvCxnSpPr/>
                <p:nvPr/>
              </p:nvCxnSpPr>
              <p:spPr>
                <a:xfrm>
                  <a:off x="9692640" y="3410931"/>
                  <a:ext cx="0" cy="21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C76E6E5-388F-4243-BB45-BC1C42CA89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37629" y="3139885"/>
                  <a:ext cx="337625" cy="2738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scene3d>
                  <a:camera prst="orthographicFront">
                    <a:rot lat="108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04F1970D-B7C9-4AC0-89FE-FF50BF067DB2}"/>
                    </a:ext>
                  </a:extLst>
                </p:cNvPr>
                <p:cNvCxnSpPr/>
                <p:nvPr/>
              </p:nvCxnSpPr>
              <p:spPr>
                <a:xfrm>
                  <a:off x="11286977" y="3413721"/>
                  <a:ext cx="0" cy="21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674DE47-7876-40D6-997E-5774EDAA1317}"/>
                    </a:ext>
                  </a:extLst>
                </p:cNvPr>
                <p:cNvCxnSpPr/>
                <p:nvPr/>
              </p:nvCxnSpPr>
              <p:spPr>
                <a:xfrm>
                  <a:off x="10100603" y="4473526"/>
                  <a:ext cx="0" cy="63304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3F714CF-5F1E-4B5E-8520-93E1EA2CD4CD}"/>
                    </a:ext>
                  </a:extLst>
                </p:cNvPr>
                <p:cNvCxnSpPr/>
                <p:nvPr/>
              </p:nvCxnSpPr>
              <p:spPr>
                <a:xfrm>
                  <a:off x="10759440" y="4473526"/>
                  <a:ext cx="0" cy="63304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F057ABDB-C459-473C-8194-2411C4137227}"/>
                    </a:ext>
                  </a:extLst>
                </p:cNvPr>
                <p:cNvCxnSpPr/>
                <p:nvPr/>
              </p:nvCxnSpPr>
              <p:spPr>
                <a:xfrm>
                  <a:off x="10100603" y="5106572"/>
                  <a:ext cx="112541" cy="11254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197C79D-EBFE-442F-8D69-22EDE8429CA9}"/>
                    </a:ext>
                  </a:extLst>
                </p:cNvPr>
                <p:cNvCxnSpPr/>
                <p:nvPr/>
              </p:nvCxnSpPr>
              <p:spPr>
                <a:xfrm>
                  <a:off x="10759436" y="5118294"/>
                  <a:ext cx="112541" cy="11254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15ECE67-2918-4A60-AACB-9BDAD87A200D}"/>
                  </a:ext>
                </a:extLst>
              </p:cNvPr>
              <p:cNvSpPr/>
              <p:nvPr/>
            </p:nvSpPr>
            <p:spPr>
              <a:xfrm>
                <a:off x="10433528" y="4168727"/>
                <a:ext cx="157093" cy="1547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EFEEBC-F710-4E57-A91B-433588A456BD}"/>
                  </a:ext>
                </a:extLst>
              </p:cNvPr>
              <p:cNvSpPr/>
              <p:nvPr/>
            </p:nvSpPr>
            <p:spPr>
              <a:xfrm>
                <a:off x="10445248" y="3195714"/>
                <a:ext cx="157093" cy="1547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948CEC4-C171-45DD-B3E4-70F0E370F260}"/>
                  </a:ext>
                </a:extLst>
              </p:cNvPr>
              <p:cNvSpPr/>
              <p:nvPr/>
            </p:nvSpPr>
            <p:spPr>
              <a:xfrm>
                <a:off x="10022055" y="5001069"/>
                <a:ext cx="157093" cy="1547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152BEAD-4742-46BA-97DF-FEF0898F7DE7}"/>
                  </a:ext>
                </a:extLst>
              </p:cNvPr>
              <p:cNvSpPr/>
              <p:nvPr/>
            </p:nvSpPr>
            <p:spPr>
              <a:xfrm>
                <a:off x="10680889" y="5008098"/>
                <a:ext cx="157093" cy="1547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96EB99-8344-433C-93EB-55FD6C8DA382}"/>
                </a:ext>
              </a:extLst>
            </p:cNvPr>
            <p:cNvGrpSpPr/>
            <p:nvPr/>
          </p:nvGrpSpPr>
          <p:grpSpPr>
            <a:xfrm>
              <a:off x="1380648" y="4963814"/>
              <a:ext cx="1072511" cy="1168167"/>
              <a:chOff x="489552" y="3854548"/>
              <a:chExt cx="1072511" cy="116816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9CEE270-3AA4-4CE6-B784-E5B3A624D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265" y="4164037"/>
                <a:ext cx="0" cy="387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46DEDB6-AA60-4010-A0C7-1FF65932A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332" y="4551151"/>
                <a:ext cx="3376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1BA7AEA-6B1A-4ADF-862E-AE9C7B5752D7}"/>
                  </a:ext>
                </a:extLst>
              </p:cNvPr>
              <p:cNvCxnSpPr/>
              <p:nvPr/>
            </p:nvCxnSpPr>
            <p:spPr>
              <a:xfrm flipH="1">
                <a:off x="689317" y="4551151"/>
                <a:ext cx="196948" cy="2154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491493-0279-44A7-8F0B-A35CBB5E05C1}"/>
                  </a:ext>
                </a:extLst>
              </p:cNvPr>
              <p:cNvSpPr txBox="1"/>
              <p:nvPr/>
            </p:nvSpPr>
            <p:spPr>
              <a:xfrm>
                <a:off x="759657" y="3854548"/>
                <a:ext cx="382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z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08471F-D2B8-4484-8C36-366E8EBF8BC8}"/>
                  </a:ext>
                </a:extLst>
              </p:cNvPr>
              <p:cNvSpPr txBox="1"/>
              <p:nvPr/>
            </p:nvSpPr>
            <p:spPr>
              <a:xfrm>
                <a:off x="1179904" y="4342783"/>
                <a:ext cx="382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y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F2E831F-8792-4E30-9A54-0621EBE58D67}"/>
                  </a:ext>
                </a:extLst>
              </p:cNvPr>
              <p:cNvSpPr txBox="1"/>
              <p:nvPr/>
            </p:nvSpPr>
            <p:spPr>
              <a:xfrm>
                <a:off x="489552" y="4653383"/>
                <a:ext cx="382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x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4A51854-5335-48C4-95DA-305C8B96316A}"/>
              </a:ext>
            </a:extLst>
          </p:cNvPr>
          <p:cNvGrpSpPr/>
          <p:nvPr/>
        </p:nvGrpSpPr>
        <p:grpSpPr>
          <a:xfrm>
            <a:off x="6515835" y="4619714"/>
            <a:ext cx="1054818" cy="1502330"/>
            <a:chOff x="7472437" y="4591578"/>
            <a:chExt cx="1054818" cy="150233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4AC8D81-557B-4F49-80A4-38B435486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74056" y="4591578"/>
              <a:ext cx="839428" cy="1502330"/>
              <a:chOff x="9692640" y="2377439"/>
              <a:chExt cx="1594337" cy="285339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35AA10E-9553-4CD7-9643-B0212176F7E3}"/>
                  </a:ext>
                </a:extLst>
              </p:cNvPr>
              <p:cNvGrpSpPr/>
              <p:nvPr/>
            </p:nvGrpSpPr>
            <p:grpSpPr>
              <a:xfrm>
                <a:off x="9692640" y="2377439"/>
                <a:ext cx="1594337" cy="2853396"/>
                <a:chOff x="9692640" y="2377439"/>
                <a:chExt cx="1594337" cy="2853396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83BA5AA-F724-44B1-B6D9-31FEA0407EA3}"/>
                    </a:ext>
                  </a:extLst>
                </p:cNvPr>
                <p:cNvSpPr/>
                <p:nvPr/>
              </p:nvSpPr>
              <p:spPr>
                <a:xfrm>
                  <a:off x="10100603" y="2377439"/>
                  <a:ext cx="759656" cy="75965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E0EC459-B6EF-4D68-B112-0A49F61E0617}"/>
                    </a:ext>
                  </a:extLst>
                </p:cNvPr>
                <p:cNvSpPr/>
                <p:nvPr/>
              </p:nvSpPr>
              <p:spPr>
                <a:xfrm>
                  <a:off x="10030265" y="3137095"/>
                  <a:ext cx="900332" cy="133643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A02A4621-6286-49BF-8D9D-8B0BFC7A99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92640" y="3137095"/>
                  <a:ext cx="337625" cy="2738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C80E45C-4F9B-48EE-9577-CF45CCB6A4F7}"/>
                    </a:ext>
                  </a:extLst>
                </p:cNvPr>
                <p:cNvCxnSpPr/>
                <p:nvPr/>
              </p:nvCxnSpPr>
              <p:spPr>
                <a:xfrm>
                  <a:off x="9692640" y="3410931"/>
                  <a:ext cx="0" cy="21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F452B541-0E5B-4BA5-AFCE-D1287F2AB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37629" y="3139885"/>
                  <a:ext cx="337625" cy="2738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scene3d>
                  <a:camera prst="orthographicFront">
                    <a:rot lat="108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242BBFC9-C471-4CED-A349-4A946AC92C5C}"/>
                    </a:ext>
                  </a:extLst>
                </p:cNvPr>
                <p:cNvCxnSpPr/>
                <p:nvPr/>
              </p:nvCxnSpPr>
              <p:spPr>
                <a:xfrm>
                  <a:off x="11286977" y="3413721"/>
                  <a:ext cx="0" cy="21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E86E8A2-F194-4C56-8F40-473583AD3B74}"/>
                    </a:ext>
                  </a:extLst>
                </p:cNvPr>
                <p:cNvCxnSpPr/>
                <p:nvPr/>
              </p:nvCxnSpPr>
              <p:spPr>
                <a:xfrm>
                  <a:off x="10100603" y="4473526"/>
                  <a:ext cx="0" cy="63304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3D6F490-ECB4-42D8-A4DA-D3AA4AB0D758}"/>
                    </a:ext>
                  </a:extLst>
                </p:cNvPr>
                <p:cNvCxnSpPr/>
                <p:nvPr/>
              </p:nvCxnSpPr>
              <p:spPr>
                <a:xfrm>
                  <a:off x="10759440" y="4473526"/>
                  <a:ext cx="0" cy="63304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FE8EFA8-F7DB-4FA3-B8DF-73B8B67F71BE}"/>
                    </a:ext>
                  </a:extLst>
                </p:cNvPr>
                <p:cNvCxnSpPr/>
                <p:nvPr/>
              </p:nvCxnSpPr>
              <p:spPr>
                <a:xfrm>
                  <a:off x="10100603" y="5106572"/>
                  <a:ext cx="112541" cy="11254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619C402-C7A3-4E9F-B560-9FCBCD398350}"/>
                    </a:ext>
                  </a:extLst>
                </p:cNvPr>
                <p:cNvCxnSpPr/>
                <p:nvPr/>
              </p:nvCxnSpPr>
              <p:spPr>
                <a:xfrm>
                  <a:off x="10759436" y="5118294"/>
                  <a:ext cx="112541" cy="11254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162A4EC-DCE8-46AF-B273-BBDE489AFA13}"/>
                  </a:ext>
                </a:extLst>
              </p:cNvPr>
              <p:cNvSpPr/>
              <p:nvPr/>
            </p:nvSpPr>
            <p:spPr>
              <a:xfrm>
                <a:off x="10433528" y="4168727"/>
                <a:ext cx="157093" cy="1547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2C8E435-A87B-4DEE-95A8-2DB2BE51E657}"/>
                  </a:ext>
                </a:extLst>
              </p:cNvPr>
              <p:cNvSpPr/>
              <p:nvPr/>
            </p:nvSpPr>
            <p:spPr>
              <a:xfrm>
                <a:off x="10445248" y="3195714"/>
                <a:ext cx="157093" cy="1547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B57AE32-0F71-4D7E-A66F-1F21F401F0A7}"/>
                  </a:ext>
                </a:extLst>
              </p:cNvPr>
              <p:cNvSpPr/>
              <p:nvPr/>
            </p:nvSpPr>
            <p:spPr>
              <a:xfrm>
                <a:off x="10022055" y="5001069"/>
                <a:ext cx="157093" cy="1547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8E93BB9-F41C-4EB0-BD54-7FDB35077699}"/>
                  </a:ext>
                </a:extLst>
              </p:cNvPr>
              <p:cNvSpPr/>
              <p:nvPr/>
            </p:nvSpPr>
            <p:spPr>
              <a:xfrm>
                <a:off x="10680889" y="5008098"/>
                <a:ext cx="157093" cy="1547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BF051F2-6CEF-4F57-9725-AA2EDF249E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72437" y="4968789"/>
              <a:ext cx="1054818" cy="1018520"/>
              <a:chOff x="444852" y="3899248"/>
              <a:chExt cx="1117211" cy="1078767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D77193C-B49C-4C72-8CEF-0B341252D0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265" y="4164037"/>
                <a:ext cx="0" cy="387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6F26AA7-4E68-467E-B312-DA2C466CB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332" y="4551151"/>
                <a:ext cx="3376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130D444-06A8-4278-9D56-CB5BD63925CB}"/>
                  </a:ext>
                </a:extLst>
              </p:cNvPr>
              <p:cNvCxnSpPr/>
              <p:nvPr/>
            </p:nvCxnSpPr>
            <p:spPr>
              <a:xfrm flipH="1">
                <a:off x="689317" y="4551151"/>
                <a:ext cx="196948" cy="2154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1FF6F7-679F-48B4-809F-58DB784FFD30}"/>
                  </a:ext>
                </a:extLst>
              </p:cNvPr>
              <p:cNvSpPr txBox="1"/>
              <p:nvPr/>
            </p:nvSpPr>
            <p:spPr>
              <a:xfrm>
                <a:off x="804357" y="3899248"/>
                <a:ext cx="38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z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DFB4B64-4B22-479F-A7EA-AFF8406591A7}"/>
                  </a:ext>
                </a:extLst>
              </p:cNvPr>
              <p:cNvSpPr txBox="1"/>
              <p:nvPr/>
            </p:nvSpPr>
            <p:spPr>
              <a:xfrm>
                <a:off x="1179904" y="4342783"/>
                <a:ext cx="382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y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AC19CB9-A497-4AE1-9F6F-5A37F372B52C}"/>
                  </a:ext>
                </a:extLst>
              </p:cNvPr>
              <p:cNvSpPr txBox="1"/>
              <p:nvPr/>
            </p:nvSpPr>
            <p:spPr>
              <a:xfrm>
                <a:off x="444852" y="4608683"/>
                <a:ext cx="382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x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94FDFBB-0FE7-498B-AD15-F329F9ACB53B}"/>
              </a:ext>
            </a:extLst>
          </p:cNvPr>
          <p:cNvGrpSpPr/>
          <p:nvPr/>
        </p:nvGrpSpPr>
        <p:grpSpPr>
          <a:xfrm>
            <a:off x="9701286" y="4580123"/>
            <a:ext cx="873766" cy="1420948"/>
            <a:chOff x="9701286" y="4580123"/>
            <a:chExt cx="873766" cy="142094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1A0E528-675C-4C67-96AB-B890F0A06A80}"/>
                </a:ext>
              </a:extLst>
            </p:cNvPr>
            <p:cNvGrpSpPr/>
            <p:nvPr/>
          </p:nvGrpSpPr>
          <p:grpSpPr>
            <a:xfrm>
              <a:off x="9701286" y="4580123"/>
              <a:ext cx="873766" cy="1420948"/>
              <a:chOff x="9701286" y="4580123"/>
              <a:chExt cx="873766" cy="1420948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CA2D383-6CC8-48AF-B94E-6328344C22FE}"/>
                  </a:ext>
                </a:extLst>
              </p:cNvPr>
              <p:cNvSpPr/>
              <p:nvPr/>
            </p:nvSpPr>
            <p:spPr>
              <a:xfrm>
                <a:off x="9916081" y="4580123"/>
                <a:ext cx="399963" cy="39996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5278EE8-FD56-4BBA-AB97-40DE7669872B}"/>
                  </a:ext>
                </a:extLst>
              </p:cNvPr>
              <p:cNvSpPr/>
              <p:nvPr/>
            </p:nvSpPr>
            <p:spPr>
              <a:xfrm>
                <a:off x="9879048" y="4980086"/>
                <a:ext cx="474030" cy="70363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6711EF5-998E-44E0-A461-1B4482ADCD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01286" y="4980086"/>
                <a:ext cx="177762" cy="1441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D7A39C9-B49E-4856-846E-89CC93261458}"/>
                  </a:ext>
                </a:extLst>
              </p:cNvPr>
              <p:cNvCxnSpPr/>
              <p:nvPr/>
            </p:nvCxnSpPr>
            <p:spPr>
              <a:xfrm>
                <a:off x="9701286" y="5124263"/>
                <a:ext cx="0" cy="1116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C1E502D-7C28-4D57-B367-4B8479F73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56780" y="4981555"/>
                <a:ext cx="177762" cy="1441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69C7683-0476-4470-B92A-320A61784A79}"/>
                  </a:ext>
                </a:extLst>
              </p:cNvPr>
              <p:cNvCxnSpPr/>
              <p:nvPr/>
            </p:nvCxnSpPr>
            <p:spPr>
              <a:xfrm>
                <a:off x="10540714" y="5125732"/>
                <a:ext cx="0" cy="1116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FFACA3D-5E6C-4F8D-BF2F-B9BD74EC4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16081" y="5683725"/>
                <a:ext cx="175287" cy="26359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2AE9D82-3750-4B0B-AF12-CFD6D2AC6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2963" y="5683725"/>
                <a:ext cx="182698" cy="2777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5AC242F-EB24-4DED-8247-9BF732D4E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8959" y="5946689"/>
                <a:ext cx="108492" cy="543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569B3B2-8D36-4761-8C06-DDED9E144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2711" y="5948879"/>
                <a:ext cx="112341" cy="265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56E2E67-EDEC-4347-BD6F-FAC39CCD7A6B}"/>
                  </a:ext>
                </a:extLst>
              </p:cNvPr>
              <p:cNvSpPr/>
              <p:nvPr/>
            </p:nvSpPr>
            <p:spPr>
              <a:xfrm>
                <a:off x="10091368" y="5523247"/>
                <a:ext cx="82710" cy="81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A4C31CC-2711-41D9-AB03-025BD51B3804}"/>
                  </a:ext>
                </a:extLst>
              </p:cNvPr>
              <p:cNvSpPr/>
              <p:nvPr/>
            </p:nvSpPr>
            <p:spPr>
              <a:xfrm>
                <a:off x="10097539" y="5010950"/>
                <a:ext cx="82710" cy="81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0C452C9-74C3-40BE-AE5F-597E8A84E597}"/>
                  </a:ext>
                </a:extLst>
              </p:cNvPr>
              <p:cNvSpPr/>
              <p:nvPr/>
            </p:nvSpPr>
            <p:spPr>
              <a:xfrm>
                <a:off x="10045544" y="5905446"/>
                <a:ext cx="82710" cy="81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E420A45-F081-4155-82BD-D9812BE80B8E}"/>
                  </a:ext>
                </a:extLst>
              </p:cNvPr>
              <p:cNvSpPr/>
              <p:nvPr/>
            </p:nvSpPr>
            <p:spPr>
              <a:xfrm>
                <a:off x="10404306" y="5880006"/>
                <a:ext cx="82710" cy="81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A4EFDA-8864-4702-8936-BA583D53D0D2}"/>
                </a:ext>
              </a:extLst>
            </p:cNvPr>
            <p:cNvCxnSpPr/>
            <p:nvPr/>
          </p:nvCxnSpPr>
          <p:spPr>
            <a:xfrm flipV="1">
              <a:off x="9990356" y="5273303"/>
              <a:ext cx="0" cy="38711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72B844E-D3DA-4511-B8E8-622E2190C157}"/>
                </a:ext>
              </a:extLst>
            </p:cNvPr>
            <p:cNvCxnSpPr/>
            <p:nvPr/>
          </p:nvCxnSpPr>
          <p:spPr>
            <a:xfrm>
              <a:off x="9976288" y="5660417"/>
              <a:ext cx="204810" cy="24502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37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0C45-31A6-4D14-9844-DFA8346E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Noise Processing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DD3599E-BE70-4B76-B53E-95E1E44F5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7987843" cy="741536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US" dirty="0"/>
              <a:t>Noises in the sensors are processed by Kalman Filter Algorithms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B8DC898D-7F64-423E-B30E-7542248ACB4E}"/>
              </a:ext>
            </a:extLst>
          </p:cNvPr>
          <p:cNvSpPr txBox="1">
            <a:spLocks/>
          </p:cNvSpPr>
          <p:nvPr/>
        </p:nvSpPr>
        <p:spPr>
          <a:xfrm>
            <a:off x="1449231" y="5628786"/>
            <a:ext cx="7987843" cy="7415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ML algorithms are trained on both noisy and clean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5F3EE-524F-4657-8968-616701AE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27" y="2694863"/>
            <a:ext cx="4459200" cy="2620094"/>
          </a:xfrm>
          <a:prstGeom prst="rect">
            <a:avLst/>
          </a:prstGeom>
        </p:spPr>
      </p:pic>
      <p:sp>
        <p:nvSpPr>
          <p:cNvPr id="77" name="Arrow: Right 76">
            <a:extLst>
              <a:ext uri="{FF2B5EF4-FFF2-40B4-BE49-F238E27FC236}">
                <a16:creationId xmlns:a16="http://schemas.microsoft.com/office/drawing/2014/main" id="{7EE6D15D-4B18-4DF9-88E6-07E6BEFA60C2}"/>
              </a:ext>
            </a:extLst>
          </p:cNvPr>
          <p:cNvSpPr/>
          <p:nvPr/>
        </p:nvSpPr>
        <p:spPr>
          <a:xfrm>
            <a:off x="5866227" y="3634589"/>
            <a:ext cx="1284849" cy="18561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CC4FD4-2C7F-469A-8C17-DD0DB91E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075" y="2694157"/>
            <a:ext cx="4459200" cy="26208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434C063-3592-4694-A74B-D6F162E9158E}"/>
              </a:ext>
            </a:extLst>
          </p:cNvPr>
          <p:cNvSpPr txBox="1"/>
          <p:nvPr/>
        </p:nvSpPr>
        <p:spPr>
          <a:xfrm>
            <a:off x="5800577" y="3293008"/>
            <a:ext cx="1448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Kalman Filter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51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 animBg="1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0C45-31A6-4D14-9844-DFA8346E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Algorithms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DD3599E-BE70-4B76-B53E-95E1E44F5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US" dirty="0"/>
              <a:t>Five Machine Learning Algorithms with hyper meter tuning are trained for classifying the activities</a:t>
            </a:r>
          </a:p>
          <a:p>
            <a:pPr lvl="1" algn="just"/>
            <a:r>
              <a:rPr lang="en-US" dirty="0"/>
              <a:t>Decision Trees</a:t>
            </a:r>
          </a:p>
          <a:p>
            <a:pPr lvl="1" algn="just"/>
            <a:r>
              <a:rPr lang="en-US" dirty="0"/>
              <a:t>K-Nearest Neighbor</a:t>
            </a:r>
          </a:p>
          <a:p>
            <a:pPr lvl="1" algn="just"/>
            <a:r>
              <a:rPr lang="en-US" dirty="0"/>
              <a:t>Support Vector Machine</a:t>
            </a:r>
          </a:p>
          <a:p>
            <a:pPr lvl="1" algn="just"/>
            <a:r>
              <a:rPr lang="en-US" dirty="0"/>
              <a:t>AdaBoost</a:t>
            </a:r>
          </a:p>
          <a:p>
            <a:pPr lvl="1" algn="just"/>
            <a:r>
              <a:rPr lang="en-US" dirty="0" err="1"/>
              <a:t>XGBoost</a:t>
            </a:r>
            <a:endParaRPr lang="en-US" dirty="0"/>
          </a:p>
          <a:p>
            <a:pPr algn="just"/>
            <a:r>
              <a:rPr lang="en-US" dirty="0"/>
              <a:t>Ten Fold Cross Validation  with Grid Search is used for hyper parameter tuning.</a:t>
            </a:r>
          </a:p>
          <a:p>
            <a:pPr algn="just"/>
            <a:r>
              <a:rPr lang="en-US" dirty="0"/>
              <a:t>Recall and F1 score for fall class is used as metrics for identifying best algorithm.</a:t>
            </a:r>
          </a:p>
        </p:txBody>
      </p:sp>
    </p:spTree>
    <p:extLst>
      <p:ext uri="{BB962C8B-B14F-4D97-AF65-F5344CB8AC3E}">
        <p14:creationId xmlns:p14="http://schemas.microsoft.com/office/powerpoint/2010/main" val="138503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0C45-31A6-4D14-9844-DFA8346E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Accuracy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91031C-5A42-42A9-8856-7456CDA1A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375070"/>
              </p:ext>
            </p:extLst>
          </p:nvPr>
        </p:nvGraphicFramePr>
        <p:xfrm>
          <a:off x="1450975" y="2016125"/>
          <a:ext cx="9604375" cy="326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591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0C45-31A6-4D14-9844-DFA8346E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Accuracy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91031C-5A42-42A9-8856-7456CDA1A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757921"/>
              </p:ext>
            </p:extLst>
          </p:nvPr>
        </p:nvGraphicFramePr>
        <p:xfrm>
          <a:off x="1450975" y="2016125"/>
          <a:ext cx="9604375" cy="326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59783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312</TotalTime>
  <Words>394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Posture recognition using body location sensors</vt:lpstr>
      <vt:lpstr>Objective of the study</vt:lpstr>
      <vt:lpstr>body sensors</vt:lpstr>
      <vt:lpstr>Activities</vt:lpstr>
      <vt:lpstr>Attributes for machine learning</vt:lpstr>
      <vt:lpstr>Noise Processing</vt:lpstr>
      <vt:lpstr>machine learning Algorithms</vt:lpstr>
      <vt:lpstr>Training Accuracy</vt:lpstr>
      <vt:lpstr>Test Accuracy</vt:lpstr>
      <vt:lpstr>Precision for Falling</vt:lpstr>
      <vt:lpstr>Recall for Falling</vt:lpstr>
      <vt:lpstr>F1-Score for Falling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Posture recognition using body tags</dc:title>
  <dc:creator>Pgupta</dc:creator>
  <cp:lastModifiedBy>Pgupta</cp:lastModifiedBy>
  <cp:revision>24</cp:revision>
  <dcterms:created xsi:type="dcterms:W3CDTF">2020-11-16T12:13:55Z</dcterms:created>
  <dcterms:modified xsi:type="dcterms:W3CDTF">2020-11-20T05:19:23Z</dcterms:modified>
</cp:coreProperties>
</file>