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72" r:id="rId4"/>
    <p:sldId id="304" r:id="rId5"/>
    <p:sldId id="273" r:id="rId6"/>
    <p:sldId id="277" r:id="rId7"/>
    <p:sldId id="279" r:id="rId8"/>
    <p:sldId id="280" r:id="rId9"/>
    <p:sldId id="282" r:id="rId10"/>
    <p:sldId id="285" r:id="rId11"/>
    <p:sldId id="286" r:id="rId12"/>
    <p:sldId id="287" r:id="rId13"/>
    <p:sldId id="288" r:id="rId14"/>
    <p:sldId id="297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A5E34-3A01-4E7C-A4FE-452EEB253787}" v="3" dt="2024-12-11T20:02:28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gelis Grammenidis" userId="02e40f8ee9084e34" providerId="LiveId" clId="{559A5E34-3A01-4E7C-A4FE-452EEB253787}"/>
    <pc:docChg chg="addSld modSld sldOrd">
      <pc:chgData name="Vangelis Grammenidis" userId="02e40f8ee9084e34" providerId="LiveId" clId="{559A5E34-3A01-4E7C-A4FE-452EEB253787}" dt="2024-12-11T20:02:28.294" v="12"/>
      <pc:docMkLst>
        <pc:docMk/>
      </pc:docMkLst>
      <pc:sldChg chg="modSp add ord">
        <pc:chgData name="Vangelis Grammenidis" userId="02e40f8ee9084e34" providerId="LiveId" clId="{559A5E34-3A01-4E7C-A4FE-452EEB253787}" dt="2024-12-11T20:02:28.294" v="12"/>
        <pc:sldMkLst>
          <pc:docMk/>
          <pc:sldMk cId="908701618" sldId="305"/>
        </pc:sldMkLst>
        <pc:spChg chg="mod">
          <ac:chgData name="Vangelis Grammenidis" userId="02e40f8ee9084e34" providerId="LiveId" clId="{559A5E34-3A01-4E7C-A4FE-452EEB253787}" dt="2024-12-11T20:02:28.294" v="12"/>
          <ac:spMkLst>
            <pc:docMk/>
            <pc:sldMk cId="908701618" sldId="305"/>
            <ac:spMk id="6" creationId="{F8DF28C3-AE19-DD00-A1E3-B5A73F0F4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F6F0AA0-B0B0-7EA9-87AD-AD7EAB7E55FD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0B2A393-51BD-0725-CD11-95ED2C709091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DA56B3-6A98-F201-7895-D581A0836A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E0D995-D308-F994-89EB-B46855B662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335B74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57A9E8-609C-DB21-EDB1-820078FA30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D2D68A-2B22-423D-AFFE-6CA21CDFCED7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851562-80A5-AA24-4523-14EAF65A43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A95062E-0777-3D14-985B-BEB69E9485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EB212E-C5E9-4CF5-BAA1-C6EB054CE15A}" type="slidenum"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3F88B-01BC-39D9-D65D-E2AECA1DFC16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777173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6757-A020-46C8-7BB0-34BF6C7462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38B5A-A2C3-E15D-FEC4-420D0D27C35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D5DF-BDD4-F3ED-E163-A537F88E38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A9AD4A-CA13-461D-95DB-8E17BDF57927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0DAF-48FA-8C75-89F1-7C1797CE22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A7C6-957B-CA04-BFBC-F7C03AC3C9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5B72E-6B0F-4502-857F-D1D40CA331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27294B1-7181-787B-5C87-D968CEFB5993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E791157-BC0A-CAC9-55CE-E0E724ADC1C3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Vertical Title 1">
            <a:extLst>
              <a:ext uri="{FF2B5EF4-FFF2-40B4-BE49-F238E27FC236}">
                <a16:creationId xmlns:a16="http://schemas.microsoft.com/office/drawing/2014/main" id="{A7EA3204-51F0-FA2A-304D-5037D65F841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A9EE34B1-E820-AB0B-E56B-9A3D1641B0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D59509F-2CD5-0051-E5C3-7A1DA1BCA7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4DF3A-BB14-4AC1-A596-D3E0890BE488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B4E97B-003F-3DAB-BAA6-E2F1349C73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79FE12-1DC4-0BBF-6136-80291B0A29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E31E3-1D3F-4B6C-8880-38D28C22F4E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5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D3E9-DDF2-5ACE-DC07-B40538264C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9382-A308-AE3B-8860-511C7EA3C6C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C1CB-63E3-260C-0B34-1F0B5E310C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2B6BB-87D5-4497-868F-23856C45C660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AE00-246F-B82F-33FF-291E503657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AA5B-A741-7239-A3BC-3126A219CE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59EB92-7D31-404A-B5EE-6FCA7F4358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27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7634497-6C2C-248D-98D3-10C101CAC11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30A9B46-7043-6C2B-440B-38796D7D8A7B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9059B3-941F-6167-64C0-F99C87CB4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E8AF58C-EC01-5F64-8F65-FCF7B140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335B74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18EFE1A-B47D-D41B-D7CB-EB0DC76924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609170-8C55-4C8D-89F5-D52DCE9F7261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57E76A2-C8AC-FDA8-505E-34DF901934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591BFB2-637E-884E-F601-BF52F53976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989E41-4211-48EE-8EF6-130FFCF5D463}" type="slidenum"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405D6E-4B2B-A0C9-C17D-5F5682944386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84443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8702A65-9D9B-5ADA-7F5F-EEFAD9EDAA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CFBE-4BF1-BB98-BAB7-1A83AF2139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55B7-6EAA-C138-22CE-33A6D09C0F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B486-70FB-5EA2-0C97-FE23A9AD38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97D512-0AFB-4A95-8B62-B43415212411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D9D6-5B0A-8B49-2DB2-0F9A7793B4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AE6B-31ED-CF36-CC8E-7F0CAAD731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B2DA2E-1B49-40E7-8207-30057A53BC6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68FC74C3-2FCD-5576-30C0-AEE7F8F7F0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868F-A624-BC7A-1F35-5F8CB2858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35B7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D5EA8-A484-0E2A-95C5-95F83F4753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CAD1E-207E-F0C2-65ED-93D4AC4FAA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35B7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6D88-D081-5DC7-5260-C3BD38890ED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E7DFC-D217-B585-A82D-43AC95B3A3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0BFEF5-7E2F-45A8-A4A3-3FDA945D2B3F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ACB4A-592C-9A33-BF85-5738FE7FC6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03719-990B-792F-8141-866E45943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2C579-7315-45A4-BE0C-9D33ED67C27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9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A950-5A62-B5E8-DD7A-9233D1277C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88381-23CC-F306-4C24-1F65E16AC6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233E6-9411-4156-93D4-45F762AB9498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A5C9-5BA9-D02F-5CB0-F25B45350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1AD58-5060-8D8A-F8F0-2501BB51CE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A5EC08-CFB2-40AA-804C-B9DFC218BE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7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088B5F-0D34-7910-AF11-7BDC13236D6C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E138CF-B915-FFD9-261D-5DB3849A7783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0B98389-2FB2-265A-B950-72EA442357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FA0C3B-3688-494F-93D2-1C545D52077A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C5ACE9-5305-8AD0-3F47-3BD9E036C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82D8698-DA19-651E-7B6A-BA3A371EB2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372E7-0B4F-4DCF-B3AD-7DEE5E1FF3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9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3DC949A-0685-82BA-AD6C-1509348BB920}"/>
              </a:ext>
            </a:extLst>
          </p:cNvPr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C86AFBD-7EBF-843F-18D2-589B5825C789}"/>
              </a:ext>
            </a:extLst>
          </p:cNvPr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460648-7136-4B27-9C46-AD169D1E0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260DA-6C5C-58A0-A6C1-EBCC619F0A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F966B3-7315-07DC-E8E2-5AC2E5D5F2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CBFBA56-D8BE-FBFB-75F4-ACE79A7185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09B2871-768E-4A86-AE5F-F24ED518AB40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6CE1631-4730-8665-26A6-8F570C627B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335B74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FE70ABE-87F3-E17C-E152-BF89500569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35B74"/>
                </a:solidFill>
              </a:defRPr>
            </a:lvl1pPr>
          </a:lstStyle>
          <a:p>
            <a:pPr lvl="0"/>
            <a:fld id="{4DF53D29-A9E0-44C9-A460-EA90963C5E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E9307E0-87AA-CFDB-7C74-44A5ABB91CD7}"/>
              </a:ext>
            </a:extLst>
          </p:cNvPr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CFC0649-940B-8557-B311-EC89259D8995}"/>
              </a:ext>
            </a:extLst>
          </p:cNvPr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C0435E-41A4-3703-F147-2150A525D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E23F348-2FDE-ABF0-2C23-506AF58B53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B142451-F338-3C6C-6B54-985824B09B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4B5F54A3-DC4A-29A7-CE75-11A14EC273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86B98B-DD27-4B70-8718-8A534BFAE087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5931752-CE4C-D620-77DF-3B05616F26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501E3AF-6D0C-899C-795A-959EF905A5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FF7344-68CE-4573-AA9E-00D3AFA136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D824CC3-3B10-5EF3-77A4-71B1708DEA0B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F4BC92E-4FC9-347E-45BF-3E8958A04B44}"/>
              </a:ext>
            </a:extLst>
          </p:cNvPr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80C49A9-B36C-EEE9-C4A7-63A05B6B7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B9E25A-4FA2-89EE-6782-608B37E90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5ED743C-7EC8-FE16-6694-711713937C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BF7E5FEB-5E9B-4C4B-99CF-2F79D49AC4B9}" type="datetime1">
              <a:rPr lang="en-GB"/>
              <a:pPr lvl="0"/>
              <a:t>11/12/2024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AF1C985-904F-461E-50EE-43B37A49F91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2D9503-7774-CFD5-88D2-1049CBA8A55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C1D94716-D543-46BF-8EE6-D2719EB4CD81}" type="slidenum">
              <a:t>‹#›</a:t>
            </a:fld>
            <a:endParaRPr lang="en-GB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AEC6324B-6D3A-1C6F-CE79-6842A90D0F39}"/>
              </a:ext>
            </a:extLst>
          </p:cNvPr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GB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Calibri" pitchFamily="34"/>
        <a:buChar char=" "/>
        <a:tabLst/>
        <a:defRPr lang="en-GB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en-GB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en-GB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en-GB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en-GB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B87D-EDC4-0E02-0218-93BAA158C68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1"/>
          <a:lstStyle/>
          <a:p>
            <a:pPr lvl="0" algn="ctr"/>
            <a:r>
              <a:rPr lang="en-US" dirty="0">
                <a:latin typeface="Century Gothic" pitchFamily="34"/>
              </a:rPr>
              <a:t>Monetary Aggregates Analysis</a:t>
            </a:r>
            <a:endParaRPr lang="en-GB" dirty="0">
              <a:latin typeface="Century Gothic" pitchFamily="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C8586-C525-FD60-8E42-9E592DDE31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Evaggelos Grammenidis</a:t>
            </a:r>
            <a:endParaRPr lang="en-GB"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AAB0-4DE5-038F-DC1E-7C45C15854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Loan Percentages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16C1-98D4-C25D-963D-A6493A3B09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>
                <a:latin typeface="Century Gothic" pitchFamily="34"/>
              </a:rPr>
              <a:t>We calculate total household loans (THH), total business loans (TBUS) and total mortgage loans (TMORT) as a percentage of total loans. We then present these percentages in correlation to inflation. We also present total loans in correlation to inflation</a:t>
            </a:r>
            <a:endParaRPr lang="en-GB"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05F9-8764-5077-7E3D-01D80EBF99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Loan Percentages</a:t>
            </a:r>
            <a:endParaRPr lang="en-GB">
              <a:latin typeface="Century Gothic" pitchFamily="34"/>
            </a:endParaRPr>
          </a:p>
        </p:txBody>
      </p:sp>
      <p:pic>
        <p:nvPicPr>
          <p:cNvPr id="3" name="Εικόνα 1" descr="Εικόνα που περιέχει κείμενο, γράφη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63880B2-2600-4877-2B2B-2E58A0D5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3" y="2505364"/>
            <a:ext cx="5288286" cy="36382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Εικόνα 1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A45D988-86CB-E2FC-AA22-2ADB1ED8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99" y="2520342"/>
            <a:ext cx="5390552" cy="36527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E5094E9-FBC6-163B-D340-15130A27A2FD}"/>
              </a:ext>
            </a:extLst>
          </p:cNvPr>
          <p:cNvSpPr txBox="1"/>
          <p:nvPr/>
        </p:nvSpPr>
        <p:spPr>
          <a:xfrm>
            <a:off x="1484665" y="2163095"/>
            <a:ext cx="1075648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Graph 1.6 Total Household Loans percentage and Inflation                            Graph 1.7 Total Business Loans percentage and Inflation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3821-D43B-0CF5-938D-6410C802BA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Loan Percentages</a:t>
            </a:r>
            <a:endParaRPr lang="en-GB">
              <a:latin typeface="Century Gothic" pitchFamily="34"/>
            </a:endParaRPr>
          </a:p>
        </p:txBody>
      </p:sp>
      <p:pic>
        <p:nvPicPr>
          <p:cNvPr id="3" name="Εικόνα 1" descr="Εικόνα που περιέχει κείμενο, γράφη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03C7B29-54AB-F48D-72A4-1E3DA24E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4" y="2596338"/>
            <a:ext cx="4949089" cy="34053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Εικόνα 1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D8C2D69-C426-4285-BF97-A2911A6D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56" y="2750496"/>
            <a:ext cx="5186760" cy="32963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8B230-70B1-FFBB-44E1-FB80D1CB289F}"/>
              </a:ext>
            </a:extLst>
          </p:cNvPr>
          <p:cNvSpPr txBox="1"/>
          <p:nvPr/>
        </p:nvSpPr>
        <p:spPr>
          <a:xfrm>
            <a:off x="1533832" y="2343524"/>
            <a:ext cx="996007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Graph 1.8 Total Mortgage Loans percentage and Inflation                                         Graph 1.9 Total Loans and Inflation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32A2-677F-A725-13DE-BB8EE840AA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Loan Percentages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D752-ECC8-EF77-BA15-823B9FD586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We find a negative correlation between inflation, total household loans and total mortgage loans</a:t>
            </a:r>
          </a:p>
          <a:p>
            <a:pPr lvl="0" algn="just">
              <a:buFont typeface="Wingdings" pitchFamily="2"/>
              <a:buChar char="§"/>
            </a:pPr>
            <a:endParaRPr lang="en-US" dirty="0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On the other hand, total business loans show a positive correlation to inflation, which is consistent with our previous observation</a:t>
            </a:r>
          </a:p>
          <a:p>
            <a:pPr lvl="0" algn="just">
              <a:buFont typeface="Wingdings" pitchFamily="2"/>
              <a:buChar char="§"/>
            </a:pPr>
            <a:endParaRPr lang="en-US" dirty="0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We can see that the correlation of total loans to inflation is zero</a:t>
            </a:r>
            <a:endParaRPr lang="en-GB" dirty="0"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759-FB52-FE8F-440C-3C243D093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Conclusion - Summary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A837-6BA8-A99F-7EF5-0D592E1A5C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209412"/>
          </a:xfrm>
        </p:spPr>
        <p:txBody>
          <a:bodyPr/>
          <a:lstStyle/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900" dirty="0">
                <a:latin typeface="Century Gothic" pitchFamily="34"/>
              </a:rPr>
              <a:t> In this presentation we conducted an analysis of monetary aggregates by focusing on inflation, the growth rate of monetary aggregates, the  QTM and the correlation between inflation and loan percentages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900" dirty="0">
                <a:latin typeface="Century Gothic" pitchFamily="34"/>
              </a:rPr>
              <a:t> We traced inflation and the growth rate of monetary aggregates using definitions M1 and M2  and found that there is a positive correlation between inflation and the supply of money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900">
                <a:latin typeface="Century Gothic" pitchFamily="34"/>
              </a:rPr>
              <a:t> We tested the QTM and found a tendency for k to increase over time especially when using the M2 definition as a result of changes in monetary policy after the 1950s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900" dirty="0">
                <a:latin typeface="Century Gothic" pitchFamily="34"/>
              </a:rPr>
              <a:t> Lastly, we presented inflation in correlation to the percentages of various loans to total loans and found a positive correlation between inflation and the percentage of business loans to total loans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900" dirty="0">
              <a:latin typeface="Century Gothic" pitchFamily="34"/>
            </a:endParaRPr>
          </a:p>
          <a:p>
            <a:pPr lvl="0">
              <a:lnSpc>
                <a:spcPct val="70000"/>
              </a:lnSpc>
            </a:pPr>
            <a:endParaRPr lang="en-GB" sz="1900" dirty="0">
              <a:latin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7B5C-0CBD-4A77-6150-16186D94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5AF9-65B8-44C5-F170-881A1E51E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blue background with white question marks&#10;&#10;Description automatically generated">
            <a:extLst>
              <a:ext uri="{FF2B5EF4-FFF2-40B4-BE49-F238E27FC236}">
                <a16:creationId xmlns:a16="http://schemas.microsoft.com/office/drawing/2014/main" id="{468E4992-0816-D9D4-30D7-1D6B63FE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F28C3-AE19-DD00-A1E3-B5A73F0F4997}"/>
              </a:ext>
            </a:extLst>
          </p:cNvPr>
          <p:cNvSpPr txBox="1"/>
          <p:nvPr/>
        </p:nvSpPr>
        <p:spPr>
          <a:xfrm>
            <a:off x="1036320" y="2059394"/>
            <a:ext cx="62828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your attention!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Feel free to ask me questions</a:t>
            </a:r>
          </a:p>
        </p:txBody>
      </p:sp>
    </p:spTree>
    <p:extLst>
      <p:ext uri="{BB962C8B-B14F-4D97-AF65-F5344CB8AC3E}">
        <p14:creationId xmlns:p14="http://schemas.microsoft.com/office/powerpoint/2010/main" val="9087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16DB-9D55-9FFA-9A00-823ECC177B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Introduction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7FFC-D703-0395-5145-98DAF6C6F9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dirty="0">
                <a:latin typeface="Century Gothic" pitchFamily="34"/>
              </a:rPr>
              <a:t>In this presentation we conduct an analysis of monetary aggregates</a:t>
            </a:r>
          </a:p>
          <a:p>
            <a:pPr marL="0" lvl="0" indent="0" algn="just">
              <a:buNone/>
            </a:pPr>
            <a:r>
              <a:rPr lang="en-US" dirty="0">
                <a:latin typeface="Century Gothic" pitchFamily="34"/>
              </a:rPr>
              <a:t>Specifically, we focus on:</a:t>
            </a: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Analysis of inflation over time</a:t>
            </a: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Analysis of inflation in relation to the  growth rate of the supply of money</a:t>
            </a: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Challenging the Quantity theory of Money</a:t>
            </a: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Analysis of inflation in relation to loan percentages</a:t>
            </a:r>
          </a:p>
          <a:p>
            <a:pPr marL="0" lvl="0" indent="0" algn="just">
              <a:buNone/>
            </a:pPr>
            <a:endParaRPr lang="en-US" dirty="0">
              <a:latin typeface="Century Gothic" pitchFamily="34"/>
            </a:endParaRPr>
          </a:p>
          <a:p>
            <a:pPr marL="0" lvl="0" indent="0" algn="just">
              <a:buNone/>
            </a:pPr>
            <a:endParaRPr lang="en-US" dirty="0">
              <a:latin typeface="Century Gothic" pitchFamily="34"/>
            </a:endParaRPr>
          </a:p>
          <a:p>
            <a:pPr marL="0" lvl="0" indent="0" algn="just">
              <a:buNone/>
            </a:pPr>
            <a:endParaRPr lang="en-US" dirty="0">
              <a:latin typeface="Century Gothic" pitchFamily="34"/>
            </a:endParaRPr>
          </a:p>
          <a:p>
            <a:pPr marL="0" lvl="0" indent="0" algn="just">
              <a:buNone/>
            </a:pPr>
            <a:endParaRPr lang="en-GB" dirty="0"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EF0C-1A98-6B09-3588-175FFB901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Inflation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BF1B-A695-96D0-7A1D-5A44615872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274573" cy="4351336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>
                <a:latin typeface="Century Gothic" pitchFamily="34"/>
              </a:rPr>
              <a:t>We present the evolution of inflation over time</a:t>
            </a:r>
          </a:p>
          <a:p>
            <a:pPr marL="0" lvl="0" indent="0" algn="just">
              <a:buNone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Inflation was more susceptible to negative values before 1950s</a:t>
            </a: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We observe a sharp increase in the 1970s due to the oil crisis</a:t>
            </a: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After the 1950s inflation has remained positive</a:t>
            </a:r>
          </a:p>
          <a:p>
            <a:pPr lvl="0">
              <a:buFont typeface="Wingdings" pitchFamily="2"/>
              <a:buChar char="§"/>
            </a:pPr>
            <a:endParaRPr lang="en-US"/>
          </a:p>
          <a:p>
            <a:pPr marL="0" lvl="0" indent="0">
              <a:buNone/>
            </a:pPr>
            <a:endParaRPr lang="en-GB"/>
          </a:p>
        </p:txBody>
      </p:sp>
      <p:pic>
        <p:nvPicPr>
          <p:cNvPr id="4" name="Εικόνα 1" descr="Εικόνα που περιέχει κείμενο, γραμμή, γράφη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771D162-12C7-80E7-8E61-B2267E71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44" y="2415241"/>
            <a:ext cx="5672535" cy="37617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5AD80-7B08-70AF-D906-9F5E3B698A03}"/>
              </a:ext>
            </a:extLst>
          </p:cNvPr>
          <p:cNvSpPr txBox="1"/>
          <p:nvPr/>
        </p:nvSpPr>
        <p:spPr>
          <a:xfrm>
            <a:off x="6909617" y="2138242"/>
            <a:ext cx="498495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Graph 1.1 Long-run time series of inflation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3E0C-8554-2F8C-A0F3-02CE4DC838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Inflation – Monetary Aggregates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6AD3-7306-6C26-8B99-C097EAA4CD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>
                <a:latin typeface="Century Gothic" pitchFamily="34"/>
              </a:rPr>
              <a:t>We compare inflation to the growth rate of monetary aggregates using two definitions (M1, M2)</a:t>
            </a:r>
          </a:p>
          <a:p>
            <a:pPr marL="0" lvl="0" indent="0" algn="just">
              <a:buNone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</a:t>
            </a:r>
            <a:r>
              <a:rPr lang="en-US" u="sng">
                <a:latin typeface="Century Gothic" pitchFamily="34"/>
              </a:rPr>
              <a:t>M1 – Narrow money</a:t>
            </a:r>
            <a:r>
              <a:rPr lang="en-US">
                <a:latin typeface="Century Gothic" pitchFamily="34"/>
              </a:rPr>
              <a:t>: </a:t>
            </a:r>
            <a:r>
              <a:rPr lang="en-GB">
                <a:latin typeface="Century Gothic" pitchFamily="34"/>
              </a:rPr>
              <a:t>The sum of currency in circulation and overnight deposits plus short run deposits (&lt;2 years) and deposits redeemable at notice up to three months</a:t>
            </a: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</a:t>
            </a:r>
            <a:r>
              <a:rPr lang="en-US" u="sng">
                <a:latin typeface="Century Gothic" pitchFamily="34"/>
              </a:rPr>
              <a:t>M2 – Broad money</a:t>
            </a:r>
            <a:r>
              <a:rPr lang="en-US">
                <a:latin typeface="Century Gothic" pitchFamily="34"/>
              </a:rPr>
              <a:t>: </a:t>
            </a:r>
            <a:r>
              <a:rPr lang="en-GB">
                <a:latin typeface="Century Gothic" pitchFamily="34"/>
              </a:rPr>
              <a:t>M1 plus repurchase agreement (repos), money market funds and debt securities (&lt;2 years)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DFD0-76DA-F9B4-4CC7-3DA2FAC174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Inflation – Monetary Aggregates</a:t>
            </a:r>
            <a:endParaRPr lang="en-GB">
              <a:latin typeface="Century Gothic" pitchFamily="34"/>
            </a:endParaRPr>
          </a:p>
        </p:txBody>
      </p:sp>
      <p:pic>
        <p:nvPicPr>
          <p:cNvPr id="3" name="Εικόνα 1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CB3A0059-3F5F-C08F-FA92-C0C7C106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4" y="2452466"/>
            <a:ext cx="5209199" cy="36765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A5FC440-E2C6-6211-38C5-1E9E8DD1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4" y="2438403"/>
            <a:ext cx="5206657" cy="36752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09DECAE-B358-0C53-265B-582AD3B35FFF}"/>
              </a:ext>
            </a:extLst>
          </p:cNvPr>
          <p:cNvSpPr txBox="1"/>
          <p:nvPr/>
        </p:nvSpPr>
        <p:spPr>
          <a:xfrm>
            <a:off x="1166106" y="2184373"/>
            <a:ext cx="1033370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               Graph 1.2 Inflation and Money supply growth  M1                                    Graph 1.3 Inflation and Money supply growth M2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080-A959-D591-05F7-4D6562B3F8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Inflation – Monetary Aggregates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89C8-C9C6-9F15-896F-B48B5843BC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We find that the correlation is positive regardless of the definition we use for the supply of money</a:t>
            </a: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We note that M1 seems more volatile than M2 during periods of economic crisis</a:t>
            </a: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r>
              <a:rPr lang="en-US">
                <a:latin typeface="Century Gothic" pitchFamily="34"/>
              </a:rPr>
              <a:t> A possible explanation for this is the sudden change of the behavior of consumers and investors when a crisis occurs which negatively affects money in circulation</a:t>
            </a: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  <a:p>
            <a:pPr lvl="0" algn="just">
              <a:buFont typeface="Wingdings" pitchFamily="2"/>
              <a:buChar char="§"/>
            </a:pPr>
            <a:endParaRPr lang="en-US"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819A-6409-09F1-DA64-3DB9E12038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Quantity Theory of Money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0710-5CDF-FB41-AE83-BF6A694221C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dirty="0">
                <a:latin typeface="Century Gothic" pitchFamily="34"/>
              </a:rPr>
              <a:t>We test for the accuracy of the Quantity Theory of Money </a:t>
            </a:r>
            <a:r>
              <a:rPr lang="en-US" dirty="0">
                <a:highlight>
                  <a:srgbClr val="00FFFF"/>
                </a:highlight>
                <a:latin typeface="Century Gothic" pitchFamily="34"/>
              </a:rPr>
              <a:t>MV = PY</a:t>
            </a:r>
          </a:p>
          <a:p>
            <a:pPr lvl="0" algn="just">
              <a:buFont typeface="Wingdings" pitchFamily="2"/>
              <a:buChar char="§"/>
            </a:pPr>
            <a:r>
              <a:rPr lang="en-US" dirty="0">
                <a:latin typeface="Century Gothic" pitchFamily="34"/>
              </a:rPr>
              <a:t> M: money supply</a:t>
            </a:r>
          </a:p>
          <a:p>
            <a:pPr lvl="0" algn="just">
              <a:buFont typeface="Wingdings" pitchFamily="2"/>
              <a:buChar char="§"/>
            </a:pPr>
            <a:r>
              <a:rPr lang="en-GB" dirty="0">
                <a:latin typeface="Century Gothic" pitchFamily="34"/>
              </a:rPr>
              <a:t> V: velocity of money</a:t>
            </a:r>
          </a:p>
          <a:p>
            <a:pPr lvl="0" algn="just">
              <a:buFont typeface="Wingdings" pitchFamily="2"/>
              <a:buChar char="§"/>
            </a:pPr>
            <a:r>
              <a:rPr lang="en-GB" dirty="0">
                <a:latin typeface="Century Gothic" pitchFamily="34"/>
              </a:rPr>
              <a:t> P: aggregate price level</a:t>
            </a:r>
          </a:p>
          <a:p>
            <a:pPr lvl="0" algn="just">
              <a:buFont typeface="Wingdings" pitchFamily="2"/>
              <a:buChar char="§"/>
            </a:pPr>
            <a:r>
              <a:rPr lang="en-GB" dirty="0">
                <a:latin typeface="Century Gothic" pitchFamily="34"/>
              </a:rPr>
              <a:t> Y: real output</a:t>
            </a:r>
          </a:p>
          <a:p>
            <a:pPr lvl="0" algn="just">
              <a:buFont typeface="Arial" pitchFamily="34"/>
              <a:buChar char="•"/>
            </a:pPr>
            <a:endParaRPr lang="en-GB" dirty="0">
              <a:latin typeface="Century Gothic" pitchFamily="34"/>
            </a:endParaRPr>
          </a:p>
          <a:p>
            <a:pPr marL="0" lvl="0" indent="0" algn="just">
              <a:buNone/>
            </a:pPr>
            <a:r>
              <a:rPr lang="en-GB" dirty="0">
                <a:latin typeface="Century Gothic" pitchFamily="34"/>
              </a:rPr>
              <a:t>According to the QTM </a:t>
            </a:r>
            <a:r>
              <a:rPr lang="en-GB" dirty="0">
                <a:highlight>
                  <a:srgbClr val="00FFFF"/>
                </a:highlight>
                <a:latin typeface="Century Gothic" pitchFamily="34"/>
              </a:rPr>
              <a:t>k = M÷(P×Y) </a:t>
            </a:r>
            <a:r>
              <a:rPr lang="en-GB" dirty="0">
                <a:latin typeface="Century Gothic" pitchFamily="34"/>
              </a:rPr>
              <a:t>is constant</a:t>
            </a:r>
          </a:p>
          <a:p>
            <a:pPr marL="0" lvl="0" indent="0" algn="just">
              <a:buNone/>
            </a:pPr>
            <a:r>
              <a:rPr lang="en-GB" dirty="0">
                <a:latin typeface="Century Gothic" pitchFamily="34"/>
              </a:rPr>
              <a:t>We test this theory by presenting a scaled-up mapping of the evolution of k over time using M1 and M2</a:t>
            </a:r>
          </a:p>
          <a:p>
            <a:pPr lvl="0" algn="just">
              <a:buFont typeface="Arial" pitchFamily="34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A9E2-3495-BD3F-B1F8-9D35B590A5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Quantity Theory of Money</a:t>
            </a:r>
            <a:endParaRPr lang="en-GB">
              <a:latin typeface="Century Gothic" pitchFamily="34"/>
            </a:endParaRP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A346542C-EECE-1A75-549C-F8E45E49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5112"/>
            <a:ext cx="4711107" cy="355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7">
            <a:extLst>
              <a:ext uri="{FF2B5EF4-FFF2-40B4-BE49-F238E27FC236}">
                <a16:creationId xmlns:a16="http://schemas.microsoft.com/office/drawing/2014/main" id="{4142062B-1237-22F4-37E0-EAF7C912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09" y="2604951"/>
            <a:ext cx="4711107" cy="35555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8">
            <a:extLst>
              <a:ext uri="{FF2B5EF4-FFF2-40B4-BE49-F238E27FC236}">
                <a16:creationId xmlns:a16="http://schemas.microsoft.com/office/drawing/2014/main" id="{FC8C7189-C31D-98A3-DD33-B069F081A345}"/>
              </a:ext>
            </a:extLst>
          </p:cNvPr>
          <p:cNvSpPr txBox="1"/>
          <p:nvPr/>
        </p:nvSpPr>
        <p:spPr>
          <a:xfrm>
            <a:off x="1993474" y="2334865"/>
            <a:ext cx="955943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  <a:ea typeface="Times New Roman" pitchFamily="18"/>
              </a:rPr>
              <a:t>Graph 1.4 k over time calculated using M1                                                Graph 1.5 k over time calculated using M2 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71E6-B306-C988-F2BF-B942003FEE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latin typeface="Century Gothic" pitchFamily="34"/>
              </a:rPr>
              <a:t>Quantity Theory of Money</a:t>
            </a:r>
            <a:endParaRPr lang="en-GB">
              <a:latin typeface="Century Gothic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A72C-4D11-9922-AA85-1C66AAF8556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700">
                <a:latin typeface="Century Gothic" pitchFamily="34"/>
              </a:rPr>
              <a:t> The Quantity Theory of Money states that k stays constant over time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700">
                <a:latin typeface="Century Gothic" pitchFamily="34"/>
              </a:rPr>
              <a:t> While this conclusion seems consistent with our analysis, we observe a tendency for k to increase over time</a:t>
            </a:r>
          </a:p>
          <a:p>
            <a:pPr marL="0" lvl="0" indent="0" algn="just">
              <a:lnSpc>
                <a:spcPct val="70000"/>
              </a:lnSpc>
              <a:buNone/>
            </a:pPr>
            <a:endParaRPr lang="en-US" sz="170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700">
                <a:latin typeface="Century Gothic" pitchFamily="34"/>
              </a:rPr>
              <a:t> While minor changes over time could be attributed to a standard error, a better explanation for this tendency is that the velocity of money keeps decreasing due to increase in the supply of money since the 1950s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70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700">
                <a:latin typeface="Century Gothic" pitchFamily="34"/>
              </a:rPr>
              <a:t> This explanation is consistent with the tendency of inflation to remain positive since that period 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70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r>
              <a:rPr lang="en-US" sz="1700">
                <a:latin typeface="Century Gothic" pitchFamily="34"/>
              </a:rPr>
              <a:t> By dividing different time periods based on the data sources used by the microhistory database we can rule out problems that can occur due to inconsistent data</a:t>
            </a: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700">
              <a:latin typeface="Century Gothic" pitchFamily="34"/>
            </a:endParaRPr>
          </a:p>
          <a:p>
            <a:pPr lvl="0" algn="just">
              <a:lnSpc>
                <a:spcPct val="70000"/>
              </a:lnSpc>
              <a:buFont typeface="Wingdings" pitchFamily="2"/>
              <a:buChar char="§"/>
            </a:pPr>
            <a:endParaRPr lang="en-US" sz="1700">
              <a:latin typeface="Century Gothic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3517</TotalTime>
  <Words>766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Century Gothic</vt:lpstr>
      <vt:lpstr>Wingdings</vt:lpstr>
      <vt:lpstr>Retrospect</vt:lpstr>
      <vt:lpstr>Monetary Aggregates Analysis</vt:lpstr>
      <vt:lpstr>Introduction</vt:lpstr>
      <vt:lpstr>Inflation</vt:lpstr>
      <vt:lpstr>Inflation – Monetary Aggregates</vt:lpstr>
      <vt:lpstr>Inflation – Monetary Aggregates</vt:lpstr>
      <vt:lpstr>Inflation – Monetary Aggregates</vt:lpstr>
      <vt:lpstr>Quantity Theory of Money</vt:lpstr>
      <vt:lpstr>Quantity Theory of Money</vt:lpstr>
      <vt:lpstr>Quantity Theory of Money</vt:lpstr>
      <vt:lpstr>Loan Percentages</vt:lpstr>
      <vt:lpstr>Loan Percentages</vt:lpstr>
      <vt:lpstr>Loan Percentages</vt:lpstr>
      <vt:lpstr>Loan Percentages</vt:lpstr>
      <vt:lpstr>Conclusion -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Vangelis Grammenidis</dc:creator>
  <cp:lastModifiedBy>Vangelis Grammenidis</cp:lastModifiedBy>
  <cp:revision>7</cp:revision>
  <dcterms:created xsi:type="dcterms:W3CDTF">2024-11-18T18:44:06Z</dcterms:created>
  <dcterms:modified xsi:type="dcterms:W3CDTF">2024-12-11T20:02:38Z</dcterms:modified>
</cp:coreProperties>
</file>