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0"/>
  </p:notesMasterIdLst>
  <p:sldIdLst>
    <p:sldId id="259" r:id="rId2"/>
    <p:sldId id="260" r:id="rId3"/>
    <p:sldId id="261" r:id="rId4"/>
    <p:sldId id="263" r:id="rId5"/>
    <p:sldId id="265" r:id="rId6"/>
    <p:sldId id="268" r:id="rId7"/>
    <p:sldId id="269" r:id="rId8"/>
    <p:sldId id="272" r:id="rId9"/>
    <p:sldId id="273" r:id="rId10"/>
    <p:sldId id="275" r:id="rId11"/>
    <p:sldId id="276" r:id="rId12"/>
    <p:sldId id="278" r:id="rId13"/>
    <p:sldId id="279" r:id="rId14"/>
    <p:sldId id="280" r:id="rId15"/>
    <p:sldId id="281" r:id="rId16"/>
    <p:sldId id="303" r:id="rId17"/>
    <p:sldId id="305" r:id="rId18"/>
    <p:sldId id="30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9"/>
            <p14:sldId id="260"/>
            <p14:sldId id="261"/>
            <p14:sldId id="263"/>
            <p14:sldId id="265"/>
            <p14:sldId id="268"/>
            <p14:sldId id="269"/>
            <p14:sldId id="272"/>
            <p14:sldId id="273"/>
            <p14:sldId id="275"/>
            <p14:sldId id="276"/>
            <p14:sldId id="278"/>
            <p14:sldId id="279"/>
            <p14:sldId id="280"/>
            <p14:sldId id="281"/>
            <p14:sldId id="303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 autoAdjust="0"/>
    <p:restoredTop sz="94625" autoAdjust="0"/>
  </p:normalViewPr>
  <p:slideViewPr>
    <p:cSldViewPr>
      <p:cViewPr>
        <p:scale>
          <a:sx n="90" d="100"/>
          <a:sy n="90" d="100"/>
        </p:scale>
        <p:origin x="-120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언어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프로그램 작성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r>
              <a:rPr lang="en-US" altLang="ko-KR" dirty="0"/>
              <a:t>(machine language)</a:t>
            </a:r>
          </a:p>
          <a:p>
            <a:pPr lvl="2"/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의 이진수로 구성된 언어</a:t>
            </a:r>
            <a:endParaRPr lang="en-US" altLang="ko-KR" dirty="0"/>
          </a:p>
          <a:p>
            <a:pPr lvl="2"/>
            <a:r>
              <a:rPr lang="ko-KR" altLang="en-US" dirty="0"/>
              <a:t>컴퓨터의 </a:t>
            </a:r>
            <a:r>
              <a:rPr lang="en-US" altLang="ko-KR" dirty="0"/>
              <a:t>CPU</a:t>
            </a:r>
            <a:r>
              <a:rPr lang="ko-KR" altLang="en-US" dirty="0"/>
              <a:t>는 기계어만 이해하고 처리가능</a:t>
            </a:r>
            <a:endParaRPr lang="en-US" altLang="ko-KR" dirty="0"/>
          </a:p>
          <a:p>
            <a:pPr lvl="1"/>
            <a:r>
              <a:rPr lang="ko-KR" altLang="en-US" dirty="0"/>
              <a:t>어셈블리어</a:t>
            </a:r>
            <a:endParaRPr lang="en-US" altLang="ko-KR" dirty="0"/>
          </a:p>
          <a:p>
            <a:pPr lvl="2"/>
            <a:r>
              <a:rPr lang="ko-KR" altLang="en-US" dirty="0"/>
              <a:t>기계어 명령을 </a:t>
            </a:r>
            <a:r>
              <a:rPr lang="en-US" altLang="ko-KR" sz="1400" dirty="0"/>
              <a:t>ADD</a:t>
            </a:r>
            <a:r>
              <a:rPr lang="en-US" altLang="ko-KR" dirty="0"/>
              <a:t>, </a:t>
            </a:r>
            <a:r>
              <a:rPr lang="en-US" altLang="ko-KR" sz="1400" dirty="0"/>
              <a:t>SUB</a:t>
            </a:r>
            <a:r>
              <a:rPr lang="en-US" altLang="ko-KR" dirty="0"/>
              <a:t>, </a:t>
            </a:r>
            <a:r>
              <a:rPr lang="en-US" altLang="ko-KR" sz="1400" dirty="0"/>
              <a:t>MOVE </a:t>
            </a:r>
            <a:r>
              <a:rPr lang="ko-KR" altLang="en-US" dirty="0"/>
              <a:t>등과 같은 표현하기 쉬운 상징적인 단어인 </a:t>
            </a:r>
            <a:r>
              <a:rPr lang="ko-KR" altLang="en-US" dirty="0" err="1"/>
              <a:t>니모닉</a:t>
            </a:r>
            <a:r>
              <a:rPr lang="ko-KR" altLang="en-US" dirty="0"/>
              <a:t> 기호</a:t>
            </a:r>
            <a:r>
              <a:rPr lang="en-US" altLang="ko-KR" dirty="0"/>
              <a:t>(</a:t>
            </a:r>
            <a:r>
              <a:rPr lang="en-US" altLang="ko-KR" sz="1800" dirty="0"/>
              <a:t>mnemonic symbol</a:t>
            </a:r>
            <a:r>
              <a:rPr lang="en-US" altLang="ko-KR" dirty="0"/>
              <a:t>)</a:t>
            </a:r>
            <a:r>
              <a:rPr lang="ko-KR" altLang="en-US" dirty="0"/>
              <a:t>로 일대일 대응시킨 언어</a:t>
            </a:r>
            <a:endParaRPr lang="en-US" altLang="ko-KR" dirty="0"/>
          </a:p>
          <a:p>
            <a:pPr lvl="1"/>
            <a:r>
              <a:rPr lang="ko-KR" altLang="en-US" dirty="0"/>
              <a:t>고급언어</a:t>
            </a:r>
            <a:endParaRPr lang="en-US" altLang="ko-KR" dirty="0"/>
          </a:p>
          <a:p>
            <a:pPr lvl="2"/>
            <a:r>
              <a:rPr lang="ko-KR" altLang="en-US" dirty="0"/>
              <a:t>사람이 이해하기 쉽고</a:t>
            </a:r>
            <a:r>
              <a:rPr lang="en-US" altLang="ko-KR" dirty="0"/>
              <a:t>,</a:t>
            </a:r>
            <a:r>
              <a:rPr lang="ko-KR" altLang="en-US" dirty="0"/>
              <a:t> 복잡한 작업</a:t>
            </a:r>
            <a:r>
              <a:rPr lang="en-US" altLang="ko-KR" dirty="0"/>
              <a:t>,</a:t>
            </a:r>
            <a:r>
              <a:rPr lang="ko-KR" altLang="en-US" dirty="0"/>
              <a:t> 자료 구조</a:t>
            </a:r>
            <a:r>
              <a:rPr lang="en-US" altLang="ko-KR" dirty="0"/>
              <a:t>,</a:t>
            </a:r>
            <a:r>
              <a:rPr lang="ko-KR" altLang="en-US" dirty="0"/>
              <a:t>알고리즘을 표현하기 위해 고안된 언어</a:t>
            </a:r>
            <a:endParaRPr lang="en-US" altLang="ko-KR" dirty="0"/>
          </a:p>
          <a:p>
            <a:pPr lvl="2"/>
            <a:r>
              <a:rPr lang="en-US" altLang="ko-KR" dirty="0"/>
              <a:t> Pascal, Basic, C/C++, Java, C#</a:t>
            </a:r>
          </a:p>
          <a:p>
            <a:pPr lvl="2"/>
            <a:r>
              <a:rPr lang="ko-KR" altLang="en-US" dirty="0"/>
              <a:t>절차 지향 언어와 객체 지향 언어로 나눌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669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</a:t>
            </a:r>
            <a:r>
              <a:rPr lang="ko-KR" altLang="en-US" dirty="0"/>
              <a:t>와 </a:t>
            </a:r>
            <a:r>
              <a:rPr lang="en-US" altLang="ko-KR" dirty="0"/>
              <a:t>JRE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JDK(Java Development Kit)</a:t>
            </a:r>
          </a:p>
          <a:p>
            <a:pPr lvl="1"/>
            <a:r>
              <a:rPr lang="ko-KR" altLang="en-US" dirty="0"/>
              <a:t>자바 응용 개발 환경</a:t>
            </a:r>
            <a:r>
              <a:rPr lang="en-US" altLang="ko-KR" dirty="0"/>
              <a:t>. </a:t>
            </a:r>
            <a:r>
              <a:rPr lang="ko-KR" altLang="en-US" dirty="0"/>
              <a:t>개발에 필요한 도구 포함</a:t>
            </a:r>
            <a:endParaRPr lang="en-US" altLang="ko-KR" dirty="0"/>
          </a:p>
          <a:p>
            <a:pPr lvl="2"/>
            <a:r>
              <a:rPr lang="ko-KR" altLang="en-US" dirty="0"/>
              <a:t>컴파일러</a:t>
            </a:r>
            <a:r>
              <a:rPr lang="en-US" altLang="ko-KR" dirty="0"/>
              <a:t>, JRE (Java Runtime Environment), </a:t>
            </a:r>
            <a:r>
              <a:rPr lang="ko-KR" altLang="en-US" dirty="0"/>
              <a:t>클래스 라이브러리</a:t>
            </a:r>
            <a:r>
              <a:rPr lang="en-US" altLang="ko-KR" dirty="0"/>
              <a:t>, </a:t>
            </a:r>
            <a:r>
              <a:rPr lang="ko-KR" altLang="en-US" dirty="0"/>
              <a:t>샘플</a:t>
            </a:r>
            <a:r>
              <a:rPr lang="en-US" altLang="ko-KR" dirty="0"/>
              <a:t> </a:t>
            </a:r>
            <a:r>
              <a:rPr lang="ko-KR" altLang="en-US" dirty="0"/>
              <a:t>등 포함</a:t>
            </a:r>
            <a:endParaRPr lang="en-US" altLang="ko-KR" dirty="0"/>
          </a:p>
          <a:p>
            <a:r>
              <a:rPr lang="en-US" altLang="ko-KR" dirty="0"/>
              <a:t>JRE(Java Runtime Environment)</a:t>
            </a:r>
          </a:p>
          <a:p>
            <a:pPr lvl="1"/>
            <a:r>
              <a:rPr lang="ko-KR" altLang="en-US" dirty="0"/>
              <a:t>자바 실행 환경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JVM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1"/>
            <a:r>
              <a:rPr lang="ko-KR" altLang="en-US" dirty="0"/>
              <a:t>자바 실행 환경만 필요한 경우 </a:t>
            </a:r>
            <a:r>
              <a:rPr lang="en-US" altLang="ko-KR" dirty="0"/>
              <a:t>JRE</a:t>
            </a:r>
            <a:r>
              <a:rPr lang="ko-KR" altLang="en-US" dirty="0"/>
              <a:t>만 따로 다운 가능</a:t>
            </a:r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와 </a:t>
            </a:r>
            <a:r>
              <a:rPr lang="en-US" altLang="ko-KR" dirty="0"/>
              <a:t>JRE</a:t>
            </a:r>
            <a:r>
              <a:rPr lang="ko-KR" altLang="en-US" dirty="0"/>
              <a:t>의 개발 및 배포</a:t>
            </a:r>
            <a:endParaRPr lang="en-US" altLang="ko-KR" dirty="0"/>
          </a:p>
          <a:p>
            <a:pPr lvl="1"/>
            <a:r>
              <a:rPr lang="ko-KR" altLang="en-US" dirty="0" err="1"/>
              <a:t>오라클의</a:t>
            </a:r>
            <a:r>
              <a:rPr lang="ko-KR" altLang="en-US" dirty="0"/>
              <a:t> </a:t>
            </a:r>
            <a:r>
              <a:rPr lang="en-US" altLang="ko-KR" dirty="0"/>
              <a:t>Technology Network</a:t>
            </a:r>
            <a:r>
              <a:rPr lang="ko-KR" altLang="en-US" dirty="0"/>
              <a:t>의 자바 사이트에서 다운로드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http://www.oracle.com/technetwork/java/index.html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의 </a:t>
            </a:r>
            <a:r>
              <a:rPr lang="en-US" altLang="ko-KR" dirty="0"/>
              <a:t>bin </a:t>
            </a:r>
            <a:r>
              <a:rPr lang="ko-KR" altLang="en-US" dirty="0"/>
              <a:t>디렉터리에 포함된 주요 개발 도구</a:t>
            </a:r>
            <a:endParaRPr lang="en-US" altLang="ko-KR" dirty="0"/>
          </a:p>
          <a:p>
            <a:pPr lvl="1"/>
            <a:r>
              <a:rPr lang="en-US" altLang="ko-KR" dirty="0" err="1"/>
              <a:t>javac</a:t>
            </a:r>
            <a:r>
              <a:rPr lang="en-US" altLang="ko-KR" dirty="0"/>
              <a:t> - </a:t>
            </a:r>
            <a:r>
              <a:rPr lang="ko-KR" altLang="en-US" dirty="0"/>
              <a:t>자바 소스를 바이트 코드로 변환하는 컴파일러</a:t>
            </a:r>
            <a:endParaRPr lang="en-US" altLang="ko-KR" dirty="0"/>
          </a:p>
          <a:p>
            <a:pPr lvl="1"/>
            <a:r>
              <a:rPr lang="en-US" altLang="ko-KR" dirty="0"/>
              <a:t>java - </a:t>
            </a:r>
            <a:r>
              <a:rPr lang="en-US" altLang="ko-KR" dirty="0" err="1"/>
              <a:t>jre</a:t>
            </a:r>
            <a:r>
              <a:rPr lang="ko-KR" altLang="en-US" dirty="0"/>
              <a:t>의 </a:t>
            </a:r>
            <a:r>
              <a:rPr lang="en-US" altLang="ko-KR" dirty="0"/>
              <a:t>bin </a:t>
            </a:r>
            <a:r>
              <a:rPr lang="ko-KR" altLang="en-US" dirty="0"/>
              <a:t>디렉터리에도 있는 자바</a:t>
            </a:r>
            <a:r>
              <a:rPr lang="en-US" altLang="ko-KR" dirty="0"/>
              <a:t> </a:t>
            </a:r>
            <a:r>
              <a:rPr lang="ko-KR" altLang="en-US" dirty="0"/>
              <a:t>응용프로그램 </a:t>
            </a:r>
            <a:r>
              <a:rPr lang="ko-KR" altLang="en-US" dirty="0" err="1"/>
              <a:t>실행기</a:t>
            </a:r>
            <a:endParaRPr lang="en-US" altLang="ko-KR" dirty="0"/>
          </a:p>
          <a:p>
            <a:pPr lvl="1"/>
            <a:r>
              <a:rPr lang="en-US" altLang="ko-KR" dirty="0"/>
              <a:t>jar - </a:t>
            </a:r>
            <a:r>
              <a:rPr lang="ko-KR" altLang="en-US" dirty="0"/>
              <a:t>자바 </a:t>
            </a:r>
            <a:r>
              <a:rPr lang="ko-KR" altLang="en-US" dirty="0" err="1"/>
              <a:t>아카이브</a:t>
            </a:r>
            <a:r>
              <a:rPr lang="ko-KR" altLang="en-US" dirty="0"/>
              <a:t> 파일 </a:t>
            </a:r>
            <a:r>
              <a:rPr lang="en-US" altLang="ko-KR" dirty="0"/>
              <a:t>(JAR)</a:t>
            </a:r>
            <a:r>
              <a:rPr lang="ko-KR" altLang="en-US" dirty="0"/>
              <a:t>의 생성 및 관리하는 유틸리티</a:t>
            </a:r>
            <a:endParaRPr lang="en-US" altLang="ko-KR" dirty="0"/>
          </a:p>
          <a:p>
            <a:pPr lvl="1"/>
            <a:r>
              <a:rPr lang="en-US" altLang="ko-KR" dirty="0" err="1"/>
              <a:t>jdb</a:t>
            </a:r>
            <a:r>
              <a:rPr lang="en-US" altLang="ko-KR" dirty="0"/>
              <a:t> - </a:t>
            </a:r>
            <a:r>
              <a:rPr lang="ko-KR" altLang="en-US" dirty="0"/>
              <a:t>자바 </a:t>
            </a:r>
            <a:r>
              <a:rPr lang="ko-KR" altLang="en-US" dirty="0" err="1"/>
              <a:t>디버거</a:t>
            </a:r>
            <a:endParaRPr lang="en-US" altLang="ko-KR" dirty="0"/>
          </a:p>
          <a:p>
            <a:pPr lvl="1"/>
            <a:r>
              <a:rPr lang="en-US" altLang="ko-KR" dirty="0" err="1"/>
              <a:t>appletviewer</a:t>
            </a:r>
            <a:r>
              <a:rPr lang="en-US" altLang="ko-KR" dirty="0"/>
              <a:t> -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브라우저 없이 애플릿을 실행하는 유틸리티</a:t>
            </a:r>
          </a:p>
        </p:txBody>
      </p:sp>
    </p:spTree>
    <p:extLst>
      <p:ext uri="{BB962C8B-B14F-4D97-AF65-F5344CB8AC3E}">
        <p14:creationId xmlns:p14="http://schemas.microsoft.com/office/powerpoint/2010/main" val="49865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144738056" descr="EMB00001ccc0a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988299"/>
            <a:ext cx="1717886" cy="379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 후 디렉터리 구조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44113" y="2250403"/>
            <a:ext cx="2874505" cy="272415"/>
          </a:xfrm>
          <a:prstGeom prst="wedgeRoundRectCallout">
            <a:avLst>
              <a:gd name="adj1" fmla="val -104250"/>
              <a:gd name="adj2" fmla="val 1277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자바 개발</a:t>
            </a:r>
            <a:r>
              <a:rPr lang="en-US" altLang="ko-KR" sz="1000" dirty="0"/>
              <a:t>, </a:t>
            </a:r>
            <a:r>
              <a:rPr lang="ko-KR" altLang="en-US" sz="1000" dirty="0"/>
              <a:t>실행하는데 필요한 도구와 유틸리티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1879" y="4077757"/>
            <a:ext cx="3969356" cy="272415"/>
          </a:xfrm>
          <a:prstGeom prst="wedgeRoundRectCallout">
            <a:avLst>
              <a:gd name="adj1" fmla="val -74007"/>
              <a:gd name="adj2" fmla="val 10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자바 런타임 환경</a:t>
            </a:r>
            <a:r>
              <a:rPr lang="en-US" altLang="ko-KR" sz="1000" dirty="0"/>
              <a:t>. JVM, </a:t>
            </a:r>
            <a:r>
              <a:rPr lang="ko-KR" altLang="en-US" sz="1000" dirty="0"/>
              <a:t>클래스 라이브러리</a:t>
            </a:r>
            <a:r>
              <a:rPr lang="en-US" altLang="ko-KR" sz="1000" dirty="0"/>
              <a:t> </a:t>
            </a:r>
            <a:r>
              <a:rPr lang="ko-KR" altLang="en-US" sz="1000" dirty="0"/>
              <a:t>등 실행에 필요한 파일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63888" y="4520554"/>
            <a:ext cx="4176464" cy="442674"/>
          </a:xfrm>
          <a:prstGeom prst="wedgeRoundRectCallout">
            <a:avLst>
              <a:gd name="adj1" fmla="val -84596"/>
              <a:gd name="adj2" fmla="val 4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JDK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ko-KR" altLang="en-US" sz="1000" dirty="0"/>
              <a:t>기본</a:t>
            </a:r>
            <a:r>
              <a:rPr lang="en-US" altLang="ko-KR" sz="1000" dirty="0"/>
              <a:t> </a:t>
            </a:r>
            <a:r>
              <a:rPr lang="ko-KR" altLang="en-US" sz="1000" dirty="0"/>
              <a:t>라이브러리</a:t>
            </a:r>
            <a:r>
              <a:rPr lang="en-US" altLang="ko-KR" sz="1000" dirty="0"/>
              <a:t> </a:t>
            </a:r>
            <a:r>
              <a:rPr lang="ko-KR" altLang="en-US" sz="1000" dirty="0"/>
              <a:t>외</a:t>
            </a:r>
            <a:r>
              <a:rPr lang="en-US" altLang="ko-KR" sz="1000" dirty="0"/>
              <a:t> </a:t>
            </a:r>
            <a:r>
              <a:rPr lang="ko-KR" altLang="en-US" sz="1000" dirty="0"/>
              <a:t>추가</a:t>
            </a:r>
            <a:r>
              <a:rPr lang="en-US" altLang="ko-KR" sz="1000" dirty="0"/>
              <a:t> </a:t>
            </a:r>
            <a:r>
              <a:rPr lang="ko-KR" altLang="en-US" sz="1000" dirty="0"/>
              <a:t>클래스</a:t>
            </a:r>
            <a:r>
              <a:rPr lang="en-US" altLang="ko-KR" sz="1000" dirty="0"/>
              <a:t> </a:t>
            </a:r>
            <a:r>
              <a:rPr lang="ko-KR" altLang="en-US" sz="1000" dirty="0"/>
              <a:t>라이브러리와</a:t>
            </a:r>
            <a:r>
              <a:rPr lang="en-US" altLang="ko-KR" sz="1000" dirty="0"/>
              <a:t> </a:t>
            </a:r>
            <a:r>
              <a:rPr lang="ko-KR" altLang="en-US" sz="1000" dirty="0"/>
              <a:t>개발</a:t>
            </a:r>
            <a:r>
              <a:rPr lang="en-US" altLang="ko-KR" sz="1000" dirty="0"/>
              <a:t> </a:t>
            </a:r>
            <a:r>
              <a:rPr lang="ko-KR" altLang="en-US" sz="1000" dirty="0"/>
              <a:t>도구에서 필요로</a:t>
            </a:r>
            <a:r>
              <a:rPr lang="en-US" altLang="ko-KR" sz="1000" dirty="0"/>
              <a:t> </a:t>
            </a:r>
            <a:r>
              <a:rPr lang="ko-KR" altLang="en-US" sz="1000" dirty="0"/>
              <a:t>하는</a:t>
            </a:r>
            <a:r>
              <a:rPr lang="en-US" altLang="ko-KR" sz="1000" dirty="0"/>
              <a:t> </a:t>
            </a:r>
            <a:r>
              <a:rPr lang="ko-KR" altLang="en-US" sz="1000" dirty="0"/>
              <a:t>여러</a:t>
            </a:r>
            <a:r>
              <a:rPr lang="en-US" altLang="ko-KR" sz="1000" dirty="0"/>
              <a:t> </a:t>
            </a:r>
            <a:r>
              <a:rPr lang="ko-KR" altLang="en-US" sz="1000" dirty="0"/>
              <a:t>파일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44113" y="3084577"/>
            <a:ext cx="2180451" cy="272415"/>
          </a:xfrm>
          <a:prstGeom prst="wedgeRoundRectCallout">
            <a:avLst>
              <a:gd name="adj1" fmla="val -113361"/>
              <a:gd name="adj2" fmla="val 284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자바 프로그래밍 예제와 소스 코드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7903" y="5114650"/>
            <a:ext cx="1921490" cy="272415"/>
          </a:xfrm>
          <a:prstGeom prst="wedgeRoundRectCallout">
            <a:avLst>
              <a:gd name="adj1" fmla="val -116696"/>
              <a:gd name="adj2" fmla="val -720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자바 프로그램 샘플 소스 코드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07903" y="5514039"/>
            <a:ext cx="2292129" cy="272415"/>
          </a:xfrm>
          <a:prstGeom prst="wedgeRoundRectCallout">
            <a:avLst>
              <a:gd name="adj1" fmla="val -115503"/>
              <a:gd name="adj2" fmla="val -75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자바 </a:t>
            </a:r>
            <a:r>
              <a:rPr lang="en-US" altLang="ko-KR" sz="1000" dirty="0"/>
              <a:t>API </a:t>
            </a:r>
            <a:r>
              <a:rPr lang="ko-KR" altLang="en-US" sz="1000" dirty="0"/>
              <a:t>클래스들에 대한 자바 소스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44113" y="3577238"/>
            <a:ext cx="2845651" cy="272415"/>
          </a:xfrm>
          <a:prstGeom prst="wedgeRoundRectCallout">
            <a:avLst>
              <a:gd name="adj1" fmla="val -95117"/>
              <a:gd name="adj2" fmla="val -381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네이티브</a:t>
            </a:r>
            <a:r>
              <a:rPr lang="ko-KR" altLang="en-US" sz="1000" dirty="0"/>
              <a:t> 코드 프로그래밍에 필요한 헤더 파일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23930" y="3725650"/>
            <a:ext cx="1116124" cy="92586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115615" y="191683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15615" y="2132856"/>
            <a:ext cx="873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59314" y="2386610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159314" y="2132856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57382" y="2996952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59314" y="3283647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167288" y="3858199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157381" y="4741891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167288" y="5013176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67288" y="5589240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31639" y="3858199"/>
            <a:ext cx="0" cy="578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31639" y="42010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41787" y="443711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7310" y="2685530"/>
            <a:ext cx="3140603" cy="272415"/>
          </a:xfrm>
          <a:prstGeom prst="wedgeRoundRectCallout">
            <a:avLst>
              <a:gd name="adj1" fmla="val -94891"/>
              <a:gd name="adj2" fmla="val 643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자바로 </a:t>
            </a:r>
            <a:r>
              <a:rPr lang="en-US" altLang="ko-KR" sz="1000" dirty="0"/>
              <a:t>DB </a:t>
            </a:r>
            <a:r>
              <a:rPr lang="ko-KR" altLang="en-US" sz="1000" dirty="0"/>
              <a:t>응용프로그램을 개발하는데 필요한 도구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157380" y="5301208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167288" y="3573016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167288" y="2708920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0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</a:t>
            </a:r>
            <a:r>
              <a:rPr lang="en-US" altLang="ko-KR"/>
              <a:t>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 </a:t>
            </a:r>
            <a:r>
              <a:rPr lang="en-US" altLang="ko-KR" dirty="0"/>
              <a:t>API(Application Programming Interface)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JDK</a:t>
            </a:r>
            <a:r>
              <a:rPr lang="ko-KR" altLang="en-US" dirty="0"/>
              <a:t>에 포함된 클래스 라이브러리</a:t>
            </a:r>
            <a:endParaRPr lang="en-US" altLang="ko-KR" dirty="0"/>
          </a:p>
          <a:p>
            <a:pPr lvl="2"/>
            <a:r>
              <a:rPr lang="ko-KR" altLang="en-US" dirty="0"/>
              <a:t>주요한 기능들을 미리 구현한 클래스 라이브러리의 집합</a:t>
            </a:r>
            <a:endParaRPr lang="en-US" altLang="ko-KR" dirty="0"/>
          </a:p>
          <a:p>
            <a:pPr lvl="1"/>
            <a:r>
              <a:rPr lang="ko-KR" altLang="en-US" dirty="0"/>
              <a:t>개발자는 </a:t>
            </a:r>
            <a:r>
              <a:rPr lang="en-US" altLang="ko-KR" dirty="0"/>
              <a:t>API</a:t>
            </a:r>
            <a:r>
              <a:rPr lang="ko-KR" altLang="en-US" dirty="0"/>
              <a:t>를 이용하여 쉽고 빠르게 자바 프로그램 개발</a:t>
            </a:r>
            <a:endParaRPr lang="en-US" altLang="ko-KR" dirty="0"/>
          </a:p>
          <a:p>
            <a:pPr lvl="2"/>
            <a:r>
              <a:rPr lang="en-US" altLang="ko-KR" dirty="0"/>
              <a:t>API</a:t>
            </a:r>
            <a:r>
              <a:rPr lang="ko-KR" altLang="en-US" dirty="0"/>
              <a:t>에서 정의한 규격에 따라 클래스 사용</a:t>
            </a:r>
            <a:endParaRPr lang="en-US" altLang="ko-KR" dirty="0"/>
          </a:p>
          <a:p>
            <a:r>
              <a:rPr lang="ko-KR" altLang="en-US" dirty="0"/>
              <a:t>자바 패키지</a:t>
            </a:r>
            <a:r>
              <a:rPr lang="en-US" altLang="ko-KR" dirty="0"/>
              <a:t>(package)</a:t>
            </a:r>
          </a:p>
          <a:p>
            <a:pPr lvl="1"/>
            <a:r>
              <a:rPr lang="ko-KR" altLang="en-US" dirty="0"/>
              <a:t>서로 관련된 클래스들을 분류하여 묶어 놓은 것</a:t>
            </a:r>
            <a:endParaRPr lang="en-US" altLang="ko-KR" dirty="0"/>
          </a:p>
          <a:p>
            <a:pPr lvl="1"/>
            <a:r>
              <a:rPr lang="ko-KR" altLang="en-US" dirty="0"/>
              <a:t>계층구조로 되어 있음</a:t>
            </a:r>
            <a:endParaRPr lang="en-US" altLang="ko-KR" dirty="0"/>
          </a:p>
          <a:p>
            <a:pPr lvl="2"/>
            <a:r>
              <a:rPr lang="ko-KR" altLang="en-US" dirty="0"/>
              <a:t>클래스의 이름에 패키지 이름도 포함</a:t>
            </a:r>
            <a:endParaRPr lang="en-US" altLang="ko-KR" dirty="0"/>
          </a:p>
          <a:p>
            <a:pPr lvl="2"/>
            <a:r>
              <a:rPr lang="ko-KR" altLang="en-US" dirty="0"/>
              <a:t>다른 패키지에 동일한 이름의 클래스 존재 가능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API(</a:t>
            </a:r>
            <a:r>
              <a:rPr lang="ko-KR" altLang="en-US" dirty="0"/>
              <a:t>클래스 라이브러리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JDK</a:t>
            </a:r>
            <a:r>
              <a:rPr lang="ko-KR" altLang="en-US" dirty="0"/>
              <a:t>에 패키지 형태로 제공됨</a:t>
            </a:r>
            <a:endParaRPr lang="en-US" altLang="ko-KR" dirty="0"/>
          </a:p>
          <a:p>
            <a:pPr lvl="2"/>
            <a:r>
              <a:rPr lang="ko-KR" altLang="en-US" dirty="0"/>
              <a:t>필요한 클래스가 속한 패키지만 </a:t>
            </a:r>
            <a:r>
              <a:rPr lang="en-US" altLang="ko-KR" dirty="0"/>
              <a:t>import</a:t>
            </a:r>
            <a:r>
              <a:rPr lang="ko-KR" altLang="en-US" dirty="0"/>
              <a:t>하여 사용</a:t>
            </a:r>
            <a:endParaRPr lang="en-US" altLang="ko-KR" dirty="0"/>
          </a:p>
          <a:p>
            <a:pPr lvl="1"/>
            <a:r>
              <a:rPr lang="ko-KR" altLang="en-US" dirty="0"/>
              <a:t>개발자 자신의 패키지 생성 가능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2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145587608" descr="EMB00001ccc0a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98" y="1556792"/>
            <a:ext cx="621105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 온라인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971600" y="1420585"/>
            <a:ext cx="2640107" cy="272415"/>
          </a:xfrm>
          <a:prstGeom prst="wedgeRoundRectCallout">
            <a:avLst>
              <a:gd name="adj1" fmla="val 41656"/>
              <a:gd name="adj2" fmla="val 110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000" dirty="0">
                <a:hlinkClick r:id="rId3"/>
              </a:rPr>
              <a:t>http://docs.oracle.com/javase/8/docs/api/</a:t>
            </a:r>
            <a:endParaRPr lang="en-US" altLang="ko-KR" sz="1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1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 통합 개발 환경</a:t>
            </a:r>
            <a:r>
              <a:rPr lang="en-US" altLang="ko-KR" dirty="0"/>
              <a:t>–</a:t>
            </a:r>
            <a:r>
              <a:rPr lang="ko-KR" altLang="en-US" dirty="0" err="1"/>
              <a:t>이클립스</a:t>
            </a:r>
            <a:r>
              <a:rPr lang="en-US" altLang="ko-KR" dirty="0"/>
              <a:t>(Eclipse)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IDE(Integrated Development Environment 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통합 개발 환경</a:t>
            </a:r>
            <a:endParaRPr lang="en-US" altLang="ko-KR" dirty="0"/>
          </a:p>
          <a:p>
            <a:pPr lvl="1"/>
            <a:r>
              <a:rPr lang="ko-KR" altLang="en-US" dirty="0"/>
              <a:t>편집</a:t>
            </a:r>
            <a:r>
              <a:rPr lang="en-US" altLang="ko-KR" dirty="0"/>
              <a:t>,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디버깅을 한번에 할 수 있는 통합된 개발 환경</a:t>
            </a:r>
            <a:endParaRPr lang="en-US" altLang="ko-KR" dirty="0"/>
          </a:p>
          <a:p>
            <a:r>
              <a:rPr lang="ko-KR" altLang="en-US" dirty="0" err="1"/>
              <a:t>이클립스</a:t>
            </a:r>
            <a:r>
              <a:rPr lang="en-US" altLang="ko-KR" dirty="0"/>
              <a:t>(Eclipse)</a:t>
            </a:r>
          </a:p>
          <a:p>
            <a:pPr lvl="1"/>
            <a:r>
              <a:rPr lang="ko-KR" altLang="en-US" dirty="0"/>
              <a:t>자바 응용 프로그램 개발을 위한 통합 개발 환경</a:t>
            </a:r>
            <a:endParaRPr lang="en-US" altLang="ko-KR" dirty="0"/>
          </a:p>
          <a:p>
            <a:pPr lvl="1"/>
            <a:r>
              <a:rPr lang="en-US" altLang="ko-KR" dirty="0"/>
              <a:t>IBM</a:t>
            </a:r>
            <a:r>
              <a:rPr lang="ko-KR" altLang="en-US" dirty="0"/>
              <a:t>에 의해 개발된 오픈 소스 프로젝트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http://www.eclipse.org/downloads/</a:t>
            </a:r>
            <a:r>
              <a:rPr lang="en-US" altLang="ko-KR" dirty="0"/>
              <a:t> </a:t>
            </a:r>
            <a:r>
              <a:rPr lang="ko-KR" altLang="en-US" dirty="0"/>
              <a:t>에서 다운로드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Tip: </a:t>
            </a:r>
            <a:r>
              <a:rPr lang="en-US" altLang="ko-KR" dirty="0" err="1"/>
              <a:t>javadoc</a:t>
            </a:r>
            <a:r>
              <a:rPr lang="ko-KR" altLang="en-US" dirty="0"/>
              <a:t>를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API </a:t>
            </a:r>
            <a:r>
              <a:rPr lang="ko-KR" altLang="en-US" dirty="0"/>
              <a:t>도큐먼트 생성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4824536" cy="5455508"/>
          </a:xfrm>
        </p:spPr>
        <p:txBody>
          <a:bodyPr>
            <a:normAutofit/>
          </a:bodyPr>
          <a:lstStyle/>
          <a:p>
            <a:r>
              <a:rPr lang="en-US" altLang="ko-KR" dirty="0"/>
              <a:t>javadoc.exe</a:t>
            </a:r>
          </a:p>
          <a:p>
            <a:pPr lvl="1"/>
            <a:r>
              <a:rPr lang="ko-KR" altLang="en-US" dirty="0"/>
              <a:t>자바 소스 파일로부터 </a:t>
            </a:r>
            <a:r>
              <a:rPr lang="en-US" altLang="ko-KR" dirty="0"/>
              <a:t>API </a:t>
            </a:r>
            <a:r>
              <a:rPr lang="ko-KR" altLang="en-US" dirty="0"/>
              <a:t>도큐먼트 생성</a:t>
            </a:r>
            <a:endParaRPr lang="en-US" altLang="ko-KR" dirty="0"/>
          </a:p>
          <a:p>
            <a:pPr lvl="1"/>
            <a:r>
              <a:rPr lang="ko-KR" altLang="en-US" dirty="0"/>
              <a:t>소스의 선언문과 </a:t>
            </a:r>
            <a:r>
              <a:rPr lang="en-US" altLang="ko-KR" dirty="0"/>
              <a:t>/** </a:t>
            </a:r>
            <a:r>
              <a:rPr lang="ko-KR" altLang="en-US" dirty="0"/>
              <a:t>와 </a:t>
            </a:r>
            <a:r>
              <a:rPr lang="en-US" altLang="ko-KR" dirty="0"/>
              <a:t>*/ </a:t>
            </a:r>
            <a:r>
              <a:rPr lang="ko-KR" altLang="en-US" dirty="0"/>
              <a:t>사이에 주어진 정보를 바탕으로 </a:t>
            </a:r>
            <a:r>
              <a:rPr lang="en-US" altLang="ko-KR" dirty="0"/>
              <a:t>HTML</a:t>
            </a:r>
            <a:r>
              <a:rPr lang="ko-KR" altLang="en-US" dirty="0"/>
              <a:t>로 된 </a:t>
            </a:r>
            <a:r>
              <a:rPr lang="en-US" altLang="ko-KR" dirty="0"/>
              <a:t>API </a:t>
            </a:r>
            <a:r>
              <a:rPr lang="ko-KR" altLang="en-US" dirty="0"/>
              <a:t>도큐먼트 생성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필드 등을 기술</a:t>
            </a:r>
            <a:endParaRPr lang="en-US" altLang="ko-KR" dirty="0"/>
          </a:p>
          <a:p>
            <a:r>
              <a:rPr lang="ko-KR" altLang="en-US" dirty="0"/>
              <a:t>실행 방법 사례</a:t>
            </a:r>
            <a:endParaRPr lang="en-US" altLang="ko-KR" dirty="0"/>
          </a:p>
          <a:p>
            <a:pPr lvl="1"/>
            <a:r>
              <a:rPr lang="en-US" altLang="ko-KR" dirty="0" err="1"/>
              <a:t>javadoc</a:t>
            </a:r>
            <a:r>
              <a:rPr lang="en-US" altLang="ko-KR" dirty="0"/>
              <a:t> HelloDoc.java</a:t>
            </a:r>
          </a:p>
          <a:p>
            <a:pPr lvl="1"/>
            <a:r>
              <a:rPr lang="en-US" altLang="ko-KR" dirty="0"/>
              <a:t>HelloDoc.html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2"/>
            <a:r>
              <a:rPr lang="en-US" altLang="ko-KR" dirty="0" err="1"/>
              <a:t>HelloDoc</a:t>
            </a:r>
            <a:r>
              <a:rPr lang="en-US" altLang="ko-KR" dirty="0"/>
              <a:t> </a:t>
            </a:r>
            <a:r>
              <a:rPr lang="ko-KR" altLang="en-US" dirty="0"/>
              <a:t>클래스를 설명하는 </a:t>
            </a:r>
            <a:r>
              <a:rPr lang="en-US" altLang="ko-KR" dirty="0"/>
              <a:t>API </a:t>
            </a:r>
            <a:r>
              <a:rPr lang="ko-KR" altLang="en-US" dirty="0"/>
              <a:t>도큐먼트</a:t>
            </a:r>
            <a:endParaRPr lang="en-US" altLang="ko-KR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64088" y="332656"/>
            <a:ext cx="3672408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>
                <a:latin typeface="+mj-lt"/>
              </a:rPr>
              <a:t>/**</a:t>
            </a:r>
          </a:p>
          <a:p>
            <a:pPr defTabSz="180000"/>
            <a:r>
              <a:rPr lang="en-US" altLang="ko-KR" sz="1200" b="1" dirty="0">
                <a:latin typeface="+mj-lt"/>
              </a:rPr>
              <a:t>	</a:t>
            </a:r>
            <a:r>
              <a:rPr lang="en-US" altLang="ko-KR" sz="1200" b="1" dirty="0" err="1">
                <a:latin typeface="+mj-lt"/>
              </a:rPr>
              <a:t>javadoc</a:t>
            </a:r>
            <a:r>
              <a:rPr lang="en-US" altLang="ko-KR" sz="1200" b="1" dirty="0">
                <a:latin typeface="+mj-lt"/>
              </a:rPr>
              <a:t> </a:t>
            </a:r>
            <a:r>
              <a:rPr lang="ko-KR" altLang="en-US" sz="1200" b="1" dirty="0">
                <a:latin typeface="+mj-lt"/>
              </a:rPr>
              <a:t>사용 예제를 위한 클래스</a:t>
            </a:r>
          </a:p>
          <a:p>
            <a:pPr defTabSz="180000"/>
            <a:r>
              <a:rPr lang="ko-KR" altLang="en-US" sz="1200" b="1" dirty="0">
                <a:latin typeface="+mj-lt"/>
              </a:rPr>
              <a:t> *</a:t>
            </a:r>
            <a:r>
              <a:rPr lang="en-US" altLang="ko-KR" sz="1200" b="1" dirty="0">
                <a:latin typeface="+mj-lt"/>
              </a:rPr>
              <a:t>/</a:t>
            </a:r>
          </a:p>
          <a:p>
            <a:pPr defTabSz="180000"/>
            <a:r>
              <a:rPr lang="en-US" altLang="ko-KR" sz="1200" dirty="0">
                <a:latin typeface="+mj-lt"/>
              </a:rPr>
              <a:t>public class </a:t>
            </a:r>
            <a:r>
              <a:rPr lang="en-US" altLang="ko-KR" sz="1200" dirty="0" err="1">
                <a:latin typeface="+mj-lt"/>
              </a:rPr>
              <a:t>HelloDoc</a:t>
            </a:r>
            <a:r>
              <a:rPr lang="en-US" altLang="ko-KR" sz="1200" dirty="0">
                <a:latin typeface="+mj-lt"/>
              </a:rPr>
              <a:t> {</a:t>
            </a:r>
          </a:p>
          <a:p>
            <a:pPr defTabSz="180000"/>
            <a:r>
              <a:rPr lang="en-US" altLang="ko-KR" sz="1200" dirty="0">
                <a:latin typeface="+mj-lt"/>
              </a:rPr>
              <a:t> 	</a:t>
            </a:r>
            <a:r>
              <a:rPr lang="en-US" altLang="ko-KR" sz="1200" b="1" dirty="0">
                <a:latin typeface="+mj-lt"/>
              </a:rPr>
              <a:t>/**</a:t>
            </a:r>
          </a:p>
          <a:p>
            <a:pPr defTabSz="180000"/>
            <a:r>
              <a:rPr lang="en-US" altLang="ko-KR" sz="1200" b="1" dirty="0">
                <a:latin typeface="+mj-lt"/>
              </a:rPr>
              <a:t>		</a:t>
            </a:r>
            <a:r>
              <a:rPr lang="ko-KR" altLang="en-US" sz="1200" b="1" dirty="0">
                <a:latin typeface="+mj-lt"/>
              </a:rPr>
              <a:t>두 정수의 합을 구하는 </a:t>
            </a:r>
            <a:r>
              <a:rPr lang="ko-KR" altLang="en-US" sz="1200" b="1" dirty="0" err="1">
                <a:latin typeface="+mj-lt"/>
              </a:rPr>
              <a:t>메소드</a:t>
            </a:r>
            <a:endParaRPr lang="ko-KR" altLang="en-US" sz="1200" b="1" dirty="0">
              <a:latin typeface="+mj-lt"/>
            </a:endParaRPr>
          </a:p>
          <a:p>
            <a:pPr defTabSz="180000"/>
            <a:r>
              <a:rPr lang="ko-KR" altLang="en-US" sz="1200" b="1" dirty="0">
                <a:latin typeface="+mj-lt"/>
              </a:rPr>
              <a:t>	 </a:t>
            </a:r>
          </a:p>
          <a:p>
            <a:pPr defTabSz="180000"/>
            <a:r>
              <a:rPr lang="en-US" altLang="ko-KR" sz="1200" b="1" dirty="0">
                <a:latin typeface="+mj-lt"/>
              </a:rPr>
              <a:t>		@</a:t>
            </a:r>
            <a:r>
              <a:rPr lang="en-US" altLang="ko-KR" sz="1200" b="1" dirty="0" err="1">
                <a:latin typeface="+mj-lt"/>
              </a:rPr>
              <a:t>param</a:t>
            </a:r>
            <a:r>
              <a:rPr lang="en-US" altLang="ko-KR" sz="1200" b="1" dirty="0">
                <a:latin typeface="+mj-lt"/>
              </a:rPr>
              <a:t> </a:t>
            </a:r>
            <a:r>
              <a:rPr lang="en-US" altLang="ko-KR" sz="1200" b="1" dirty="0" err="1">
                <a:latin typeface="+mj-lt"/>
              </a:rPr>
              <a:t>i</a:t>
            </a:r>
            <a:r>
              <a:rPr lang="en-US" altLang="ko-KR" sz="1200" b="1" dirty="0">
                <a:latin typeface="+mj-lt"/>
              </a:rPr>
              <a:t> </a:t>
            </a:r>
            <a:r>
              <a:rPr lang="ko-KR" altLang="en-US" sz="1200" b="1" dirty="0">
                <a:latin typeface="+mj-lt"/>
              </a:rPr>
              <a:t>합을 구할 </a:t>
            </a:r>
            <a:r>
              <a:rPr lang="ko-KR" altLang="en-US" sz="1200" b="1" dirty="0" err="1">
                <a:latin typeface="+mj-lt"/>
              </a:rPr>
              <a:t>첫번째</a:t>
            </a:r>
            <a:r>
              <a:rPr lang="ko-KR" altLang="en-US" sz="1200" b="1" dirty="0">
                <a:latin typeface="+mj-lt"/>
              </a:rPr>
              <a:t> 정수형 인자</a:t>
            </a:r>
          </a:p>
          <a:p>
            <a:pPr defTabSz="180000"/>
            <a:r>
              <a:rPr lang="en-US" altLang="ko-KR" sz="1200" b="1" dirty="0">
                <a:latin typeface="+mj-lt"/>
              </a:rPr>
              <a:t>		@</a:t>
            </a:r>
            <a:r>
              <a:rPr lang="en-US" altLang="ko-KR" sz="1200" b="1" dirty="0" err="1">
                <a:latin typeface="+mj-lt"/>
              </a:rPr>
              <a:t>param</a:t>
            </a:r>
            <a:r>
              <a:rPr lang="en-US" altLang="ko-KR" sz="1200" b="1" dirty="0">
                <a:latin typeface="+mj-lt"/>
              </a:rPr>
              <a:t> j </a:t>
            </a:r>
            <a:r>
              <a:rPr lang="ko-KR" altLang="en-US" sz="1200" b="1" dirty="0">
                <a:latin typeface="+mj-lt"/>
              </a:rPr>
              <a:t>합을 구할 </a:t>
            </a:r>
            <a:r>
              <a:rPr lang="ko-KR" altLang="en-US" sz="1200" b="1" dirty="0" err="1">
                <a:latin typeface="+mj-lt"/>
              </a:rPr>
              <a:t>두번째</a:t>
            </a:r>
            <a:r>
              <a:rPr lang="ko-KR" altLang="en-US" sz="1200" b="1" dirty="0">
                <a:latin typeface="+mj-lt"/>
              </a:rPr>
              <a:t> 정수형 인자</a:t>
            </a:r>
          </a:p>
          <a:p>
            <a:pPr defTabSz="180000"/>
            <a:r>
              <a:rPr lang="en-US" altLang="ko-KR" sz="1200" b="1" dirty="0">
                <a:latin typeface="+mj-lt"/>
              </a:rPr>
              <a:t>		@return </a:t>
            </a:r>
            <a:r>
              <a:rPr lang="ko-KR" altLang="en-US" sz="1200" b="1" dirty="0">
                <a:latin typeface="+mj-lt"/>
              </a:rPr>
              <a:t>두 정수의 합을 리턴</a:t>
            </a:r>
          </a:p>
          <a:p>
            <a:pPr defTabSz="180000"/>
            <a:r>
              <a:rPr lang="ko-KR" altLang="en-US" sz="1200" b="1" dirty="0">
                <a:latin typeface="+mj-lt"/>
              </a:rPr>
              <a:t>	 *</a:t>
            </a:r>
            <a:r>
              <a:rPr lang="en-US" altLang="ko-KR" sz="1200" b="1" dirty="0">
                <a:latin typeface="+mj-lt"/>
              </a:rPr>
              <a:t>/</a:t>
            </a:r>
          </a:p>
          <a:p>
            <a:pPr defTabSz="180000"/>
            <a:endParaRPr lang="en-US" altLang="ko-KR" sz="1200" dirty="0">
              <a:latin typeface="+mj-lt"/>
            </a:endParaRPr>
          </a:p>
          <a:p>
            <a:pPr defTabSz="180000"/>
            <a:r>
              <a:rPr lang="en-US" altLang="ko-KR" sz="1200" dirty="0">
                <a:latin typeface="+mj-lt"/>
              </a:rPr>
              <a:t>	public static </a:t>
            </a:r>
            <a:r>
              <a:rPr lang="en-US" altLang="ko-KR" sz="1200" dirty="0" err="1">
                <a:latin typeface="+mj-lt"/>
              </a:rPr>
              <a:t>int</a:t>
            </a:r>
            <a:r>
              <a:rPr lang="en-US" altLang="ko-KR" sz="1200" dirty="0">
                <a:latin typeface="+mj-lt"/>
              </a:rPr>
              <a:t> sum(</a:t>
            </a:r>
            <a:r>
              <a:rPr lang="en-US" altLang="ko-KR" sz="1200" dirty="0" err="1">
                <a:latin typeface="+mj-lt"/>
              </a:rPr>
              <a:t>int</a:t>
            </a:r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err="1">
                <a:latin typeface="+mj-lt"/>
              </a:rPr>
              <a:t>i</a:t>
            </a:r>
            <a:r>
              <a:rPr lang="en-US" altLang="ko-KR" sz="1200" dirty="0">
                <a:latin typeface="+mj-lt"/>
              </a:rPr>
              <a:t>, </a:t>
            </a:r>
            <a:r>
              <a:rPr lang="en-US" altLang="ko-KR" sz="1200" dirty="0" err="1">
                <a:latin typeface="+mj-lt"/>
              </a:rPr>
              <a:t>int</a:t>
            </a:r>
            <a:r>
              <a:rPr lang="en-US" altLang="ko-KR" sz="1200" dirty="0">
                <a:latin typeface="+mj-lt"/>
              </a:rPr>
              <a:t> j) {</a:t>
            </a:r>
          </a:p>
          <a:p>
            <a:pPr defTabSz="180000"/>
            <a:r>
              <a:rPr lang="en-US" altLang="ko-KR" sz="1200" dirty="0">
                <a:latin typeface="+mj-lt"/>
              </a:rPr>
              <a:t>		return </a:t>
            </a:r>
            <a:r>
              <a:rPr lang="en-US" altLang="ko-KR" sz="1200" dirty="0" err="1">
                <a:latin typeface="+mj-lt"/>
              </a:rPr>
              <a:t>i</a:t>
            </a:r>
            <a:r>
              <a:rPr lang="en-US" altLang="ko-KR" sz="1200" dirty="0">
                <a:latin typeface="+mj-lt"/>
              </a:rPr>
              <a:t> + j;</a:t>
            </a:r>
          </a:p>
          <a:p>
            <a:pPr defTabSz="180000"/>
            <a:r>
              <a:rPr lang="en-US" altLang="ko-KR" sz="1200" dirty="0">
                <a:latin typeface="+mj-lt"/>
              </a:rPr>
              <a:t>	}</a:t>
            </a:r>
          </a:p>
          <a:p>
            <a:pPr defTabSz="180000"/>
            <a:endParaRPr lang="en-US" altLang="ko-KR" sz="1200" dirty="0">
              <a:latin typeface="+mj-lt"/>
            </a:endParaRPr>
          </a:p>
          <a:p>
            <a:pPr defTabSz="180000"/>
            <a:r>
              <a:rPr lang="en-US" altLang="ko-KR" sz="1200" dirty="0">
                <a:latin typeface="+mj-lt"/>
              </a:rPr>
              <a:t>	public static void main(String[] </a:t>
            </a:r>
            <a:r>
              <a:rPr lang="en-US" altLang="ko-KR" sz="1200" dirty="0" err="1">
                <a:latin typeface="+mj-lt"/>
              </a:rPr>
              <a:t>args</a:t>
            </a:r>
            <a:r>
              <a:rPr lang="en-US" altLang="ko-KR" sz="1200" dirty="0">
                <a:latin typeface="+mj-lt"/>
              </a:rPr>
              <a:t>) {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en-US" altLang="ko-KR" sz="1200" dirty="0" err="1">
                <a:latin typeface="+mj-lt"/>
              </a:rPr>
              <a:t>int</a:t>
            </a:r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err="1">
                <a:latin typeface="+mj-lt"/>
              </a:rPr>
              <a:t>i</a:t>
            </a:r>
            <a:r>
              <a:rPr lang="en-US" altLang="ko-KR" sz="1200" dirty="0">
                <a:latin typeface="+mj-lt"/>
              </a:rPr>
              <a:t>;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en-US" altLang="ko-KR" sz="1200" dirty="0" err="1">
                <a:latin typeface="+mj-lt"/>
              </a:rPr>
              <a:t>int</a:t>
            </a:r>
            <a:r>
              <a:rPr lang="en-US" altLang="ko-KR" sz="1200" dirty="0">
                <a:latin typeface="+mj-lt"/>
              </a:rPr>
              <a:t> j;</a:t>
            </a:r>
          </a:p>
          <a:p>
            <a:pPr defTabSz="180000"/>
            <a:r>
              <a:rPr lang="en-US" altLang="ko-KR" sz="1200" dirty="0">
                <a:latin typeface="+mj-lt"/>
              </a:rPr>
              <a:t>		char a;</a:t>
            </a:r>
          </a:p>
          <a:p>
            <a:pPr defTabSz="180000"/>
            <a:r>
              <a:rPr lang="en-US" altLang="ko-KR" sz="1200" dirty="0">
                <a:latin typeface="+mj-lt"/>
              </a:rPr>
              <a:t>		String b;</a:t>
            </a:r>
          </a:p>
          <a:p>
            <a:pPr defTabSz="180000"/>
            <a:r>
              <a:rPr lang="en-US" altLang="ko-KR" sz="1200" dirty="0">
                <a:latin typeface="+mj-lt"/>
              </a:rPr>
              <a:t>		final </a:t>
            </a:r>
            <a:r>
              <a:rPr lang="en-US" altLang="ko-KR" sz="1200" dirty="0" err="1">
                <a:latin typeface="+mj-lt"/>
              </a:rPr>
              <a:t>int</a:t>
            </a:r>
            <a:r>
              <a:rPr lang="en-US" altLang="ko-KR" sz="1200" dirty="0">
                <a:latin typeface="+mj-lt"/>
              </a:rPr>
              <a:t> TEN = 10;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en-US" altLang="ko-KR" sz="1200" dirty="0" err="1">
                <a:latin typeface="+mj-lt"/>
              </a:rPr>
              <a:t>i</a:t>
            </a:r>
            <a:r>
              <a:rPr lang="en-US" altLang="ko-KR" sz="1200" dirty="0">
                <a:latin typeface="+mj-lt"/>
              </a:rPr>
              <a:t> = 1;</a:t>
            </a:r>
          </a:p>
          <a:p>
            <a:pPr defTabSz="180000"/>
            <a:r>
              <a:rPr lang="en-US" altLang="ko-KR" sz="1200" dirty="0">
                <a:latin typeface="+mj-lt"/>
              </a:rPr>
              <a:t>		j = sum(</a:t>
            </a:r>
            <a:r>
              <a:rPr lang="en-US" altLang="ko-KR" sz="1200" dirty="0" err="1">
                <a:latin typeface="+mj-lt"/>
              </a:rPr>
              <a:t>i</a:t>
            </a:r>
            <a:r>
              <a:rPr lang="en-US" altLang="ko-KR" sz="1200" dirty="0">
                <a:latin typeface="+mj-lt"/>
              </a:rPr>
              <a:t>, TEN);</a:t>
            </a:r>
          </a:p>
          <a:p>
            <a:pPr defTabSz="180000"/>
            <a:r>
              <a:rPr lang="en-US" altLang="ko-KR" sz="1200" dirty="0">
                <a:latin typeface="+mj-lt"/>
              </a:rPr>
              <a:t>		a = '?';</a:t>
            </a:r>
          </a:p>
          <a:p>
            <a:pPr defTabSz="180000"/>
            <a:r>
              <a:rPr lang="en-US" altLang="ko-KR" sz="1200" dirty="0">
                <a:latin typeface="+mj-lt"/>
              </a:rPr>
              <a:t>		b = "Hello";	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en-US" altLang="ko-KR" sz="1200" dirty="0" err="1">
                <a:latin typeface="+mj-lt"/>
              </a:rPr>
              <a:t>java.lang.System.out.println</a:t>
            </a:r>
            <a:r>
              <a:rPr lang="en-US" altLang="ko-KR" sz="1200" dirty="0">
                <a:latin typeface="+mj-lt"/>
              </a:rPr>
              <a:t>(a);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en-US" altLang="ko-KR" sz="1200" dirty="0" err="1">
                <a:latin typeface="+mj-lt"/>
              </a:rPr>
              <a:t>System.out.println</a:t>
            </a:r>
            <a:r>
              <a:rPr lang="en-US" altLang="ko-KR" sz="1200" dirty="0">
                <a:latin typeface="+mj-lt"/>
              </a:rPr>
              <a:t>(b);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en-US" altLang="ko-KR" sz="1200" dirty="0" err="1">
                <a:latin typeface="+mj-lt"/>
              </a:rPr>
              <a:t>System.out.println</a:t>
            </a:r>
            <a:r>
              <a:rPr lang="en-US" altLang="ko-KR" sz="1200" dirty="0">
                <a:latin typeface="+mj-lt"/>
              </a:rPr>
              <a:t>(TEN);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en-US" altLang="ko-KR" sz="1200" dirty="0" err="1">
                <a:latin typeface="+mj-lt"/>
              </a:rPr>
              <a:t>System.out.println</a:t>
            </a:r>
            <a:r>
              <a:rPr lang="en-US" altLang="ko-KR" sz="1200" dirty="0">
                <a:latin typeface="+mj-lt"/>
              </a:rPr>
              <a:t>(j);</a:t>
            </a:r>
          </a:p>
          <a:p>
            <a:pPr defTabSz="180000"/>
            <a:r>
              <a:rPr lang="en-US" altLang="ko-KR" sz="1200" dirty="0">
                <a:latin typeface="+mj-lt"/>
              </a:rPr>
              <a:t>	}</a:t>
            </a:r>
          </a:p>
          <a:p>
            <a:pPr defTabSz="180000"/>
            <a:r>
              <a:rPr lang="en-US" altLang="ko-KR" sz="12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81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특성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객체지향</a:t>
            </a:r>
            <a:endParaRPr lang="en-US" altLang="ko-KR" dirty="0"/>
          </a:p>
          <a:p>
            <a:pPr lvl="1"/>
            <a:r>
              <a:rPr lang="ko-KR" altLang="en-US" dirty="0"/>
              <a:t>객체지향의 특징인 클래스 계층 구조</a:t>
            </a:r>
            <a:r>
              <a:rPr lang="en-US" altLang="ko-KR" dirty="0"/>
              <a:t>, </a:t>
            </a:r>
            <a:r>
              <a:rPr lang="ko-KR" altLang="en-US" dirty="0" err="1"/>
              <a:t>상속성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en-US" altLang="ko-KR" dirty="0"/>
              <a:t>, </a:t>
            </a:r>
            <a:r>
              <a:rPr lang="ko-KR" altLang="en-US" dirty="0"/>
              <a:t>캡슐화 등 지원</a:t>
            </a:r>
            <a:endParaRPr lang="en-US" altLang="ko-KR" dirty="0"/>
          </a:p>
          <a:p>
            <a:r>
              <a:rPr lang="ko-KR" altLang="en-US" dirty="0" err="1"/>
              <a:t>멀티스레드</a:t>
            </a:r>
            <a:endParaRPr lang="en-US" altLang="ko-KR" dirty="0"/>
          </a:p>
          <a:p>
            <a:pPr lvl="1"/>
            <a:r>
              <a:rPr lang="ko-KR" altLang="en-US" dirty="0"/>
              <a:t>다수 </a:t>
            </a:r>
            <a:r>
              <a:rPr lang="ko-KR" altLang="en-US" dirty="0" err="1"/>
              <a:t>스레드의</a:t>
            </a:r>
            <a:r>
              <a:rPr lang="ko-KR" altLang="en-US" dirty="0"/>
              <a:t> 동시 수행 환경 지원</a:t>
            </a:r>
            <a:endParaRPr lang="en-US" altLang="ko-KR" dirty="0"/>
          </a:p>
          <a:p>
            <a:pPr lvl="2"/>
            <a:r>
              <a:rPr lang="ko-KR" altLang="en-US" dirty="0"/>
              <a:t>자바는 운영체제의 도움 없이 자체적으로 </a:t>
            </a:r>
            <a:r>
              <a:rPr lang="ko-KR" altLang="en-US" dirty="0" err="1"/>
              <a:t>멀티스레드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2"/>
            <a:r>
              <a:rPr lang="en-US" altLang="ko-KR" dirty="0"/>
              <a:t>C/C++ </a:t>
            </a:r>
            <a:r>
              <a:rPr lang="ko-KR" altLang="en-US" dirty="0"/>
              <a:t>등에서는 </a:t>
            </a:r>
            <a:r>
              <a:rPr lang="ko-KR" altLang="en-US" dirty="0" err="1"/>
              <a:t>멀티스레드를</a:t>
            </a:r>
            <a:r>
              <a:rPr lang="ko-KR" altLang="en-US" dirty="0"/>
              <a:t> 위해 운영체제 </a:t>
            </a:r>
            <a:r>
              <a:rPr lang="en-US" altLang="ko-KR" dirty="0"/>
              <a:t>API</a:t>
            </a:r>
            <a:r>
              <a:rPr lang="ko-KR" altLang="en-US" dirty="0"/>
              <a:t>를 호출</a:t>
            </a:r>
            <a:endParaRPr lang="en-US" altLang="ko-KR" dirty="0"/>
          </a:p>
          <a:p>
            <a:r>
              <a:rPr lang="ko-KR" altLang="en-US" dirty="0"/>
              <a:t>플랫폼 독립성</a:t>
            </a:r>
            <a:endParaRPr lang="en-US" altLang="ko-KR" dirty="0"/>
          </a:p>
          <a:p>
            <a:pPr lvl="1"/>
            <a:r>
              <a:rPr lang="ko-KR" altLang="en-US" dirty="0"/>
              <a:t>자바 가상 기계가 바이트 코드 실행</a:t>
            </a:r>
            <a:endParaRPr lang="en-US" altLang="ko-KR" dirty="0"/>
          </a:p>
          <a:p>
            <a:pPr lvl="2"/>
            <a:r>
              <a:rPr lang="ko-KR" altLang="en-US" dirty="0"/>
              <a:t>플랫폼에 종속성을 갖지 않음</a:t>
            </a:r>
            <a:endParaRPr lang="en-US" altLang="ko-KR" dirty="0"/>
          </a:p>
          <a:p>
            <a:r>
              <a:rPr lang="ko-KR" altLang="en-US" dirty="0"/>
              <a:t>소스</a:t>
            </a:r>
            <a:r>
              <a:rPr lang="en-US" altLang="ko-KR" dirty="0"/>
              <a:t>(.java)</a:t>
            </a:r>
            <a:r>
              <a:rPr lang="ko-KR" altLang="en-US" dirty="0"/>
              <a:t>와 클래스</a:t>
            </a:r>
            <a:r>
              <a:rPr lang="en-US" altLang="ko-KR" dirty="0"/>
              <a:t>(.class)</a:t>
            </a:r>
            <a:r>
              <a:rPr lang="ko-KR" altLang="en-US" dirty="0"/>
              <a:t> 파일</a:t>
            </a:r>
            <a:endParaRPr lang="en-US" altLang="ko-KR" dirty="0"/>
          </a:p>
          <a:p>
            <a:pPr lvl="1"/>
            <a:r>
              <a:rPr lang="ko-KR" altLang="en-US" dirty="0"/>
              <a:t>하나의 소스 파일에 여러 클래스를 작성 가능</a:t>
            </a:r>
            <a:endParaRPr lang="en-US" altLang="ko-KR" dirty="0"/>
          </a:p>
          <a:p>
            <a:pPr lvl="2"/>
            <a:r>
              <a:rPr lang="ko-KR" altLang="en-US" dirty="0"/>
              <a:t>하나의 </a:t>
            </a:r>
            <a:r>
              <a:rPr lang="en-US" altLang="ko-KR" dirty="0"/>
              <a:t>public </a:t>
            </a:r>
            <a:r>
              <a:rPr lang="ko-KR" altLang="en-US" dirty="0"/>
              <a:t>클래스만 가능</a:t>
            </a:r>
            <a:endParaRPr lang="en-US" altLang="ko-KR" dirty="0"/>
          </a:p>
          <a:p>
            <a:pPr lvl="1"/>
            <a:r>
              <a:rPr lang="ko-KR" altLang="en-US" dirty="0"/>
              <a:t>소스 파일의 이름과 </a:t>
            </a:r>
            <a:r>
              <a:rPr lang="en-US" altLang="ko-KR" dirty="0"/>
              <a:t>public</a:t>
            </a:r>
            <a:r>
              <a:rPr lang="ko-KR" altLang="en-US" dirty="0"/>
              <a:t>으로 선언된 클래스 이름은 같아야 함</a:t>
            </a:r>
            <a:endParaRPr lang="en-US" altLang="ko-KR" dirty="0"/>
          </a:p>
          <a:p>
            <a:pPr lvl="1"/>
            <a:r>
              <a:rPr lang="ko-KR" altLang="en-US" dirty="0"/>
              <a:t>클래스 파일에는 단 하나 만의 클래스만 존재</a:t>
            </a:r>
            <a:endParaRPr lang="en-US" altLang="ko-KR" dirty="0"/>
          </a:p>
          <a:p>
            <a:pPr lvl="2"/>
            <a:r>
              <a:rPr lang="ko-KR" altLang="en-US" dirty="0"/>
              <a:t>다수의 클래스를 가진 자바 소스를 </a:t>
            </a:r>
            <a:r>
              <a:rPr lang="ko-KR" altLang="en-US" dirty="0" err="1"/>
              <a:t>컴파일하면</a:t>
            </a:r>
            <a:r>
              <a:rPr lang="ko-KR" altLang="en-US" dirty="0"/>
              <a:t> 클래스마다 별도 클래스 파일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660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 파일과 클래스</a:t>
            </a:r>
            <a:r>
              <a:rPr lang="en-US" altLang="ko-KR"/>
              <a:t>, </a:t>
            </a:r>
            <a:r>
              <a:rPr lang="ko-KR" altLang="en-US"/>
              <a:t>클래스 파일의 관계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48589" y="2357430"/>
            <a:ext cx="1500198" cy="31085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A {</a:t>
            </a:r>
          </a:p>
          <a:p>
            <a:pPr defTabSz="180000"/>
            <a:r>
              <a:rPr lang="en-US" altLang="ko-KR" sz="1400" dirty="0"/>
              <a:t>	.........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B {</a:t>
            </a:r>
          </a:p>
          <a:p>
            <a:pPr defTabSz="180000"/>
            <a:r>
              <a:rPr lang="en-US" altLang="ko-KR" sz="1400" dirty="0"/>
              <a:t>	.........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 {</a:t>
            </a:r>
          </a:p>
          <a:p>
            <a:pPr defTabSz="180000"/>
            <a:r>
              <a:rPr lang="en-US" altLang="ko-KR" sz="1400" dirty="0"/>
              <a:t>	.........</a:t>
            </a:r>
          </a:p>
          <a:p>
            <a:pPr defTabSz="180000"/>
            <a:r>
              <a:rPr lang="en-US" altLang="ko-KR" sz="1400" dirty="0"/>
              <a:t>	class D {</a:t>
            </a:r>
          </a:p>
          <a:p>
            <a:pPr defTabSz="180000"/>
            <a:r>
              <a:rPr lang="en-US" altLang="ko-KR" sz="1400" dirty="0"/>
              <a:t>		.........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2008340"/>
            <a:ext cx="65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A.java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5143504" y="2000240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A.class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5143504" y="285749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B.class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5053755" y="4506407"/>
            <a:ext cx="933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prstClr val="black"/>
                </a:solidFill>
              </a:rPr>
              <a:t>C$D.class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8992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컴파일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72066" y="2357430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바이트 코드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2066" y="3143248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바이트 코드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2066" y="4786322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바이트 코드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053755" y="3720589"/>
            <a:ext cx="718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prstClr val="black"/>
                </a:solidFill>
              </a:rPr>
              <a:t>C.class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72066" y="4000504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바이트 코드</a:t>
            </a:r>
          </a:p>
        </p:txBody>
      </p:sp>
      <p:sp>
        <p:nvSpPr>
          <p:cNvPr id="27" name="타원 26"/>
          <p:cNvSpPr/>
          <p:nvPr/>
        </p:nvSpPr>
        <p:spPr>
          <a:xfrm>
            <a:off x="4357686" y="2000240"/>
            <a:ext cx="2571768" cy="3429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4500562" y="5429264"/>
            <a:ext cx="251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 </a:t>
            </a:r>
            <a:r>
              <a:rPr lang="ko-KR" altLang="en-US" sz="1400" dirty="0"/>
              <a:t>개의 클래스 파일이 생성됨</a:t>
            </a:r>
          </a:p>
        </p:txBody>
      </p:sp>
      <p:sp>
        <p:nvSpPr>
          <p:cNvPr id="31" name="오른쪽 화살표 30"/>
          <p:cNvSpPr/>
          <p:nvPr/>
        </p:nvSpPr>
        <p:spPr>
          <a:xfrm>
            <a:off x="3286116" y="3786190"/>
            <a:ext cx="100013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5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특징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실행 모듈</a:t>
            </a:r>
            <a:endParaRPr lang="en-US" altLang="ko-KR" dirty="0"/>
          </a:p>
          <a:p>
            <a:pPr lvl="1"/>
            <a:r>
              <a:rPr lang="ko-KR" altLang="en-US" dirty="0"/>
              <a:t>한 개의 </a:t>
            </a:r>
            <a:r>
              <a:rPr lang="en-US" altLang="ko-KR" dirty="0"/>
              <a:t>class </a:t>
            </a:r>
            <a:r>
              <a:rPr lang="ko-KR" altLang="en-US" dirty="0"/>
              <a:t>파일 또는 다수의 </a:t>
            </a:r>
            <a:r>
              <a:rPr lang="en-US" altLang="ko-KR" dirty="0"/>
              <a:t>class </a:t>
            </a:r>
            <a:r>
              <a:rPr lang="ko-KR" altLang="en-US" dirty="0"/>
              <a:t>파일로 구성</a:t>
            </a:r>
            <a:endParaRPr lang="en-US" altLang="ko-KR" dirty="0"/>
          </a:p>
          <a:p>
            <a:pPr lvl="1"/>
            <a:r>
              <a:rPr lang="ko-KR" altLang="en-US" dirty="0"/>
              <a:t>여러 폴더에 걸쳐 다수의 클래스 파일로 구성된 경우</a:t>
            </a:r>
            <a:endParaRPr lang="en-US" altLang="ko-KR" dirty="0"/>
          </a:p>
          <a:p>
            <a:pPr lvl="2"/>
            <a:r>
              <a:rPr lang="en-US" altLang="ko-KR" dirty="0"/>
              <a:t>jar </a:t>
            </a:r>
            <a:r>
              <a:rPr lang="ko-KR" altLang="en-US" dirty="0"/>
              <a:t>파일 형태로 배포 가능</a:t>
            </a:r>
            <a:endParaRPr lang="en-US" altLang="ko-KR" dirty="0"/>
          </a:p>
          <a:p>
            <a:r>
              <a:rPr lang="en-US" altLang="ko-KR" dirty="0"/>
              <a:t>main()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자바 응용프로그램의 실행은 </a:t>
            </a:r>
            <a:r>
              <a:rPr lang="en-US" altLang="ko-KR" dirty="0"/>
              <a:t>main() </a:t>
            </a:r>
            <a:r>
              <a:rPr lang="ko-KR" altLang="en-US" dirty="0" err="1"/>
              <a:t>메소드에서</a:t>
            </a:r>
            <a:r>
              <a:rPr lang="ko-KR" altLang="en-US" dirty="0"/>
              <a:t> 시작</a:t>
            </a:r>
            <a:endParaRPr lang="en-US" altLang="ko-KR" dirty="0"/>
          </a:p>
          <a:p>
            <a:pPr lvl="1"/>
            <a:r>
              <a:rPr lang="ko-KR" altLang="en-US" dirty="0"/>
              <a:t>하나의 클래스 파일에 하나 이상의 </a:t>
            </a:r>
            <a:r>
              <a:rPr lang="en-US" altLang="ko-KR" dirty="0"/>
              <a:t>main() </a:t>
            </a:r>
            <a:r>
              <a:rPr lang="ko-KR" altLang="en-US" dirty="0" err="1"/>
              <a:t>메소드가</a:t>
            </a:r>
            <a:r>
              <a:rPr lang="ko-KR" altLang="en-US" dirty="0"/>
              <a:t> 있을 수 없음</a:t>
            </a:r>
            <a:endParaRPr lang="en-US" altLang="ko-KR" dirty="0"/>
          </a:p>
          <a:p>
            <a:pPr lvl="2"/>
            <a:r>
              <a:rPr lang="ko-KR" altLang="en-US" dirty="0"/>
              <a:t>각 클래스 파일이 </a:t>
            </a:r>
            <a:r>
              <a:rPr lang="en-US" altLang="ko-KR" dirty="0"/>
              <a:t>main() </a:t>
            </a:r>
            <a:r>
              <a:rPr lang="ko-KR" altLang="en-US" dirty="0" err="1"/>
              <a:t>메소드를</a:t>
            </a:r>
            <a:r>
              <a:rPr lang="ko-KR" altLang="en-US" dirty="0"/>
              <a:t> 포함하는 것은 상관없음</a:t>
            </a:r>
            <a:endParaRPr lang="en-US" altLang="ko-KR" dirty="0"/>
          </a:p>
          <a:p>
            <a:r>
              <a:rPr lang="ko-KR" altLang="en-US" dirty="0"/>
              <a:t>클래스로 캡슐화</a:t>
            </a:r>
            <a:endParaRPr lang="en-US" altLang="ko-KR" dirty="0"/>
          </a:p>
          <a:p>
            <a:pPr lvl="1"/>
            <a:r>
              <a:rPr lang="ko-KR" altLang="en-US" dirty="0"/>
              <a:t>자바의 모든 변수나 함수는 클래스 내에 선언 </a:t>
            </a:r>
            <a:endParaRPr lang="en-US" altLang="ko-KR" dirty="0"/>
          </a:p>
          <a:p>
            <a:pPr lvl="1"/>
            <a:r>
              <a:rPr lang="ko-KR" altLang="en-US" dirty="0"/>
              <a:t>클래스 안에서 새로운 클래스</a:t>
            </a:r>
            <a:r>
              <a:rPr lang="en-US" altLang="ko-KR" dirty="0"/>
              <a:t>(</a:t>
            </a:r>
            <a:r>
              <a:rPr lang="ko-KR" altLang="en-US" dirty="0"/>
              <a:t>내부 클래스</a:t>
            </a:r>
            <a:r>
              <a:rPr lang="en-US" altLang="ko-KR" dirty="0"/>
              <a:t>)</a:t>
            </a:r>
            <a:r>
              <a:rPr lang="ko-KR" altLang="en-US" dirty="0"/>
              <a:t> 작성 가능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ko-KR" altLang="en-US" dirty="0"/>
              <a:t>관련된 여러 클래스를 패키지로 묶어 관리</a:t>
            </a:r>
            <a:endParaRPr lang="en-US" altLang="ko-KR" dirty="0"/>
          </a:p>
          <a:p>
            <a:pPr lvl="1"/>
            <a:r>
              <a:rPr lang="ko-KR" altLang="en-US" dirty="0"/>
              <a:t>패키지는 폴더 개념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java.lang.System</a:t>
            </a:r>
            <a:r>
              <a:rPr lang="ko-KR" altLang="en-US" dirty="0"/>
              <a:t>은 </a:t>
            </a:r>
            <a:r>
              <a:rPr lang="en-US" altLang="ko-KR" dirty="0"/>
              <a:t>java\</a:t>
            </a:r>
            <a:r>
              <a:rPr lang="en-US" altLang="ko-KR" dirty="0" err="1"/>
              <a:t>lang</a:t>
            </a:r>
            <a:r>
              <a:rPr lang="en-US" altLang="ko-KR" dirty="0"/>
              <a:t> </a:t>
            </a:r>
            <a:r>
              <a:rPr lang="ko-KR" altLang="en-US" dirty="0"/>
              <a:t>디렉터리의 </a:t>
            </a:r>
            <a:r>
              <a:rPr lang="en-US" altLang="ko-KR" dirty="0" err="1"/>
              <a:t>System.class</a:t>
            </a:r>
            <a:r>
              <a:rPr lang="ko-KR" altLang="en-US" dirty="0"/>
              <a:t> 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557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4" y="2691266"/>
            <a:ext cx="1744997" cy="14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Arial" pitchFamily="34" charset="0"/>
              </a:rPr>
              <a:t>컴파일</a:t>
            </a:r>
            <a:endParaRPr lang="en-US" altLang="ko-KR" dirty="0">
              <a:cs typeface="Arial" pitchFamily="34" charset="0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58363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소스 </a:t>
            </a:r>
            <a:r>
              <a:rPr lang="en-US" altLang="ko-KR" dirty="0"/>
              <a:t>: </a:t>
            </a:r>
            <a:r>
              <a:rPr lang="ko-KR" altLang="en-US" dirty="0"/>
              <a:t>프로그래밍 언어로 작성된 텍스트 파일</a:t>
            </a:r>
            <a:endParaRPr lang="en-US" altLang="ko-KR" dirty="0"/>
          </a:p>
          <a:p>
            <a:r>
              <a:rPr lang="ko-KR" altLang="en-US" dirty="0"/>
              <a:t>컴파일 </a:t>
            </a:r>
            <a:r>
              <a:rPr lang="en-US" altLang="ko-KR" dirty="0"/>
              <a:t>: </a:t>
            </a:r>
            <a:r>
              <a:rPr lang="ko-KR" altLang="en-US" dirty="0"/>
              <a:t>소스 파일을 컴퓨터가 이해할 수 있는 기계어로 만드는 과정</a:t>
            </a:r>
            <a:endParaRPr lang="en-US" altLang="ko-KR" dirty="0"/>
          </a:p>
          <a:p>
            <a:pPr lvl="1"/>
            <a:r>
              <a:rPr lang="ko-KR" altLang="en-US" dirty="0"/>
              <a:t>소스 파일 </a:t>
            </a:r>
            <a:r>
              <a:rPr lang="ko-KR" altLang="en-US" dirty="0" err="1"/>
              <a:t>확장자와</a:t>
            </a:r>
            <a:r>
              <a:rPr lang="en-US" altLang="ko-KR" dirty="0"/>
              <a:t> </a:t>
            </a:r>
            <a:r>
              <a:rPr lang="ko-KR" altLang="en-US" dirty="0"/>
              <a:t>컴파일 된 파일의 </a:t>
            </a:r>
            <a:r>
              <a:rPr lang="ko-KR" altLang="en-US" dirty="0" err="1"/>
              <a:t>확장자</a:t>
            </a:r>
            <a:endParaRPr lang="en-US" altLang="ko-KR" dirty="0"/>
          </a:p>
          <a:p>
            <a:pPr lvl="2"/>
            <a:r>
              <a:rPr lang="ko-KR" altLang="en-US" dirty="0"/>
              <a:t>자바 </a:t>
            </a:r>
            <a:r>
              <a:rPr lang="en-US" altLang="ko-KR" dirty="0"/>
              <a:t>: </a:t>
            </a:r>
            <a:r>
              <a:rPr lang="en-US" altLang="ko-KR" b="1" dirty="0"/>
              <a:t>.java </a:t>
            </a:r>
            <a:r>
              <a:rPr lang="en-US" altLang="ko-KR" dirty="0"/>
              <a:t>-&gt; </a:t>
            </a:r>
            <a:r>
              <a:rPr lang="en-US" altLang="ko-KR" b="1" dirty="0"/>
              <a:t>.class</a:t>
            </a:r>
          </a:p>
          <a:p>
            <a:pPr lvl="2"/>
            <a:r>
              <a:rPr lang="en-US" altLang="ko-KR" dirty="0"/>
              <a:t>C : </a:t>
            </a:r>
            <a:r>
              <a:rPr lang="en-US" altLang="ko-KR" b="1" dirty="0"/>
              <a:t>.c </a:t>
            </a:r>
            <a:r>
              <a:rPr lang="en-US" altLang="ko-KR" dirty="0"/>
              <a:t>-&gt; </a:t>
            </a:r>
            <a:r>
              <a:rPr lang="en-US" altLang="ko-KR" b="1" dirty="0"/>
              <a:t>.</a:t>
            </a:r>
            <a:r>
              <a:rPr lang="en-US" altLang="ko-KR" b="1" dirty="0" err="1"/>
              <a:t>obj</a:t>
            </a:r>
            <a:r>
              <a:rPr lang="en-US" altLang="ko-KR" b="1" dirty="0"/>
              <a:t>-</a:t>
            </a:r>
            <a:r>
              <a:rPr lang="en-US" altLang="ko-KR" dirty="0"/>
              <a:t>&gt; </a:t>
            </a:r>
            <a:r>
              <a:rPr lang="en-US" altLang="ko-KR" b="1" dirty="0"/>
              <a:t>.exe</a:t>
            </a:r>
          </a:p>
          <a:p>
            <a:pPr lvl="2"/>
            <a:r>
              <a:rPr lang="en-US" altLang="ko-KR" dirty="0"/>
              <a:t>C++ :</a:t>
            </a:r>
            <a:r>
              <a:rPr lang="en-US" altLang="ko-KR" b="1" dirty="0"/>
              <a:t> .</a:t>
            </a:r>
            <a:r>
              <a:rPr lang="en-US" altLang="ko-KR" b="1" dirty="0" err="1"/>
              <a:t>cpp</a:t>
            </a:r>
            <a:r>
              <a:rPr lang="en-US" altLang="ko-KR" b="1" dirty="0"/>
              <a:t> </a:t>
            </a:r>
            <a:r>
              <a:rPr lang="en-US" altLang="ko-KR" dirty="0"/>
              <a:t>-&gt; </a:t>
            </a:r>
            <a:r>
              <a:rPr lang="en-US" altLang="ko-KR" b="1" dirty="0"/>
              <a:t>.</a:t>
            </a:r>
            <a:r>
              <a:rPr lang="en-US" altLang="ko-KR" b="1" dirty="0" err="1"/>
              <a:t>obj</a:t>
            </a:r>
            <a:r>
              <a:rPr lang="en-US" altLang="ko-KR" b="1" dirty="0"/>
              <a:t> </a:t>
            </a:r>
            <a:r>
              <a:rPr lang="en-US" altLang="ko-KR" dirty="0"/>
              <a:t>-&gt; </a:t>
            </a:r>
            <a:r>
              <a:rPr lang="en-US" altLang="ko-KR" b="1" dirty="0"/>
              <a:t>.exe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735747" y="4887408"/>
            <a:ext cx="210248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&gt;0) {</a:t>
            </a:r>
          </a:p>
          <a:p>
            <a:pPr lvl="1"/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*10;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– j;</a:t>
            </a:r>
          </a:p>
          <a:p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</p:txBody>
      </p:sp>
      <p:sp>
        <p:nvSpPr>
          <p:cNvPr id="14" name="타원 13"/>
          <p:cNvSpPr/>
          <p:nvPr/>
        </p:nvSpPr>
        <p:spPr>
          <a:xfrm>
            <a:off x="3552609" y="5197444"/>
            <a:ext cx="1500198" cy="70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컴파일러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2909667" y="5399616"/>
            <a:ext cx="571504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5767187" y="4875266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0101000001000101010011110101101010100101110101010101000010001110000000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5124245" y="5399616"/>
            <a:ext cx="571504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956199" y="6269014"/>
            <a:ext cx="188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소스 프로그램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99294" y="6198705"/>
            <a:ext cx="92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기계어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1766659" y="4268750"/>
            <a:ext cx="214314" cy="5715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1039" y="332791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소스 프로그램</a:t>
            </a:r>
            <a:endParaRPr lang="en-US" altLang="ko-KR" sz="1400" dirty="0"/>
          </a:p>
          <a:p>
            <a:r>
              <a:rPr lang="ko-KR" altLang="en-US" sz="1400" dirty="0"/>
              <a:t>편집 및 개발</a:t>
            </a:r>
            <a:endParaRPr lang="en-US" altLang="ko-KR" sz="1400" dirty="0"/>
          </a:p>
        </p:txBody>
      </p:sp>
      <p:sp>
        <p:nvSpPr>
          <p:cNvPr id="27" name="위쪽 화살표 26"/>
          <p:cNvSpPr/>
          <p:nvPr/>
        </p:nvSpPr>
        <p:spPr>
          <a:xfrm>
            <a:off x="6517286" y="4125874"/>
            <a:ext cx="285752" cy="64294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58591" y="30663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프로그램</a:t>
            </a:r>
            <a:endParaRPr lang="en-US" altLang="ko-KR" sz="1400" dirty="0"/>
          </a:p>
          <a:p>
            <a:r>
              <a:rPr lang="ko-KR" altLang="en-US" sz="1400" dirty="0"/>
              <a:t> 실행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1369" y="56975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컴파일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99" y="2875326"/>
            <a:ext cx="1620920" cy="129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자바의 태동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1991</a:t>
            </a:r>
            <a:r>
              <a:rPr lang="ko-KR" altLang="en-US" dirty="0"/>
              <a:t>년 그린 프로젝트</a:t>
            </a:r>
            <a:r>
              <a:rPr lang="en-US" altLang="ko-KR" dirty="0"/>
              <a:t>(Green Project) </a:t>
            </a:r>
          </a:p>
          <a:p>
            <a:pPr lvl="1"/>
            <a:r>
              <a:rPr lang="ko-KR" altLang="en-US" dirty="0" err="1"/>
              <a:t>선마이크로시스템즈의</a:t>
            </a:r>
            <a:r>
              <a:rPr lang="ko-KR" altLang="en-US" dirty="0"/>
              <a:t> </a:t>
            </a:r>
            <a:r>
              <a:rPr lang="ko-KR" altLang="en-US" dirty="0" err="1"/>
              <a:t>제임스</a:t>
            </a:r>
            <a:r>
              <a:rPr lang="ko-KR" altLang="en-US" dirty="0"/>
              <a:t> </a:t>
            </a:r>
            <a:r>
              <a:rPr lang="ko-KR" altLang="en-US" dirty="0" err="1"/>
              <a:t>고슬링</a:t>
            </a:r>
            <a:r>
              <a:rPr lang="en-US" altLang="ko-KR" dirty="0"/>
              <a:t>(James Gosling)</a:t>
            </a:r>
            <a:r>
              <a:rPr lang="ko-KR" altLang="en-US" dirty="0"/>
              <a:t>에 의해 시작</a:t>
            </a:r>
            <a:endParaRPr lang="en-US" altLang="ko-KR" dirty="0"/>
          </a:p>
          <a:p>
            <a:pPr lvl="2"/>
            <a:r>
              <a:rPr lang="ko-KR" altLang="en-US" dirty="0"/>
              <a:t>가전 제품에 들어갈 소프트웨어를 위해 개발</a:t>
            </a:r>
            <a:endParaRPr lang="en-US" altLang="ko-KR" dirty="0"/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년에 자바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플랫폼 호환성 문제 해결</a:t>
            </a:r>
            <a:endParaRPr lang="en-US" altLang="ko-KR" dirty="0"/>
          </a:p>
          <a:p>
            <a:pPr lvl="2"/>
            <a:r>
              <a:rPr lang="ko-KR" altLang="en-US" dirty="0"/>
              <a:t>기존 언어로 작성된 프로그램은 </a:t>
            </a:r>
            <a:r>
              <a:rPr lang="en-US" altLang="ko-KR" dirty="0"/>
              <a:t>PC, </a:t>
            </a:r>
            <a:r>
              <a:rPr lang="ko-KR" altLang="en-US" dirty="0"/>
              <a:t>유닉스</a:t>
            </a:r>
            <a:r>
              <a:rPr lang="en-US" altLang="ko-KR" dirty="0"/>
              <a:t>, </a:t>
            </a:r>
            <a:r>
              <a:rPr lang="ko-KR" altLang="en-US" dirty="0"/>
              <a:t>메인 프레임 등 플랫폼 간에 호환성 없음</a:t>
            </a:r>
            <a:endParaRPr lang="en-US" altLang="ko-KR" dirty="0"/>
          </a:p>
          <a:p>
            <a:pPr lvl="2"/>
            <a:r>
              <a:rPr lang="ko-KR" altLang="en-US" dirty="0"/>
              <a:t>소스를 다시 </a:t>
            </a:r>
            <a:r>
              <a:rPr lang="ko-KR" altLang="en-US" dirty="0" err="1"/>
              <a:t>컴파일하거나</a:t>
            </a:r>
            <a:r>
              <a:rPr lang="ko-KR" altLang="en-US" dirty="0"/>
              <a:t> 프로그램을 재 작성해야 하는 단점</a:t>
            </a:r>
            <a:endParaRPr lang="en-US" altLang="ko-KR" dirty="0"/>
          </a:p>
          <a:p>
            <a:pPr lvl="1"/>
            <a:r>
              <a:rPr lang="ko-KR" altLang="en-US" dirty="0"/>
              <a:t>플랫폼 독립적인 언어 개발</a:t>
            </a:r>
            <a:endParaRPr lang="en-US" altLang="ko-KR" dirty="0"/>
          </a:p>
          <a:p>
            <a:pPr lvl="2"/>
            <a:r>
              <a:rPr lang="ko-KR" altLang="en-US" dirty="0"/>
              <a:t>모든 플랫폼에서 호환성을 갖는 프로그래밍 언어 필요</a:t>
            </a:r>
            <a:endParaRPr lang="en-US" altLang="ko-KR" dirty="0"/>
          </a:p>
          <a:p>
            <a:pPr lvl="2"/>
            <a:r>
              <a:rPr lang="ko-KR" altLang="en-US" dirty="0"/>
              <a:t>네트워크</a:t>
            </a:r>
            <a:r>
              <a:rPr lang="en-US" altLang="ko-KR" dirty="0"/>
              <a:t>,</a:t>
            </a:r>
            <a:r>
              <a:rPr lang="ko-KR" altLang="en-US" dirty="0"/>
              <a:t> 특히 웹에 최적화된 프로그래밍 언어의 필요성 대두</a:t>
            </a:r>
            <a:endParaRPr lang="en-US" altLang="ko-KR" dirty="0"/>
          </a:p>
          <a:p>
            <a:pPr lvl="1"/>
            <a:r>
              <a:rPr lang="ko-KR" altLang="en-US" dirty="0"/>
              <a:t>메모리 사용량이 적고 다양한 플랫폼을 가지는 가전 제품에 적용</a:t>
            </a:r>
            <a:endParaRPr lang="en-US" altLang="ko-KR" dirty="0"/>
          </a:p>
          <a:p>
            <a:pPr lvl="2"/>
            <a:r>
              <a:rPr lang="ko-KR" altLang="en-US" dirty="0"/>
              <a:t>가전 제품 </a:t>
            </a:r>
            <a:r>
              <a:rPr lang="en-US" altLang="ko-KR" dirty="0"/>
              <a:t>: </a:t>
            </a:r>
            <a:r>
              <a:rPr lang="ko-KR" altLang="en-US" dirty="0"/>
              <a:t>작은 량의 메모리를 가지는 제어 장치</a:t>
            </a:r>
            <a:endParaRPr lang="en-US" altLang="ko-KR" dirty="0"/>
          </a:p>
          <a:p>
            <a:pPr lvl="2"/>
            <a:r>
              <a:rPr lang="ko-KR" altLang="en-US" dirty="0"/>
              <a:t>내장형 시스템 요구 충족</a:t>
            </a:r>
            <a:endParaRPr lang="en-US" altLang="ko-KR" dirty="0"/>
          </a:p>
          <a:p>
            <a:r>
              <a:rPr lang="ko-KR" altLang="en-US" dirty="0"/>
              <a:t>초기 이름 </a:t>
            </a:r>
            <a:r>
              <a:rPr lang="en-US" altLang="ko-KR" dirty="0"/>
              <a:t>: </a:t>
            </a:r>
            <a:r>
              <a:rPr lang="ko-KR" altLang="en-US" dirty="0" err="1"/>
              <a:t>오크</a:t>
            </a:r>
            <a:r>
              <a:rPr lang="en-US" altLang="ko-KR" dirty="0"/>
              <a:t>(OAK)</a:t>
            </a:r>
          </a:p>
          <a:p>
            <a:pPr lvl="1"/>
            <a:r>
              <a:rPr lang="ko-KR" altLang="en-US" dirty="0"/>
              <a:t>인터넷과 웹의 엄청난 발전에 힘입어 퍼지게 됨</a:t>
            </a:r>
            <a:endParaRPr lang="en-US" altLang="ko-KR" dirty="0"/>
          </a:p>
          <a:p>
            <a:pPr lvl="1"/>
            <a:r>
              <a:rPr lang="ko-KR" altLang="en-US" dirty="0"/>
              <a:t>웹 브라우저 </a:t>
            </a:r>
            <a:r>
              <a:rPr lang="en-US" altLang="ko-KR" dirty="0"/>
              <a:t>Netscape</a:t>
            </a:r>
            <a:r>
              <a:rPr lang="ko-KR" altLang="en-US" dirty="0"/>
              <a:t>에서 실행</a:t>
            </a:r>
            <a:endParaRPr lang="en-US" altLang="ko-KR" dirty="0"/>
          </a:p>
          <a:p>
            <a:r>
              <a:rPr lang="en-US" altLang="ko-KR" dirty="0"/>
              <a:t>2009</a:t>
            </a:r>
            <a:r>
              <a:rPr lang="ko-KR" altLang="en-US" dirty="0"/>
              <a:t>년에 </a:t>
            </a:r>
            <a:r>
              <a:rPr lang="ko-KR" altLang="en-US" dirty="0" err="1"/>
              <a:t>선마이크로시스템즈를</a:t>
            </a:r>
            <a:r>
              <a:rPr lang="ko-KR" altLang="en-US" dirty="0"/>
              <a:t> </a:t>
            </a:r>
            <a:r>
              <a:rPr lang="ko-KR" altLang="en-US" dirty="0" err="1"/>
              <a:t>오라클에서</a:t>
            </a:r>
            <a:r>
              <a:rPr lang="ko-KR" altLang="en-US" dirty="0"/>
              <a:t> 인수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3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74" y="3902029"/>
            <a:ext cx="774720" cy="148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37" y="3886647"/>
            <a:ext cx="978172" cy="93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Arial" pitchFamily="34" charset="0"/>
              </a:rPr>
              <a:t>플랫폼 종속성</a:t>
            </a:r>
            <a:r>
              <a:rPr lang="en-US" altLang="ko-KR" dirty="0">
                <a:cs typeface="Arial" pitchFamily="34" charset="0"/>
              </a:rPr>
              <a:t>(platform dependency)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8662" y="5143512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인텔 </a:t>
            </a:r>
            <a:r>
              <a:rPr lang="en-US" altLang="ko-KR" sz="1400" dirty="0"/>
              <a:t>CPU + </a:t>
            </a:r>
            <a:r>
              <a:rPr lang="ko-KR" altLang="en-US" sz="1400" dirty="0" err="1"/>
              <a:t>리눅스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5429264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Apple </a:t>
            </a:r>
            <a:r>
              <a:rPr lang="ko-KR" altLang="en-US" sz="1400" dirty="0"/>
              <a:t>사의 </a:t>
            </a:r>
            <a:r>
              <a:rPr lang="en-US" altLang="ko-KR" sz="1400" dirty="0"/>
              <a:t>MAC PC</a:t>
            </a:r>
            <a:endParaRPr lang="ko-KR" altLang="en-US" sz="1400" dirty="0"/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3500430" y="2143116"/>
            <a:ext cx="1431610" cy="571504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C/C++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응용 프로그램</a:t>
            </a:r>
          </a:p>
        </p:txBody>
      </p:sp>
      <p:cxnSp>
        <p:nvCxnSpPr>
          <p:cNvPr id="11" name="직선 화살표 연결선 10"/>
          <p:cNvCxnSpPr>
            <a:endCxn id="10" idx="2"/>
          </p:cNvCxnSpPr>
          <p:nvPr/>
        </p:nvCxnSpPr>
        <p:spPr>
          <a:xfrm>
            <a:off x="2214546" y="2428868"/>
            <a:ext cx="128588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1960465" y="2706483"/>
            <a:ext cx="2045109" cy="1415845"/>
          </a:xfrm>
          <a:custGeom>
            <a:avLst/>
            <a:gdLst>
              <a:gd name="connsiteX0" fmla="*/ 2045109 w 2045109"/>
              <a:gd name="connsiteY0" fmla="*/ 0 h 1415845"/>
              <a:gd name="connsiteX1" fmla="*/ 1130709 w 2045109"/>
              <a:gd name="connsiteY1" fmla="*/ 570271 h 1415845"/>
              <a:gd name="connsiteX2" fmla="*/ 353961 w 2045109"/>
              <a:gd name="connsiteY2" fmla="*/ 894736 h 1415845"/>
              <a:gd name="connsiteX3" fmla="*/ 0 w 2045109"/>
              <a:gd name="connsiteY3" fmla="*/ 1415845 h 141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109" h="1415845">
                <a:moveTo>
                  <a:pt x="2045109" y="0"/>
                </a:moveTo>
                <a:cubicBezTo>
                  <a:pt x="1728838" y="210574"/>
                  <a:pt x="1412567" y="421148"/>
                  <a:pt x="1130709" y="570271"/>
                </a:cubicBezTo>
                <a:cubicBezTo>
                  <a:pt x="848851" y="719394"/>
                  <a:pt x="542413" y="753807"/>
                  <a:pt x="353961" y="894736"/>
                </a:cubicBezTo>
                <a:cubicBezTo>
                  <a:pt x="165510" y="1035665"/>
                  <a:pt x="82755" y="1225755"/>
                  <a:pt x="0" y="141584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849897" y="2726149"/>
            <a:ext cx="150600" cy="1202918"/>
          </a:xfrm>
          <a:custGeom>
            <a:avLst/>
            <a:gdLst>
              <a:gd name="connsiteX0" fmla="*/ 175343 w 175343"/>
              <a:gd name="connsiteY0" fmla="*/ 0 h 1504335"/>
              <a:gd name="connsiteX1" fmla="*/ 8194 w 175343"/>
              <a:gd name="connsiteY1" fmla="*/ 688258 h 1504335"/>
              <a:gd name="connsiteX2" fmla="*/ 126181 w 175343"/>
              <a:gd name="connsiteY2" fmla="*/ 1504335 h 15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43" h="1504335">
                <a:moveTo>
                  <a:pt x="175343" y="0"/>
                </a:moveTo>
                <a:cubicBezTo>
                  <a:pt x="95865" y="218768"/>
                  <a:pt x="16388" y="437536"/>
                  <a:pt x="8194" y="688258"/>
                </a:cubicBezTo>
                <a:cubicBezTo>
                  <a:pt x="0" y="938980"/>
                  <a:pt x="63090" y="1221657"/>
                  <a:pt x="126181" y="150433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025238" y="2735980"/>
            <a:ext cx="2046959" cy="1264524"/>
          </a:xfrm>
          <a:custGeom>
            <a:avLst/>
            <a:gdLst>
              <a:gd name="connsiteX0" fmla="*/ 0 w 1612490"/>
              <a:gd name="connsiteY0" fmla="*/ 0 h 1435510"/>
              <a:gd name="connsiteX1" fmla="*/ 353961 w 1612490"/>
              <a:gd name="connsiteY1" fmla="*/ 619432 h 1435510"/>
              <a:gd name="connsiteX2" fmla="*/ 894735 w 1612490"/>
              <a:gd name="connsiteY2" fmla="*/ 1150374 h 1435510"/>
              <a:gd name="connsiteX3" fmla="*/ 1612490 w 1612490"/>
              <a:gd name="connsiteY3" fmla="*/ 1435510 h 143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490" h="1435510">
                <a:moveTo>
                  <a:pt x="0" y="0"/>
                </a:moveTo>
                <a:cubicBezTo>
                  <a:pt x="102419" y="213851"/>
                  <a:pt x="204839" y="427703"/>
                  <a:pt x="353961" y="619432"/>
                </a:cubicBezTo>
                <a:cubicBezTo>
                  <a:pt x="503083" y="811161"/>
                  <a:pt x="684980" y="1014361"/>
                  <a:pt x="894735" y="1150374"/>
                </a:cubicBezTo>
                <a:cubicBezTo>
                  <a:pt x="1104490" y="1286387"/>
                  <a:pt x="1358490" y="1360948"/>
                  <a:pt x="1612490" y="1435510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96607" y="3214686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실행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5601" y="34222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실행되지</a:t>
            </a:r>
            <a:endParaRPr lang="en-US" altLang="ko-KR" sz="1400" dirty="0"/>
          </a:p>
          <a:p>
            <a:r>
              <a:rPr lang="ko-KR" altLang="en-US" sz="1400" dirty="0"/>
              <a:t> 않음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8110" y="31749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실행되지</a:t>
            </a:r>
            <a:endParaRPr lang="en-US" altLang="ko-KR" sz="1400" dirty="0"/>
          </a:p>
          <a:p>
            <a:r>
              <a:rPr lang="ko-KR" altLang="en-US" sz="1400" dirty="0"/>
              <a:t> 않음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71670" y="1571612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인텔</a:t>
            </a:r>
            <a:r>
              <a:rPr lang="en-US" altLang="ko-KR" sz="1400" dirty="0"/>
              <a:t> CPU</a:t>
            </a:r>
            <a:r>
              <a:rPr lang="ko-KR" altLang="en-US" sz="1400" dirty="0"/>
              <a:t>를 가진</a:t>
            </a:r>
            <a:endParaRPr lang="en-US" altLang="ko-KR" sz="1400" dirty="0"/>
          </a:p>
          <a:p>
            <a:r>
              <a:rPr lang="ko-KR" altLang="en-US" sz="1400" dirty="0" err="1"/>
              <a:t>리눅스</a:t>
            </a:r>
            <a:r>
              <a:rPr lang="ko-KR" altLang="en-US" sz="1400" dirty="0"/>
              <a:t> 환경에서</a:t>
            </a:r>
            <a:endParaRPr lang="en-US" altLang="ko-KR" sz="1400" dirty="0"/>
          </a:p>
          <a:p>
            <a:r>
              <a:rPr lang="ko-KR" altLang="en-US" sz="1400" dirty="0"/>
              <a:t>개발</a:t>
            </a:r>
          </a:p>
        </p:txBody>
      </p:sp>
      <p:sp>
        <p:nvSpPr>
          <p:cNvPr id="23" name="곱셈 기호 22"/>
          <p:cNvSpPr/>
          <p:nvPr/>
        </p:nvSpPr>
        <p:spPr>
          <a:xfrm>
            <a:off x="4500562" y="3214686"/>
            <a:ext cx="357190" cy="428628"/>
          </a:xfrm>
          <a:prstGeom prst="mathMultiply">
            <a:avLst>
              <a:gd name="adj1" fmla="val 153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3"/>
          <p:cNvSpPr/>
          <p:nvPr/>
        </p:nvSpPr>
        <p:spPr>
          <a:xfrm>
            <a:off x="3714744" y="3357562"/>
            <a:ext cx="357190" cy="428628"/>
          </a:xfrm>
          <a:prstGeom prst="mathMultiply">
            <a:avLst>
              <a:gd name="adj1" fmla="val 153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48717" y="1511186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플랫폼 </a:t>
            </a:r>
            <a:r>
              <a:rPr lang="en-US" altLang="ko-KR" sz="1400" dirty="0">
                <a:solidFill>
                  <a:srgbClr val="0070C0"/>
                </a:solidFill>
              </a:rPr>
              <a:t>= </a:t>
            </a:r>
            <a:r>
              <a:rPr lang="ko-KR" altLang="en-US" sz="1400" dirty="0">
                <a:solidFill>
                  <a:srgbClr val="0070C0"/>
                </a:solidFill>
              </a:rPr>
              <a:t>하드웨어 플랫폼 </a:t>
            </a:r>
            <a:r>
              <a:rPr lang="en-US" altLang="ko-KR" sz="1400" dirty="0">
                <a:solidFill>
                  <a:srgbClr val="0070C0"/>
                </a:solidFill>
              </a:rPr>
              <a:t>+ </a:t>
            </a:r>
            <a:r>
              <a:rPr lang="ko-KR" altLang="en-US" sz="1400" dirty="0">
                <a:solidFill>
                  <a:srgbClr val="0070C0"/>
                </a:solidFill>
              </a:rPr>
              <a:t>운영체제 플랫폼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00770" y="1951814"/>
            <a:ext cx="3127779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프로그램의 플랫폼 호환성 없는 이유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</a:rPr>
              <a:t> 기계어가 </a:t>
            </a:r>
            <a:r>
              <a:rPr lang="en-US" altLang="ko-KR" sz="1400" dirty="0">
                <a:solidFill>
                  <a:srgbClr val="0070C0"/>
                </a:solidFill>
              </a:rPr>
              <a:t>CPU</a:t>
            </a:r>
            <a:r>
              <a:rPr lang="ko-KR" altLang="en-US" sz="1400" dirty="0">
                <a:solidFill>
                  <a:srgbClr val="0070C0"/>
                </a:solidFill>
              </a:rPr>
              <a:t>마다 다름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운영체제마다 </a:t>
            </a:r>
            <a:r>
              <a:rPr lang="en-US" altLang="ko-KR" sz="1400" dirty="0">
                <a:solidFill>
                  <a:srgbClr val="0070C0"/>
                </a:solidFill>
              </a:rPr>
              <a:t>API</a:t>
            </a:r>
            <a:r>
              <a:rPr lang="ko-KR" altLang="en-US" sz="1400" dirty="0">
                <a:solidFill>
                  <a:srgbClr val="0070C0"/>
                </a:solidFill>
              </a:rPr>
              <a:t> 다름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</a:rPr>
              <a:t> 운영체제마다 실행파일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형식 다름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28345" y="4871346"/>
            <a:ext cx="2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인텔 </a:t>
            </a:r>
            <a:r>
              <a:rPr lang="en-US" altLang="ko-KR" sz="1400" dirty="0"/>
              <a:t>CPU + </a:t>
            </a:r>
            <a:r>
              <a:rPr lang="ko-KR" altLang="en-US" sz="1400" dirty="0"/>
              <a:t>윈도우 노트북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1" y="4198757"/>
            <a:ext cx="903510" cy="85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4" y="1448845"/>
            <a:ext cx="1469693" cy="153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81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자바의 실행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바이트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ko-KR" altLang="en-US" dirty="0"/>
              <a:t>자바 가상 기계에서 실행 가능한 바이너리 코드</a:t>
            </a:r>
            <a:endParaRPr lang="en-US" altLang="ko-KR" dirty="0"/>
          </a:p>
          <a:p>
            <a:pPr lvl="2"/>
            <a:r>
              <a:rPr lang="ko-KR" altLang="en-US" dirty="0"/>
              <a:t>바이트 코드는 컴퓨터 </a:t>
            </a:r>
            <a:r>
              <a:rPr lang="en-US" altLang="ko-KR" dirty="0"/>
              <a:t>CPU</a:t>
            </a:r>
            <a:r>
              <a:rPr lang="ko-KR" altLang="en-US" dirty="0"/>
              <a:t>에 의해 직접 실행되지 않음</a:t>
            </a:r>
            <a:endParaRPr lang="en-US" altLang="ko-KR" dirty="0"/>
          </a:p>
          <a:p>
            <a:pPr lvl="2"/>
            <a:r>
              <a:rPr lang="ko-KR" altLang="en-US" dirty="0"/>
              <a:t>자바 가상 기계가 작동 중인 플랫폼에서 실행</a:t>
            </a:r>
            <a:endParaRPr lang="en-US" altLang="ko-KR" dirty="0"/>
          </a:p>
          <a:p>
            <a:pPr lvl="2"/>
            <a:r>
              <a:rPr lang="ko-KR" altLang="en-US" dirty="0"/>
              <a:t>자바 가상 기계가 인터프리터 방식으로 바이트 코드 해석</a:t>
            </a:r>
            <a:endParaRPr lang="en-US" altLang="ko-KR" dirty="0"/>
          </a:p>
          <a:p>
            <a:pPr lvl="1"/>
            <a:r>
              <a:rPr lang="ko-KR" altLang="en-US" dirty="0"/>
              <a:t>클래스 파일</a:t>
            </a:r>
            <a:r>
              <a:rPr lang="en-US" altLang="ko-KR" dirty="0"/>
              <a:t>(.class)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자바 가상 기계</a:t>
            </a:r>
            <a:r>
              <a:rPr lang="en-US" altLang="ko-KR" dirty="0"/>
              <a:t>(JVM : Java Virtual Machine)</a:t>
            </a:r>
          </a:p>
          <a:p>
            <a:pPr lvl="1"/>
            <a:r>
              <a:rPr lang="ko-KR" altLang="en-US" dirty="0"/>
              <a:t>각기 다른 플랫폼에 설치</a:t>
            </a:r>
            <a:endParaRPr lang="en-US" altLang="ko-KR" dirty="0"/>
          </a:p>
          <a:p>
            <a:pPr lvl="1"/>
            <a:r>
              <a:rPr lang="ko-KR" altLang="en-US" dirty="0"/>
              <a:t>동일한 자바 실행 환경 제공</a:t>
            </a:r>
            <a:endParaRPr lang="en-US" altLang="ko-KR" dirty="0"/>
          </a:p>
          <a:p>
            <a:pPr lvl="1"/>
            <a:r>
              <a:rPr lang="ko-KR" altLang="en-US" dirty="0"/>
              <a:t>자바 가상 기계 자체는 플랫폼에 종속적</a:t>
            </a:r>
            <a:endParaRPr lang="en-US" altLang="ko-KR" dirty="0"/>
          </a:p>
          <a:p>
            <a:pPr lvl="2"/>
            <a:r>
              <a:rPr lang="ko-KR" altLang="en-US" dirty="0"/>
              <a:t>자바 가상 기계는 플랫폼마다 각각 작성됨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리눅스에서</a:t>
            </a:r>
            <a:r>
              <a:rPr lang="ko-KR" altLang="en-US" dirty="0"/>
              <a:t> 작동하는 자바 가상 기계는 윈도우에서 작동하지 않음</a:t>
            </a:r>
            <a:endParaRPr lang="en-US" altLang="ko-KR" dirty="0"/>
          </a:p>
          <a:p>
            <a:pPr lvl="1"/>
            <a:r>
              <a:rPr lang="ko-KR" altLang="en-US" dirty="0"/>
              <a:t>자바 가상 기계 개발 및</a:t>
            </a:r>
            <a:r>
              <a:rPr lang="en-US" altLang="ko-KR" dirty="0"/>
              <a:t> </a:t>
            </a:r>
            <a:r>
              <a:rPr lang="ko-KR" altLang="en-US" dirty="0"/>
              <a:t>공급</a:t>
            </a:r>
            <a:endParaRPr lang="en-US" altLang="ko-KR" dirty="0"/>
          </a:p>
          <a:p>
            <a:pPr lvl="2"/>
            <a:r>
              <a:rPr lang="ko-KR" altLang="en-US" dirty="0"/>
              <a:t>자바 개발사인 </a:t>
            </a:r>
            <a:r>
              <a:rPr lang="ko-KR" altLang="en-US" dirty="0" err="1"/>
              <a:t>오라클</a:t>
            </a:r>
            <a:r>
              <a:rPr lang="ko-KR" altLang="en-US" dirty="0"/>
              <a:t> 외 </a:t>
            </a:r>
            <a:r>
              <a:rPr lang="en-US" altLang="ko-KR" dirty="0"/>
              <a:t>IBM, MS </a:t>
            </a:r>
            <a:r>
              <a:rPr lang="ko-KR" altLang="en-US" dirty="0"/>
              <a:t>등 다양한 회사에서 제작 공급</a:t>
            </a:r>
            <a:endParaRPr lang="en-US" altLang="ko-KR" dirty="0"/>
          </a:p>
          <a:p>
            <a:r>
              <a:rPr lang="ko-KR" altLang="en-US" dirty="0"/>
              <a:t>자바의 실행</a:t>
            </a:r>
            <a:endParaRPr lang="en-US" altLang="ko-KR" dirty="0"/>
          </a:p>
          <a:p>
            <a:pPr lvl="1"/>
            <a:r>
              <a:rPr lang="ko-KR" altLang="en-US" dirty="0"/>
              <a:t>자바 가상 기계가 클래스 파일</a:t>
            </a:r>
            <a:r>
              <a:rPr lang="en-US" altLang="ko-KR" dirty="0"/>
              <a:t>(.class)</a:t>
            </a:r>
            <a:r>
              <a:rPr lang="ko-KR" altLang="en-US" dirty="0"/>
              <a:t>의 바이트 코드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76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688510" y="2293230"/>
            <a:ext cx="2857520" cy="1285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 가상 기계와 자바 응용프로그램의 실행</a:t>
            </a:r>
          </a:p>
        </p:txBody>
      </p:sp>
      <p:sp>
        <p:nvSpPr>
          <p:cNvPr id="54" name="슬라이드 번호 개체 틀 5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02824" y="2436106"/>
            <a:ext cx="12049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...................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7916" y="4758340"/>
            <a:ext cx="853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Hello.java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89249" y="4738060"/>
            <a:ext cx="1714511" cy="38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자바 컴파일러</a:t>
            </a:r>
          </a:p>
        </p:txBody>
      </p:sp>
      <p:cxnSp>
        <p:nvCxnSpPr>
          <p:cNvPr id="8" name="직선 화살표 연결선 7"/>
          <p:cNvCxnSpPr>
            <a:stCxn id="5" idx="3"/>
            <a:endCxn id="6" idx="2"/>
          </p:cNvCxnSpPr>
          <p:nvPr/>
        </p:nvCxnSpPr>
        <p:spPr>
          <a:xfrm>
            <a:off x="1041227" y="4896840"/>
            <a:ext cx="448022" cy="35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6"/>
            <a:endCxn id="23" idx="1"/>
          </p:cNvCxnSpPr>
          <p:nvPr/>
        </p:nvCxnSpPr>
        <p:spPr>
          <a:xfrm flipV="1">
            <a:off x="3203760" y="4931198"/>
            <a:ext cx="359558" cy="1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750" y="5507940"/>
            <a:ext cx="107433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소스 코드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5507940"/>
            <a:ext cx="14109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바이트 코드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8576" y="2650420"/>
            <a:ext cx="114005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Object.class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7270" y="3007610"/>
            <a:ext cx="10793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String.class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>
            <a:off x="5758604" y="2958197"/>
            <a:ext cx="704038" cy="1416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2"/>
            <a:endCxn id="40" idx="0"/>
          </p:cNvCxnSpPr>
          <p:nvPr/>
        </p:nvCxnSpPr>
        <p:spPr>
          <a:xfrm>
            <a:off x="6656937" y="3315387"/>
            <a:ext cx="358507" cy="10715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8325" y="1936039"/>
            <a:ext cx="42462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실행에 필요한 자바 클래스 라이브러리</a:t>
            </a:r>
            <a:r>
              <a:rPr lang="en-US" altLang="ko-KR" sz="1400" dirty="0"/>
              <a:t>(JDK APIs)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5855" y="5207245"/>
            <a:ext cx="9174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Shape.java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3"/>
            <a:endCxn id="6" idx="3"/>
          </p:cNvCxnSpPr>
          <p:nvPr/>
        </p:nvCxnSpPr>
        <p:spPr>
          <a:xfrm flipV="1">
            <a:off x="1073286" y="5070530"/>
            <a:ext cx="667047" cy="275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7916" y="4293494"/>
            <a:ext cx="840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Draw.java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21" idx="3"/>
            <a:endCxn id="6" idx="1"/>
          </p:cNvCxnSpPr>
          <p:nvPr/>
        </p:nvCxnSpPr>
        <p:spPr>
          <a:xfrm>
            <a:off x="1028146" y="4431994"/>
            <a:ext cx="712187" cy="363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63318" y="4792698"/>
            <a:ext cx="907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Hello.class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5213423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Shape.class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563318" y="4379217"/>
            <a:ext cx="894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Draw.class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6" idx="5"/>
            <a:endCxn id="24" idx="1"/>
          </p:cNvCxnSpPr>
          <p:nvPr/>
        </p:nvCxnSpPr>
        <p:spPr>
          <a:xfrm>
            <a:off x="2952676" y="5070530"/>
            <a:ext cx="539204" cy="281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7"/>
            <a:endCxn id="25" idx="1"/>
          </p:cNvCxnSpPr>
          <p:nvPr/>
        </p:nvCxnSpPr>
        <p:spPr>
          <a:xfrm flipV="1">
            <a:off x="2952676" y="4517717"/>
            <a:ext cx="610642" cy="277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3"/>
          </p:cNvCxnSpPr>
          <p:nvPr/>
        </p:nvCxnSpPr>
        <p:spPr>
          <a:xfrm>
            <a:off x="4457858" y="4517717"/>
            <a:ext cx="685141" cy="6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3"/>
            <a:endCxn id="96" idx="1"/>
          </p:cNvCxnSpPr>
          <p:nvPr/>
        </p:nvCxnSpPr>
        <p:spPr>
          <a:xfrm flipV="1">
            <a:off x="4470939" y="4548997"/>
            <a:ext cx="672060" cy="382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3"/>
          </p:cNvCxnSpPr>
          <p:nvPr/>
        </p:nvCxnSpPr>
        <p:spPr>
          <a:xfrm flipV="1">
            <a:off x="4463621" y="4677919"/>
            <a:ext cx="679378" cy="674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61519" y="376754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클래스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로딩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4917" y="3579114"/>
            <a:ext cx="0" cy="7143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9046" y="369728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자바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프로그래밍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161275" y="4390065"/>
            <a:ext cx="1194657" cy="11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4" name="원호 43"/>
          <p:cNvSpPr/>
          <p:nvPr/>
        </p:nvSpPr>
        <p:spPr>
          <a:xfrm>
            <a:off x="5161275" y="4725144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" name="원호 44"/>
          <p:cNvSpPr/>
          <p:nvPr/>
        </p:nvSpPr>
        <p:spPr>
          <a:xfrm rot="10800000">
            <a:off x="5161274" y="4869160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1" name="TextBox 70"/>
          <p:cNvSpPr txBox="1"/>
          <p:nvPr/>
        </p:nvSpPr>
        <p:spPr>
          <a:xfrm>
            <a:off x="5142999" y="4410391"/>
            <a:ext cx="1225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자바</a:t>
            </a:r>
            <a:r>
              <a:rPr lang="en-US" altLang="ko-KR" sz="1100" dirty="0"/>
              <a:t> </a:t>
            </a:r>
            <a:r>
              <a:rPr lang="ko-KR" altLang="en-US" sz="1100" dirty="0"/>
              <a:t>가상 기계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61647" y="4797152"/>
            <a:ext cx="1356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윈도우 운영체제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34590" y="5173208"/>
            <a:ext cx="1442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인텔</a:t>
            </a:r>
            <a:r>
              <a:rPr lang="en-US" altLang="ko-KR" sz="1100" dirty="0"/>
              <a:t> PC H/W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6418115" y="4386968"/>
            <a:ext cx="1194657" cy="1127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1" name="원호 40"/>
          <p:cNvSpPr/>
          <p:nvPr/>
        </p:nvSpPr>
        <p:spPr>
          <a:xfrm rot="10800000">
            <a:off x="6418115" y="4472868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" name="원호 41"/>
          <p:cNvSpPr/>
          <p:nvPr/>
        </p:nvSpPr>
        <p:spPr>
          <a:xfrm>
            <a:off x="6418114" y="5082087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2" name="TextBox 71"/>
          <p:cNvSpPr txBox="1"/>
          <p:nvPr/>
        </p:nvSpPr>
        <p:spPr>
          <a:xfrm>
            <a:off x="6418115" y="4404284"/>
            <a:ext cx="1301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자바</a:t>
            </a:r>
            <a:r>
              <a:rPr lang="en-US" altLang="ko-KR" sz="1100" dirty="0"/>
              <a:t> </a:t>
            </a:r>
            <a:r>
              <a:rPr lang="ko-KR" altLang="en-US" sz="1100" dirty="0"/>
              <a:t>가상 기계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64537" y="4794055"/>
            <a:ext cx="1492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Apple</a:t>
            </a:r>
            <a:r>
              <a:rPr lang="ko-KR" altLang="en-US" sz="1100" dirty="0"/>
              <a:t> 맥 운영체제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18551" y="5154095"/>
            <a:ext cx="1194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Apple H/W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7697557" y="4390065"/>
            <a:ext cx="1194657" cy="11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7697557" y="4677919"/>
            <a:ext cx="597328" cy="95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294885" y="4677919"/>
            <a:ext cx="597329" cy="95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697557" y="5020531"/>
            <a:ext cx="608246" cy="11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305803" y="5020531"/>
            <a:ext cx="586411" cy="11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85431" y="4393385"/>
            <a:ext cx="1206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자바</a:t>
            </a:r>
            <a:r>
              <a:rPr lang="en-US" altLang="ko-KR" sz="1100" dirty="0"/>
              <a:t> </a:t>
            </a:r>
            <a:r>
              <a:rPr lang="ko-KR" altLang="en-US" sz="1100" dirty="0"/>
              <a:t>가상 기계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12772" y="4773729"/>
            <a:ext cx="1296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휴대폰 운영체제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685431" y="5140704"/>
            <a:ext cx="1194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휴대폰</a:t>
            </a:r>
            <a:r>
              <a:rPr lang="en-US" altLang="ko-KR" sz="1100" dirty="0"/>
              <a:t> H/W</a:t>
            </a:r>
            <a:endParaRPr lang="ko-KR" altLang="en-US" sz="11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142999" y="4420074"/>
            <a:ext cx="3766568" cy="257845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6" y="1947701"/>
            <a:ext cx="1431756" cy="149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35728" y="1412776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* </a:t>
            </a:r>
            <a:r>
              <a:rPr lang="ko-KR" altLang="en-US" sz="1400" dirty="0">
                <a:solidFill>
                  <a:srgbClr val="0070C0"/>
                </a:solidFill>
              </a:rPr>
              <a:t>자바는 링크 과정 없음</a:t>
            </a:r>
          </a:p>
        </p:txBody>
      </p:sp>
    </p:spTree>
    <p:extLst>
      <p:ext uri="{BB962C8B-B14F-4D97-AF65-F5344CB8AC3E}">
        <p14:creationId xmlns:p14="http://schemas.microsoft.com/office/powerpoint/2010/main" val="422693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자바와 </a:t>
            </a:r>
            <a:r>
              <a:rPr lang="en-US" altLang="ko-KR" dirty="0"/>
              <a:t>C/C++</a:t>
            </a:r>
            <a:r>
              <a:rPr lang="ko-KR" altLang="en-US" dirty="0"/>
              <a:t>의 실행 환경 차이</a:t>
            </a: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C/C++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940944"/>
            <a:ext cx="213554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&gt;0) {</a:t>
            </a:r>
          </a:p>
          <a:p>
            <a:pPr lvl="1"/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*10;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– j;</a:t>
            </a:r>
          </a:p>
          <a:p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387062" y="2453152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387326" y="1904518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0101000001000101010011110101101010100101110101010101000010001110000000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926" y="3286124"/>
            <a:ext cx="2446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자바 소스 파일</a:t>
            </a:r>
            <a:r>
              <a:rPr lang="en-US" altLang="ko-KR" sz="1600" dirty="0"/>
              <a:t>(Test.java)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53530" y="3207092"/>
            <a:ext cx="25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바이트 코드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Test.class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7" name="오른쪽 화살표 16"/>
          <p:cNvSpPr/>
          <p:nvPr/>
        </p:nvSpPr>
        <p:spPr>
          <a:xfrm>
            <a:off x="4101574" y="2453152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6459028" y="3400719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하드웨어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59028" y="3059668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운영체제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59028" y="2711905"/>
            <a:ext cx="1785950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자바 가상 기계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6188201" y="2084790"/>
            <a:ext cx="470216" cy="1824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6673342" y="1785926"/>
            <a:ext cx="1500198" cy="8572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자바</a:t>
            </a:r>
            <a:r>
              <a:rPr lang="en-US" altLang="ko-KR" sz="1400" dirty="0"/>
              <a:t> 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Test.class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4667730"/>
            <a:ext cx="206353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&gt;0) {</a:t>
            </a:r>
          </a:p>
          <a:p>
            <a:pPr lvl="1"/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*10;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– j;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</p:txBody>
      </p:sp>
      <p:sp>
        <p:nvSpPr>
          <p:cNvPr id="24" name="타원 23"/>
          <p:cNvSpPr/>
          <p:nvPr/>
        </p:nvSpPr>
        <p:spPr>
          <a:xfrm>
            <a:off x="2672814" y="4869902"/>
            <a:ext cx="1428760" cy="7508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컴파일러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 err="1">
                <a:solidFill>
                  <a:schemeClr val="tx1"/>
                </a:solidFill>
              </a:rPr>
              <a:t>링커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387062" y="5179938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4387326" y="4584150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0101000001000101011011110101101010100101111101010101001010101110001100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503" y="5977898"/>
            <a:ext cx="1947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소스 파일</a:t>
            </a:r>
            <a:r>
              <a:rPr lang="en-US" altLang="ko-KR" sz="1600" dirty="0"/>
              <a:t>(Test.cpp)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0040" y="5906460"/>
            <a:ext cx="28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바이너리</a:t>
            </a:r>
            <a:r>
              <a:rPr lang="en-US" altLang="ko-KR" sz="1600" dirty="0"/>
              <a:t> </a:t>
            </a:r>
            <a:r>
              <a:rPr lang="ko-KR" altLang="en-US" sz="1600" dirty="0"/>
              <a:t>실행 파일</a:t>
            </a:r>
            <a:r>
              <a:rPr lang="en-US" altLang="ko-KR" sz="1600" dirty="0"/>
              <a:t>(Test.exe)</a:t>
            </a:r>
            <a:endParaRPr lang="ko-KR" altLang="en-US" sz="1600" dirty="0"/>
          </a:p>
        </p:txBody>
      </p:sp>
      <p:sp>
        <p:nvSpPr>
          <p:cNvPr id="29" name="오른쪽 화살표 28"/>
          <p:cNvSpPr/>
          <p:nvPr/>
        </p:nvSpPr>
        <p:spPr>
          <a:xfrm>
            <a:off x="4101574" y="5144926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6530466" y="5615297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하드웨어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0466" y="5274246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운영체제</a:t>
            </a:r>
            <a:endParaRPr lang="ko-KR" altLang="en-US" sz="1600" dirty="0"/>
          </a:p>
        </p:txBody>
      </p:sp>
      <p:sp>
        <p:nvSpPr>
          <p:cNvPr id="34" name="타원 33"/>
          <p:cNvSpPr/>
          <p:nvPr/>
        </p:nvSpPr>
        <p:spPr>
          <a:xfrm>
            <a:off x="6673342" y="4406262"/>
            <a:ext cx="1500198" cy="8572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C++ 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(Test.exe)</a:t>
            </a:r>
            <a:endParaRPr lang="ko-KR" altLang="en-US" sz="1400" dirty="0"/>
          </a:p>
        </p:txBody>
      </p:sp>
      <p:sp>
        <p:nvSpPr>
          <p:cNvPr id="39" name="타원 38"/>
          <p:cNvSpPr/>
          <p:nvPr/>
        </p:nvSpPr>
        <p:spPr>
          <a:xfrm>
            <a:off x="2672814" y="2178128"/>
            <a:ext cx="1428760" cy="7508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컴파일러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6173276" y="4763452"/>
            <a:ext cx="470216" cy="1824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875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자바와 오픈 소스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오픈 소스란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소프트웨어 제작자의 권리를 보존</a:t>
            </a:r>
            <a:endParaRPr lang="en-US" altLang="ko-KR" dirty="0"/>
          </a:p>
          <a:p>
            <a:pPr lvl="1"/>
            <a:r>
              <a:rPr lang="ko-KR" altLang="en-US" dirty="0"/>
              <a:t>누구나 액세스할 수 있도록 소스 코드를 무상 공개한 소프트웨어</a:t>
            </a:r>
            <a:endParaRPr lang="en-US" altLang="ko-KR" dirty="0"/>
          </a:p>
          <a:p>
            <a:r>
              <a:rPr lang="ko-KR" altLang="en-US" dirty="0"/>
              <a:t>오픈 소스의 장점</a:t>
            </a:r>
            <a:endParaRPr lang="en-US" altLang="ko-KR" dirty="0"/>
          </a:p>
          <a:p>
            <a:pPr lvl="1"/>
            <a:r>
              <a:rPr lang="ko-KR" altLang="en-US" dirty="0"/>
              <a:t>공개된 소스 코드를 참조함으로써 개발 시간 및 비용 단축</a:t>
            </a:r>
            <a:endParaRPr lang="en-US" altLang="ko-KR" dirty="0"/>
          </a:p>
          <a:p>
            <a:pPr lvl="1"/>
            <a:r>
              <a:rPr lang="ko-KR" altLang="en-US" dirty="0"/>
              <a:t>공개된 소프트웨어를 다수의 인원이 참여 개량</a:t>
            </a:r>
            <a:r>
              <a:rPr lang="en-US" altLang="ko-KR" dirty="0"/>
              <a:t>,</a:t>
            </a:r>
            <a:r>
              <a:rPr lang="ko-KR" altLang="en-US" dirty="0"/>
              <a:t> 우수한 품질의 소프트웨어 개발</a:t>
            </a:r>
            <a:endParaRPr lang="en-US" altLang="ko-KR" dirty="0"/>
          </a:p>
          <a:p>
            <a:r>
              <a:rPr lang="ko-KR" altLang="en-US" dirty="0"/>
              <a:t>오픈 소스의 단점</a:t>
            </a:r>
            <a:endParaRPr lang="en-US" altLang="ko-KR" dirty="0"/>
          </a:p>
          <a:p>
            <a:pPr lvl="1"/>
            <a:r>
              <a:rPr lang="ko-KR" altLang="en-US" dirty="0"/>
              <a:t>무단으로 상용 소프트웨어에 사용할 경우 저작권 침해 발생</a:t>
            </a:r>
            <a:endParaRPr lang="en-US" altLang="ko-KR" dirty="0"/>
          </a:p>
          <a:p>
            <a:pPr lvl="1"/>
            <a:r>
              <a:rPr lang="ko-KR" altLang="en-US" dirty="0"/>
              <a:t>다양한 개량 버전의 소프트웨어로 인한 호환성 문제</a:t>
            </a:r>
            <a:endParaRPr lang="en-US" altLang="ko-KR" dirty="0"/>
          </a:p>
          <a:p>
            <a:r>
              <a:rPr lang="ko-KR" altLang="en-US" dirty="0"/>
              <a:t>오프 소스 소프트웨어 사례</a:t>
            </a:r>
            <a:endParaRPr lang="en-US" altLang="ko-KR" dirty="0"/>
          </a:p>
          <a:p>
            <a:pPr lvl="1"/>
            <a:r>
              <a:rPr lang="en-US" altLang="ko-KR" dirty="0"/>
              <a:t>Linux, </a:t>
            </a:r>
            <a:r>
              <a:rPr lang="en-US" altLang="ko-KR" dirty="0" err="1"/>
              <a:t>OpenOffice</a:t>
            </a:r>
            <a:r>
              <a:rPr lang="en-US" altLang="ko-KR" dirty="0"/>
              <a:t>, Open Solaris, Mozilla, Apache, GNU, </a:t>
            </a:r>
            <a:r>
              <a:rPr lang="en-US" altLang="ko-KR" dirty="0" err="1"/>
              <a:t>WebKit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선마이크로시스템즈는</a:t>
            </a:r>
            <a:r>
              <a:rPr lang="ko-KR" altLang="en-US" dirty="0"/>
              <a:t> 자바를 </a:t>
            </a:r>
            <a:r>
              <a:rPr lang="en-US" altLang="ko-KR" dirty="0"/>
              <a:t>GPL </a:t>
            </a:r>
            <a:r>
              <a:rPr lang="ko-KR" altLang="en-US" dirty="0"/>
              <a:t>라이선스로 소스 오픈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http://sourceforge.net </a:t>
            </a:r>
            <a:r>
              <a:rPr lang="en-US" altLang="ko-KR" dirty="0"/>
              <a:t>: </a:t>
            </a:r>
            <a:r>
              <a:rPr lang="ko-KR" altLang="en-US" dirty="0"/>
              <a:t>오픈 소스 사이트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15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ko-KR" altLang="en-US" dirty="0" err="1"/>
              <a:t>배포판</a:t>
            </a:r>
            <a:r>
              <a:rPr lang="ko-KR" altLang="en-US" dirty="0"/>
              <a:t>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오라클은</a:t>
            </a:r>
            <a:r>
              <a:rPr lang="ko-KR" altLang="en-US" dirty="0"/>
              <a:t> 개발 환경에 따라 다양한 자바 </a:t>
            </a:r>
            <a:r>
              <a:rPr lang="ko-KR" altLang="en-US" dirty="0" err="1"/>
              <a:t>배포판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en-US" altLang="ko-KR" dirty="0"/>
              <a:t>Java SE</a:t>
            </a:r>
          </a:p>
          <a:p>
            <a:pPr lvl="1"/>
            <a:r>
              <a:rPr lang="ko-KR" altLang="en-US" dirty="0"/>
              <a:t>자바 표준 </a:t>
            </a:r>
            <a:r>
              <a:rPr lang="ko-KR" altLang="en-US" dirty="0" err="1"/>
              <a:t>배포판</a:t>
            </a:r>
            <a:r>
              <a:rPr lang="en-US" altLang="ko-KR" dirty="0"/>
              <a:t>(Standard Edition)</a:t>
            </a:r>
          </a:p>
          <a:p>
            <a:pPr lvl="1"/>
            <a:r>
              <a:rPr lang="ko-KR" altLang="en-US" dirty="0" err="1"/>
              <a:t>데스크탑과</a:t>
            </a:r>
            <a:r>
              <a:rPr lang="ko-KR" altLang="en-US" dirty="0"/>
              <a:t> 서버 응용 개발 플랫폼</a:t>
            </a:r>
            <a:endParaRPr lang="en-US" altLang="ko-KR" dirty="0"/>
          </a:p>
          <a:p>
            <a:r>
              <a:rPr lang="en-US" altLang="ko-KR" dirty="0"/>
              <a:t>Java ME</a:t>
            </a:r>
          </a:p>
          <a:p>
            <a:pPr lvl="1"/>
            <a:r>
              <a:rPr lang="ko-KR" altLang="en-US" dirty="0"/>
              <a:t>자바 마이크로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pPr lvl="2"/>
            <a:r>
              <a:rPr lang="ko-KR" altLang="en-US" dirty="0"/>
              <a:t>휴대 전화나 </a:t>
            </a:r>
            <a:r>
              <a:rPr lang="en-US" altLang="ko-KR" dirty="0"/>
              <a:t>PDA, </a:t>
            </a:r>
            <a:r>
              <a:rPr lang="ko-KR" altLang="en-US" dirty="0" err="1"/>
              <a:t>셋톱박스</a:t>
            </a:r>
            <a:r>
              <a:rPr lang="ko-KR" altLang="en-US" dirty="0"/>
              <a:t> 등 제한된 리소스를 갖는 하드웨어에서 응용 개발을 위한 플랫폼</a:t>
            </a:r>
            <a:endParaRPr lang="en-US" altLang="ko-KR" dirty="0"/>
          </a:p>
          <a:p>
            <a:pPr lvl="2"/>
            <a:r>
              <a:rPr lang="ko-KR" altLang="en-US" dirty="0"/>
              <a:t>가장 작은 메모리 </a:t>
            </a:r>
            <a:r>
              <a:rPr lang="ko-KR" altLang="en-US" dirty="0" err="1"/>
              <a:t>풋프린트</a:t>
            </a:r>
            <a:endParaRPr lang="en-US" altLang="ko-KR" dirty="0"/>
          </a:p>
          <a:p>
            <a:pPr lvl="1"/>
            <a:r>
              <a:rPr lang="en-US" altLang="ko-KR" dirty="0"/>
              <a:t>Java SE</a:t>
            </a:r>
            <a:r>
              <a:rPr lang="ko-KR" altLang="en-US" dirty="0"/>
              <a:t>의 </a:t>
            </a:r>
            <a:r>
              <a:rPr lang="ko-KR" altLang="en-US" dirty="0" err="1"/>
              <a:t>서브셋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임베디드</a:t>
            </a:r>
            <a:r>
              <a:rPr lang="ko-KR" altLang="en-US" dirty="0"/>
              <a:t> 및 가전 제품을 위한 </a:t>
            </a:r>
            <a:r>
              <a:rPr lang="en-US" altLang="ko-KR" dirty="0"/>
              <a:t>API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Java EE</a:t>
            </a:r>
          </a:p>
          <a:p>
            <a:pPr lvl="1"/>
            <a:r>
              <a:rPr lang="ko-KR" altLang="en-US" dirty="0"/>
              <a:t>자바 기업용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pPr lvl="2"/>
            <a:r>
              <a:rPr lang="ko-KR" altLang="en-US" dirty="0"/>
              <a:t>자바를 이용한 다중 사용자</a:t>
            </a:r>
            <a:r>
              <a:rPr lang="en-US" altLang="ko-KR" dirty="0"/>
              <a:t>, </a:t>
            </a:r>
            <a:r>
              <a:rPr lang="ko-KR" altLang="en-US" dirty="0"/>
              <a:t>기업용 응용 개발을 위한 플랫폼</a:t>
            </a:r>
            <a:endParaRPr lang="en-US" altLang="ko-KR" dirty="0"/>
          </a:p>
          <a:p>
            <a:pPr lvl="1"/>
            <a:r>
              <a:rPr lang="en-US" altLang="ko-KR" dirty="0"/>
              <a:t>Java SE + </a:t>
            </a:r>
            <a:r>
              <a:rPr lang="ko-KR" altLang="en-US" dirty="0"/>
              <a:t>인터넷 기반의 서버사이드 컴퓨팅 관련 </a:t>
            </a:r>
            <a:r>
              <a:rPr lang="en-US" altLang="ko-KR" dirty="0"/>
              <a:t>API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5891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2089</TotalTime>
  <Words>1451</Words>
  <Application>Microsoft Office PowerPoint</Application>
  <PresentationFormat>화면 슬라이드 쇼(4:3)</PresentationFormat>
  <Paragraphs>345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가을</vt:lpstr>
      <vt:lpstr>프로그래밍 언어</vt:lpstr>
      <vt:lpstr>컴파일</vt:lpstr>
      <vt:lpstr>자바의 태동</vt:lpstr>
      <vt:lpstr>플랫폼 종속성(platform dependency)</vt:lpstr>
      <vt:lpstr>자바의 실행 환경</vt:lpstr>
      <vt:lpstr>자바 가상 기계와 자바 응용프로그램의 실행</vt:lpstr>
      <vt:lpstr>자바와 C/C++의 실행 환경 차이</vt:lpstr>
      <vt:lpstr>자바와 오픈 소스</vt:lpstr>
      <vt:lpstr>자바의 배포판 종류</vt:lpstr>
      <vt:lpstr>JDK와 JRE</vt:lpstr>
      <vt:lpstr>JDK 설치 후 디렉터리 구조</vt:lpstr>
      <vt:lpstr>자바 API</vt:lpstr>
      <vt:lpstr>자바 온라인 API 문서</vt:lpstr>
      <vt:lpstr>자바 통합 개발 환경–이클립스(Eclipse)</vt:lpstr>
      <vt:lpstr>Tip: javadoc를 이용한  API 도큐먼트 생성</vt:lpstr>
      <vt:lpstr>자바의 특성(1)</vt:lpstr>
      <vt:lpstr>소스 파일과 클래스, 클래스 파일의 관계</vt:lpstr>
      <vt:lpstr>자바의 특징(2)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bitcamp</cp:lastModifiedBy>
  <cp:revision>105</cp:revision>
  <dcterms:created xsi:type="dcterms:W3CDTF">2011-08-27T14:53:28Z</dcterms:created>
  <dcterms:modified xsi:type="dcterms:W3CDTF">2024-10-29T02:25:01Z</dcterms:modified>
</cp:coreProperties>
</file>