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6" r:id="rId18"/>
    <p:sldId id="277" r:id="rId19"/>
    <p:sldId id="281" r:id="rId20"/>
    <p:sldId id="283" r:id="rId21"/>
    <p:sldId id="285" r:id="rId22"/>
    <p:sldId id="286" r:id="rId23"/>
    <p:sldId id="288" r:id="rId24"/>
    <p:sldId id="289" r:id="rId25"/>
    <p:sldId id="290" r:id="rId26"/>
    <p:sldId id="292" r:id="rId27"/>
    <p:sldId id="293" r:id="rId28"/>
    <p:sldId id="294" r:id="rId29"/>
    <p:sldId id="295" r:id="rId30"/>
    <p:sldId id="296" r:id="rId31"/>
    <p:sldId id="298" r:id="rId32"/>
    <p:sldId id="299" r:id="rId33"/>
    <p:sldId id="302" r:id="rId34"/>
    <p:sldId id="303" r:id="rId35"/>
    <p:sldId id="305" r:id="rId36"/>
    <p:sldId id="307" r:id="rId37"/>
    <p:sldId id="309" r:id="rId38"/>
    <p:sldId id="311" r:id="rId39"/>
    <p:sldId id="313" r:id="rId40"/>
    <p:sldId id="314" r:id="rId41"/>
    <p:sldId id="315" r:id="rId42"/>
    <p:sldId id="317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0" autoAdjust="0"/>
    <p:restoredTop sz="94625" autoAdjust="0"/>
  </p:normalViewPr>
  <p:slideViewPr>
    <p:cSldViewPr>
      <p:cViewPr>
        <p:scale>
          <a:sx n="116" d="100"/>
          <a:sy n="116" d="100"/>
        </p:scale>
        <p:origin x="-179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96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1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맛보기 예제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71486" y="1285860"/>
            <a:ext cx="4029076" cy="5239484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클래스 만들기</a:t>
            </a:r>
            <a:endParaRPr lang="en-US" altLang="ko-KR" sz="1400" dirty="0"/>
          </a:p>
          <a:p>
            <a:pPr lvl="1"/>
            <a:r>
              <a:rPr lang="en-US" altLang="ko-KR" sz="1100" dirty="0"/>
              <a:t>Hello2</a:t>
            </a:r>
            <a:r>
              <a:rPr lang="ko-KR" altLang="en-US" sz="1100" dirty="0"/>
              <a:t> 이름의 클래스 선언</a:t>
            </a:r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r>
              <a:rPr lang="en-US" altLang="ko-KR" sz="1100" dirty="0"/>
              <a:t>class </a:t>
            </a:r>
            <a:r>
              <a:rPr lang="ko-KR" altLang="en-US" sz="1100" dirty="0"/>
              <a:t>키워드로 클래스 정의</a:t>
            </a:r>
            <a:r>
              <a:rPr lang="en-US" altLang="ko-KR" sz="1100" dirty="0"/>
              <a:t>(4</a:t>
            </a:r>
            <a:r>
              <a:rPr lang="ko-KR" altLang="en-US" sz="1100" dirty="0"/>
              <a:t>장</a:t>
            </a:r>
            <a:r>
              <a:rPr lang="en-US" altLang="ko-KR" sz="1100" dirty="0"/>
              <a:t> </a:t>
            </a:r>
            <a:r>
              <a:rPr lang="ko-KR" altLang="en-US" sz="1100" dirty="0"/>
              <a:t>참고</a:t>
            </a:r>
            <a:r>
              <a:rPr lang="en-US" altLang="ko-KR" sz="1100" dirty="0"/>
              <a:t>)</a:t>
            </a:r>
          </a:p>
          <a:p>
            <a:pPr lvl="1"/>
            <a:r>
              <a:rPr lang="en-US" altLang="ko-KR" sz="1100" dirty="0"/>
              <a:t>public</a:t>
            </a:r>
            <a:r>
              <a:rPr lang="ko-KR" altLang="en-US" sz="1100" dirty="0"/>
              <a:t>으로 선언하면 다른 클래스에서도 접근 가능</a:t>
            </a:r>
            <a:endParaRPr lang="en-US" altLang="ko-KR" sz="1100" dirty="0"/>
          </a:p>
          <a:p>
            <a:pPr lvl="1"/>
            <a:r>
              <a:rPr lang="ko-KR" altLang="en-US" sz="1100" dirty="0"/>
              <a:t>클래스 코드는 </a:t>
            </a:r>
            <a:r>
              <a:rPr lang="en-US" altLang="ko-KR" sz="1100" dirty="0"/>
              <a:t>{</a:t>
            </a:r>
            <a:r>
              <a:rPr lang="ko-KR" altLang="en-US" sz="1100" dirty="0"/>
              <a:t> </a:t>
            </a:r>
            <a:r>
              <a:rPr lang="en-US" altLang="ko-KR" sz="1100" dirty="0"/>
              <a:t>} </a:t>
            </a:r>
            <a:r>
              <a:rPr lang="ko-KR" altLang="en-US" sz="1100" dirty="0"/>
              <a:t>내에 모두 작성</a:t>
            </a:r>
            <a:endParaRPr lang="en-US" altLang="ko-KR" sz="1100" dirty="0"/>
          </a:p>
          <a:p>
            <a:r>
              <a:rPr lang="en-US" altLang="ko-KR" sz="1400" dirty="0"/>
              <a:t>main() </a:t>
            </a:r>
            <a:r>
              <a:rPr lang="ko-KR" altLang="en-US" sz="1400" dirty="0" err="1"/>
              <a:t>메소드</a:t>
            </a:r>
            <a:endParaRPr lang="en-US" altLang="ko-KR" sz="1100" dirty="0"/>
          </a:p>
          <a:p>
            <a:pPr lvl="1"/>
            <a:r>
              <a:rPr lang="en-US" altLang="ko-KR" sz="1100" dirty="0"/>
              <a:t>public</a:t>
            </a:r>
            <a:r>
              <a:rPr lang="ko-KR" altLang="en-US" sz="1100" dirty="0"/>
              <a:t> </a:t>
            </a:r>
            <a:r>
              <a:rPr lang="en-US" altLang="ko-KR" sz="1100" dirty="0"/>
              <a:t>static void</a:t>
            </a:r>
            <a:r>
              <a:rPr lang="ko-KR" altLang="en-US" sz="1100" dirty="0"/>
              <a:t>으로 선언되어야 함</a:t>
            </a:r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r>
              <a:rPr lang="ko-KR" altLang="en-US" sz="1100" dirty="0"/>
              <a:t>자바 프로그램은 </a:t>
            </a:r>
            <a:r>
              <a:rPr lang="en-US" altLang="ko-KR" sz="1100" dirty="0"/>
              <a:t>main() </a:t>
            </a:r>
            <a:r>
              <a:rPr lang="ko-KR" altLang="en-US" sz="1100" dirty="0" err="1"/>
              <a:t>메소드부터</a:t>
            </a:r>
            <a:r>
              <a:rPr lang="ko-KR" altLang="en-US" sz="1100" dirty="0"/>
              <a:t> 실행 시작</a:t>
            </a:r>
            <a:endParaRPr lang="en-US" altLang="ko-KR" sz="1100" dirty="0"/>
          </a:p>
          <a:p>
            <a:pPr lvl="1"/>
            <a:r>
              <a:rPr lang="en-US" altLang="ko-KR" sz="1100" dirty="0"/>
              <a:t>String[] </a:t>
            </a:r>
            <a:r>
              <a:rPr lang="en-US" altLang="ko-KR" sz="1100" dirty="0" err="1"/>
              <a:t>args</a:t>
            </a:r>
            <a:r>
              <a:rPr lang="ko-KR" altLang="en-US" sz="1100" dirty="0"/>
              <a:t>로 실행 인자를 전달 받음</a:t>
            </a:r>
            <a:r>
              <a:rPr lang="en-US" altLang="ko-KR" sz="1100" dirty="0"/>
              <a:t>(3</a:t>
            </a:r>
            <a:r>
              <a:rPr lang="ko-KR" altLang="en-US" sz="1100" dirty="0"/>
              <a:t>장 참고</a:t>
            </a:r>
            <a:r>
              <a:rPr lang="en-US" altLang="ko-KR" sz="1100" dirty="0"/>
              <a:t>)</a:t>
            </a:r>
          </a:p>
          <a:p>
            <a:r>
              <a:rPr lang="ko-KR" altLang="en-US" sz="1400" dirty="0"/>
              <a:t>멤버 </a:t>
            </a:r>
            <a:r>
              <a:rPr lang="ko-KR" altLang="en-US" sz="1400" dirty="0" err="1"/>
              <a:t>메소드</a:t>
            </a:r>
            <a:endParaRPr lang="en-US" altLang="ko-KR" sz="1400" dirty="0"/>
          </a:p>
          <a:p>
            <a:pPr lvl="1"/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/>
              <a:t>sum()</a:t>
            </a:r>
          </a:p>
          <a:p>
            <a:pPr lvl="1">
              <a:buNone/>
            </a:pPr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r>
              <a:rPr lang="ko-KR" altLang="en-US" sz="1100" dirty="0"/>
              <a:t>클래스에 속한 함수로서</a:t>
            </a:r>
            <a:r>
              <a:rPr lang="en-US" altLang="ko-KR" sz="1100" dirty="0"/>
              <a:t>, </a:t>
            </a:r>
            <a:r>
              <a:rPr lang="ko-KR" altLang="en-US" sz="1100" dirty="0"/>
              <a:t>클래스 내에서만 선언</a:t>
            </a:r>
            <a:endParaRPr lang="en-US" altLang="ko-KR" sz="11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2"/>
          </p:nvPr>
        </p:nvSpPr>
        <p:spPr>
          <a:xfrm>
            <a:off x="4716016" y="1285860"/>
            <a:ext cx="4299099" cy="5311492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변수 선언</a:t>
            </a:r>
            <a:endParaRPr lang="en-US" altLang="ko-KR" sz="1400" dirty="0"/>
          </a:p>
          <a:p>
            <a:pPr lvl="1"/>
            <a:r>
              <a:rPr lang="ko-KR" altLang="en-US" sz="1200" dirty="0"/>
              <a:t>변수 타입과 변수 이름 선언</a:t>
            </a:r>
            <a:endParaRPr lang="en-US" altLang="ko-KR" sz="12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 lvl="1"/>
            <a:r>
              <a:rPr lang="ko-KR" altLang="en-US" sz="1200" dirty="0" err="1"/>
              <a:t>메소드</a:t>
            </a:r>
            <a:r>
              <a:rPr lang="ko-KR" altLang="en-US" sz="1200" dirty="0"/>
              <a:t> 내에서 선언된 변수는 지역 변수</a:t>
            </a:r>
            <a:endParaRPr lang="en-US" altLang="ko-KR" sz="1200" dirty="0"/>
          </a:p>
          <a:p>
            <a:pPr lvl="2"/>
            <a:r>
              <a:rPr lang="ko-KR" altLang="en-US" sz="900" dirty="0"/>
              <a:t>지역 변수는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실행이 끝나면 저장 공간 반환</a:t>
            </a:r>
            <a:endParaRPr lang="en-US" altLang="ko-KR" sz="900" dirty="0"/>
          </a:p>
          <a:p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  <a:endParaRPr lang="en-US" altLang="ko-KR" sz="1400" dirty="0"/>
          </a:p>
          <a:p>
            <a:pPr lvl="1"/>
            <a:r>
              <a:rPr lang="en-US" altLang="ko-KR" sz="1100" dirty="0"/>
              <a:t>sum()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호춯</a:t>
            </a:r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r>
              <a:rPr lang="en-US" altLang="ko-KR" sz="1100" dirty="0"/>
              <a:t>sum() </a:t>
            </a:r>
            <a:r>
              <a:rPr lang="ko-KR" altLang="en-US" sz="1100" dirty="0" err="1"/>
              <a:t>메소드의</a:t>
            </a:r>
            <a:r>
              <a:rPr lang="ko-KR" altLang="en-US" sz="1100" dirty="0"/>
              <a:t> 호출 시 변수 </a:t>
            </a:r>
            <a:r>
              <a:rPr lang="en-US" altLang="ko-KR" sz="1100" dirty="0"/>
              <a:t>i</a:t>
            </a:r>
            <a:r>
              <a:rPr lang="ko-KR" altLang="en-US" sz="1100" dirty="0"/>
              <a:t>의 값과 정수 </a:t>
            </a:r>
            <a:r>
              <a:rPr lang="en-US" altLang="ko-KR" sz="1100" dirty="0"/>
              <a:t>10</a:t>
            </a:r>
            <a:r>
              <a:rPr lang="ko-KR" altLang="en-US" sz="1100" dirty="0"/>
              <a:t>을 전달</a:t>
            </a:r>
            <a:endParaRPr lang="en-US" altLang="ko-KR" sz="1100" dirty="0"/>
          </a:p>
          <a:p>
            <a:pPr lvl="1"/>
            <a:r>
              <a:rPr lang="en-US" altLang="ko-KR" sz="1100" dirty="0"/>
              <a:t>sum() </a:t>
            </a:r>
            <a:r>
              <a:rPr lang="ko-KR" altLang="en-US" sz="1100" dirty="0" err="1"/>
              <a:t>메소드의</a:t>
            </a:r>
            <a:r>
              <a:rPr lang="ko-KR" altLang="en-US" sz="1100" dirty="0"/>
              <a:t> </a:t>
            </a:r>
            <a:r>
              <a:rPr lang="en-US" altLang="ko-KR" sz="1100" dirty="0"/>
              <a:t>n, m</a:t>
            </a:r>
            <a:r>
              <a:rPr lang="ko-KR" altLang="en-US" sz="1100" dirty="0"/>
              <a:t>에 각각 </a:t>
            </a:r>
            <a:r>
              <a:rPr lang="en-US" altLang="ko-KR" sz="1100" dirty="0"/>
              <a:t>20, 10</a:t>
            </a:r>
            <a:r>
              <a:rPr lang="ko-KR" altLang="en-US" sz="1100" dirty="0"/>
              <a:t> 값 전달</a:t>
            </a:r>
            <a:endParaRPr lang="en-US" altLang="ko-KR" sz="1100" dirty="0"/>
          </a:p>
          <a:p>
            <a:pPr lvl="1"/>
            <a:r>
              <a:rPr lang="en-US" altLang="ko-KR" sz="1100" dirty="0"/>
              <a:t>sum() </a:t>
            </a:r>
            <a:r>
              <a:rPr lang="ko-KR" altLang="en-US" sz="1100" dirty="0" err="1"/>
              <a:t>메소드는</a:t>
            </a:r>
            <a:r>
              <a:rPr lang="ko-KR" altLang="en-US" sz="1100" dirty="0"/>
              <a:t> </a:t>
            </a:r>
            <a:r>
              <a:rPr lang="en-US" altLang="ko-KR" sz="1100" dirty="0"/>
              <a:t>n</a:t>
            </a:r>
            <a:r>
              <a:rPr lang="ko-KR" altLang="en-US" sz="1100" dirty="0"/>
              <a:t>과 </a:t>
            </a:r>
            <a:r>
              <a:rPr lang="en-US" altLang="ko-KR" sz="1100" dirty="0"/>
              <a:t>m </a:t>
            </a:r>
            <a:r>
              <a:rPr lang="ko-KR" altLang="en-US" sz="1100" dirty="0"/>
              <a:t>값을 더한 </a:t>
            </a:r>
            <a:r>
              <a:rPr lang="en-US" altLang="ko-KR" sz="1100" dirty="0"/>
              <a:t>30</a:t>
            </a:r>
            <a:r>
              <a:rPr lang="ko-KR" altLang="en-US" sz="1100" dirty="0"/>
              <a:t> 리턴</a:t>
            </a:r>
            <a:endParaRPr lang="en-US" altLang="ko-KR" sz="1100" dirty="0"/>
          </a:p>
          <a:p>
            <a:pPr lvl="1"/>
            <a:r>
              <a:rPr lang="ko-KR" altLang="en-US" sz="1100" dirty="0"/>
              <a:t>변수 </a:t>
            </a:r>
            <a:r>
              <a:rPr lang="en-US" altLang="ko-KR" sz="1100" dirty="0"/>
              <a:t>s</a:t>
            </a:r>
            <a:r>
              <a:rPr lang="ko-KR" altLang="en-US" sz="1100" dirty="0"/>
              <a:t>는 정수 </a:t>
            </a:r>
            <a:r>
              <a:rPr lang="en-US" altLang="ko-KR" sz="1100" dirty="0"/>
              <a:t>30</a:t>
            </a:r>
            <a:r>
              <a:rPr lang="ko-KR" altLang="en-US" sz="1100" dirty="0"/>
              <a:t>을 전달받아 저장</a:t>
            </a:r>
            <a:endParaRPr lang="en-US" altLang="ko-KR" sz="1400" dirty="0"/>
          </a:p>
          <a:p>
            <a:endParaRPr lang="en-US" altLang="ko-KR" sz="1200" dirty="0"/>
          </a:p>
          <a:p>
            <a:pPr lvl="1"/>
            <a:endParaRPr lang="en-US" altLang="ko-KR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1347686" y="1853034"/>
            <a:ext cx="2214578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public class Hello2 {</a:t>
            </a:r>
          </a:p>
          <a:p>
            <a:r>
              <a:rPr lang="en-US" altLang="ko-KR" sz="1050" dirty="0"/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3602622"/>
            <a:ext cx="2500330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public static void main(String[] </a:t>
            </a:r>
            <a:r>
              <a:rPr lang="en-US" altLang="ko-KR" sz="1050" dirty="0" err="1"/>
              <a:t>args</a:t>
            </a:r>
            <a:r>
              <a:rPr lang="en-US" altLang="ko-KR" sz="1050" dirty="0"/>
              <a:t>) {</a:t>
            </a:r>
          </a:p>
          <a:p>
            <a:r>
              <a:rPr lang="en-US" altLang="ko-KR" sz="105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8" y="3795465"/>
            <a:ext cx="2601408" cy="281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050" dirty="0"/>
              <a:t>s = sum(</a:t>
            </a:r>
            <a:r>
              <a:rPr lang="en-US" altLang="ko-KR" sz="1050" dirty="0" err="1"/>
              <a:t>i</a:t>
            </a:r>
            <a:r>
              <a:rPr lang="en-US" altLang="ko-KR" sz="1050" dirty="0"/>
              <a:t>, 10); // </a:t>
            </a:r>
            <a:r>
              <a:rPr lang="ko-KR" altLang="en-US" sz="1050" dirty="0" err="1"/>
              <a:t>메소드</a:t>
            </a:r>
            <a:r>
              <a:rPr lang="ko-KR" altLang="en-US" sz="1050" dirty="0"/>
              <a:t> </a:t>
            </a:r>
            <a:r>
              <a:rPr lang="en-US" altLang="ko-KR" sz="1050" dirty="0"/>
              <a:t>sum() </a:t>
            </a:r>
            <a:r>
              <a:rPr lang="ko-KR" altLang="en-US" sz="1050" dirty="0"/>
              <a:t>호출</a:t>
            </a:r>
            <a:endParaRPr lang="en-US" altLang="ko-KR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1357290" y="5190497"/>
            <a:ext cx="2350614" cy="577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public static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sum(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n,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m) {</a:t>
            </a:r>
          </a:p>
          <a:p>
            <a:r>
              <a:rPr lang="en-US" altLang="ko-KR" sz="1050" dirty="0"/>
              <a:t>...</a:t>
            </a:r>
          </a:p>
          <a:p>
            <a:r>
              <a:rPr lang="en-US" altLang="ko-KR" sz="1050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8" y="1936140"/>
            <a:ext cx="1571636" cy="577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50" dirty="0" err="1"/>
              <a:t>int</a:t>
            </a:r>
            <a:r>
              <a:rPr lang="en-US" altLang="ko-KR" sz="1050" dirty="0"/>
              <a:t> i=20;</a:t>
            </a:r>
          </a:p>
          <a:p>
            <a:pPr defTabSz="180000"/>
            <a:r>
              <a:rPr lang="en-US" altLang="ko-KR" sz="1050" dirty="0" err="1"/>
              <a:t>int</a:t>
            </a:r>
            <a:r>
              <a:rPr lang="en-US" altLang="ko-KR" sz="1050" dirty="0"/>
              <a:t> s;</a:t>
            </a:r>
          </a:p>
          <a:p>
            <a:pPr defTabSz="180000"/>
            <a:r>
              <a:rPr lang="en-US" altLang="ko-KR" sz="1050" dirty="0"/>
              <a:t>char a;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0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295268"/>
          </a:xfrm>
        </p:spPr>
        <p:txBody>
          <a:bodyPr>
            <a:normAutofit/>
          </a:bodyPr>
          <a:lstStyle/>
          <a:p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/>
              <a:t>프로그램 실행 중에 값을 임시 저장하기 위한 공간</a:t>
            </a:r>
            <a:endParaRPr lang="en-US" altLang="ko-KR" dirty="0"/>
          </a:p>
          <a:p>
            <a:pPr lvl="2"/>
            <a:r>
              <a:rPr lang="ko-KR" altLang="en-US" dirty="0"/>
              <a:t>변수 값은 프로그램 수행 중 변경될 수 있음</a:t>
            </a:r>
            <a:endParaRPr lang="en-US" altLang="ko-KR" dirty="0"/>
          </a:p>
          <a:p>
            <a:pPr lvl="1"/>
            <a:r>
              <a:rPr lang="ko-KR" altLang="en-US" dirty="0"/>
              <a:t>데이터 타입에서 정한 크기의 메모리 할당</a:t>
            </a:r>
            <a:endParaRPr lang="en-US" altLang="ko-KR" dirty="0"/>
          </a:p>
          <a:p>
            <a:r>
              <a:rPr lang="ko-KR" altLang="en-US" dirty="0"/>
              <a:t>변수 선언</a:t>
            </a:r>
            <a:endParaRPr lang="en-US" altLang="ko-KR" dirty="0"/>
          </a:p>
          <a:p>
            <a:pPr lvl="1"/>
            <a:r>
              <a:rPr lang="ko-KR" altLang="en-US" dirty="0"/>
              <a:t>변수의 타입 다음에 변수 이름을 적어 변수를 선언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365104"/>
            <a:ext cx="55054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43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선언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455508"/>
          </a:xfrm>
        </p:spPr>
        <p:txBody>
          <a:bodyPr>
            <a:normAutofit/>
          </a:bodyPr>
          <a:lstStyle/>
          <a:p>
            <a:r>
              <a:rPr lang="ko-KR" altLang="en-US" dirty="0"/>
              <a:t>변수 선언 사례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 선언과 초기화</a:t>
            </a:r>
            <a:endParaRPr lang="en-US" altLang="ko-KR" dirty="0"/>
          </a:p>
          <a:p>
            <a:pPr lvl="1"/>
            <a:r>
              <a:rPr lang="ko-KR" altLang="en-US" dirty="0"/>
              <a:t>선언과 동시에 초기값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r>
              <a:rPr lang="ko-KR" altLang="en-US" dirty="0"/>
              <a:t>변수에 값 대입</a:t>
            </a:r>
            <a:endParaRPr lang="en-US" altLang="ko-KR" dirty="0"/>
          </a:p>
          <a:p>
            <a:pPr lvl="1"/>
            <a:r>
              <a:rPr lang="ko-KR" altLang="en-US" dirty="0"/>
              <a:t>대입 연산자인 </a:t>
            </a:r>
            <a:r>
              <a:rPr lang="en-US" altLang="ko-KR" dirty="0"/>
              <a:t>= </a:t>
            </a:r>
            <a:r>
              <a:rPr lang="ko-KR" altLang="en-US" dirty="0"/>
              <a:t>다음에 식</a:t>
            </a:r>
            <a:r>
              <a:rPr lang="en-US" altLang="ko-KR" dirty="0"/>
              <a:t>(expression)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573016"/>
            <a:ext cx="44709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radius = 10;</a:t>
            </a:r>
          </a:p>
          <a:p>
            <a:r>
              <a:rPr lang="en-US" altLang="ko-KR" sz="1400" b="1" dirty="0"/>
              <a:t>char c1 = 'a', c2 = 'b', c3 = 'c';</a:t>
            </a:r>
          </a:p>
          <a:p>
            <a:r>
              <a:rPr lang="en-US" altLang="ko-KR" sz="1400" dirty="0"/>
              <a:t>double weight = 75.56;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15616" y="5533495"/>
            <a:ext cx="44709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radius = 10 * 5;</a:t>
            </a:r>
          </a:p>
          <a:p>
            <a:r>
              <a:rPr lang="en-US" altLang="ko-KR" sz="1400" dirty="0"/>
              <a:t>c1 = 'r';</a:t>
            </a:r>
          </a:p>
          <a:p>
            <a:r>
              <a:rPr lang="en-US" altLang="ko-KR" sz="1400" dirty="0"/>
              <a:t>weight = weight + 5.0;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5616" y="1785751"/>
            <a:ext cx="44709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r>
              <a:rPr lang="en-US" altLang="ko-KR" sz="1400" b="1" dirty="0"/>
              <a:t>char c1, c2, c3; </a:t>
            </a:r>
            <a:r>
              <a:rPr lang="en-US" altLang="ko-KR" sz="1400" dirty="0"/>
              <a:t>// 3 </a:t>
            </a:r>
            <a:r>
              <a:rPr lang="ko-KR" altLang="en-US" sz="1400" dirty="0"/>
              <a:t>개의 변수를 한 번에 선언한다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double weight;</a:t>
            </a:r>
          </a:p>
        </p:txBody>
      </p:sp>
    </p:spTree>
    <p:extLst>
      <p:ext uri="{BB962C8B-B14F-4D97-AF65-F5344CB8AC3E}">
        <p14:creationId xmlns:p14="http://schemas.microsoft.com/office/powerpoint/2010/main" val="385385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리터럴과 정수 타입 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리터럴</a:t>
            </a:r>
            <a:r>
              <a:rPr lang="en-US" altLang="ko-KR" dirty="0"/>
              <a:t>(literal)</a:t>
            </a:r>
          </a:p>
          <a:p>
            <a:pPr lvl="1"/>
            <a:r>
              <a:rPr lang="ko-KR" altLang="en-US" dirty="0"/>
              <a:t>프로그램에서 직접 표현한 값</a:t>
            </a:r>
            <a:endParaRPr lang="en-US" altLang="ko-KR" dirty="0"/>
          </a:p>
          <a:p>
            <a:pPr lvl="1"/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논리</a:t>
            </a:r>
            <a:r>
              <a:rPr lang="en-US" altLang="ko-KR" dirty="0"/>
              <a:t>, </a:t>
            </a:r>
            <a:r>
              <a:rPr lang="ko-KR" altLang="en-US" dirty="0"/>
              <a:t>문자열 </a:t>
            </a:r>
            <a:r>
              <a:rPr lang="ko-KR" altLang="en-US" dirty="0" err="1"/>
              <a:t>리터럴</a:t>
            </a:r>
            <a:r>
              <a:rPr lang="ko-KR" altLang="en-US" dirty="0"/>
              <a:t>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정수 타입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진수 </a:t>
            </a:r>
            <a:r>
              <a:rPr lang="en-US" altLang="ko-KR" dirty="0"/>
              <a:t> :  0</a:t>
            </a:r>
            <a:r>
              <a:rPr lang="ko-KR" altLang="en-US" dirty="0"/>
              <a:t>으로 시작</a:t>
            </a:r>
            <a:endParaRPr lang="en-US" altLang="ko-KR" dirty="0"/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n = 015; // 10</a:t>
            </a:r>
            <a:r>
              <a:rPr lang="ko-KR" altLang="en-US" dirty="0"/>
              <a:t>진수로 </a:t>
            </a:r>
            <a:r>
              <a:rPr lang="en-US" altLang="ko-KR" dirty="0"/>
              <a:t>13</a:t>
            </a:r>
          </a:p>
          <a:p>
            <a:pPr lvl="1"/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: 0x</a:t>
            </a:r>
            <a:r>
              <a:rPr lang="ko-KR" altLang="en-US" dirty="0"/>
              <a:t>로 시작</a:t>
            </a:r>
            <a:endParaRPr lang="en-US" altLang="ko-KR" dirty="0"/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n = 0x15; // 10</a:t>
            </a:r>
            <a:r>
              <a:rPr lang="ko-KR" altLang="en-US" dirty="0"/>
              <a:t>진수로 </a:t>
            </a:r>
            <a:r>
              <a:rPr lang="en-US" altLang="ko-KR" dirty="0"/>
              <a:t>21</a:t>
            </a:r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: 0</a:t>
            </a:r>
            <a:r>
              <a:rPr lang="ko-KR" altLang="en-US" dirty="0"/>
              <a:t>으로 시작하지 않는 숫자</a:t>
            </a:r>
            <a:endParaRPr lang="en-US" altLang="ko-KR" dirty="0"/>
          </a:p>
          <a:p>
            <a:pPr lvl="2"/>
            <a:r>
              <a:rPr lang="en-US" altLang="ko-KR" dirty="0"/>
              <a:t>15, 3, 20, 55, 88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: 0b</a:t>
            </a:r>
            <a:r>
              <a:rPr lang="ko-KR" altLang="en-US"/>
              <a:t>로 시작</a:t>
            </a:r>
            <a:endParaRPr lang="en-US" altLang="ko-KR" dirty="0"/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n = 0b0101; // </a:t>
            </a:r>
            <a:r>
              <a:rPr lang="ko-KR" altLang="en-US" dirty="0"/>
              <a:t>이진수 </a:t>
            </a:r>
            <a:r>
              <a:rPr lang="en-US" altLang="ko-KR" dirty="0"/>
              <a:t>0101 -&gt; </a:t>
            </a:r>
            <a:r>
              <a:rPr lang="ko-KR" altLang="en-US" dirty="0"/>
              <a:t>십진수 </a:t>
            </a:r>
            <a:r>
              <a:rPr lang="en-US" altLang="ko-KR" dirty="0"/>
              <a:t>5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모든 정수 </a:t>
            </a:r>
            <a:r>
              <a:rPr lang="ko-KR" altLang="en-US" dirty="0" err="1"/>
              <a:t>리터럴은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형으로 컴파일</a:t>
            </a:r>
            <a:endParaRPr lang="en-US" altLang="ko-KR" dirty="0"/>
          </a:p>
          <a:p>
            <a:pPr lvl="1"/>
            <a:r>
              <a:rPr lang="en-US" altLang="ko-KR" dirty="0"/>
              <a:t>long </a:t>
            </a:r>
            <a:r>
              <a:rPr lang="ko-KR" altLang="en-US" dirty="0"/>
              <a:t>타입 </a:t>
            </a:r>
            <a:r>
              <a:rPr lang="ko-KR" altLang="en-US" dirty="0" err="1"/>
              <a:t>리터럴은</a:t>
            </a:r>
            <a:r>
              <a:rPr lang="ko-KR" altLang="en-US" dirty="0"/>
              <a:t> 숫자 뒤에 </a:t>
            </a:r>
            <a:r>
              <a:rPr lang="en-US" altLang="ko-KR" dirty="0"/>
              <a:t>L </a:t>
            </a:r>
            <a:r>
              <a:rPr lang="ko-KR" altLang="en-US" dirty="0"/>
              <a:t>또는 </a:t>
            </a:r>
            <a:r>
              <a:rPr lang="en-US" altLang="ko-KR" dirty="0"/>
              <a:t>l</a:t>
            </a:r>
            <a:r>
              <a:rPr lang="ko-KR" altLang="en-US" dirty="0"/>
              <a:t>을 붙여 표시</a:t>
            </a:r>
            <a:endParaRPr lang="en-US" altLang="ko-KR" dirty="0"/>
          </a:p>
          <a:p>
            <a:pPr lvl="2"/>
            <a:r>
              <a:rPr lang="en-US" altLang="ko-KR" dirty="0"/>
              <a:t>ex) 24L, 3578l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53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실수 타입 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부동 소수점 실수 직접 표시</a:t>
            </a:r>
            <a:endParaRPr lang="en-US" altLang="ko-KR" dirty="0"/>
          </a:p>
          <a:p>
            <a:pPr lvl="1"/>
            <a:r>
              <a:rPr lang="ko-KR" altLang="en-US" dirty="0"/>
              <a:t>소수점을</a:t>
            </a:r>
            <a:r>
              <a:rPr lang="en-US" altLang="ko-KR" dirty="0"/>
              <a:t> </a:t>
            </a:r>
            <a:r>
              <a:rPr lang="ko-KR" altLang="en-US" dirty="0"/>
              <a:t>찍은 실수</a:t>
            </a:r>
            <a:r>
              <a:rPr lang="en-US" altLang="ko-KR" dirty="0"/>
              <a:t>, </a:t>
            </a:r>
            <a:r>
              <a:rPr lang="ko-KR" altLang="en-US" dirty="0"/>
              <a:t>지수</a:t>
            </a:r>
            <a:r>
              <a:rPr lang="en-US" altLang="ko-KR" dirty="0"/>
              <a:t>(exponent)</a:t>
            </a:r>
            <a:r>
              <a:rPr lang="ko-KR" altLang="en-US" dirty="0"/>
              <a:t>식으로 표현한 실수</a:t>
            </a:r>
            <a:endParaRPr lang="en-US" altLang="ko-KR" dirty="0"/>
          </a:p>
          <a:p>
            <a:pPr lvl="2"/>
            <a:r>
              <a:rPr lang="en-US" altLang="ko-KR" dirty="0"/>
              <a:t>12. </a:t>
            </a:r>
            <a:r>
              <a:rPr lang="ko-KR" altLang="en-US" dirty="0"/>
              <a:t>또는</a:t>
            </a:r>
            <a:r>
              <a:rPr lang="en-US" altLang="ko-KR" dirty="0"/>
              <a:t> 12.0</a:t>
            </a:r>
          </a:p>
          <a:p>
            <a:pPr lvl="2"/>
            <a:r>
              <a:rPr lang="en-US" altLang="ko-KR" dirty="0"/>
              <a:t>.1234 </a:t>
            </a:r>
            <a:r>
              <a:rPr lang="ko-KR" altLang="en-US" dirty="0"/>
              <a:t>또는 </a:t>
            </a:r>
            <a:r>
              <a:rPr lang="en-US" altLang="ko-KR" dirty="0"/>
              <a:t>0.1234 </a:t>
            </a:r>
            <a:r>
              <a:rPr lang="ko-KR" altLang="en-US" dirty="0"/>
              <a:t>또는 </a:t>
            </a:r>
            <a:r>
              <a:rPr lang="en-US" altLang="ko-KR" dirty="0"/>
              <a:t>1234E-4</a:t>
            </a:r>
          </a:p>
          <a:p>
            <a:pPr lvl="1"/>
            <a:r>
              <a:rPr lang="ko-KR" altLang="en-US" dirty="0"/>
              <a:t>숫자 뒤에 </a:t>
            </a:r>
            <a:r>
              <a:rPr lang="en-US" altLang="ko-KR" dirty="0"/>
              <a:t>f(float)</a:t>
            </a:r>
            <a:r>
              <a:rPr lang="ko-KR" altLang="en-US" dirty="0"/>
              <a:t>나 </a:t>
            </a:r>
            <a:r>
              <a:rPr lang="en-US" altLang="ko-KR" dirty="0"/>
              <a:t>d(double)</a:t>
            </a:r>
            <a:r>
              <a:rPr lang="ko-KR" altLang="en-US" dirty="0"/>
              <a:t>을 명시적으로 붙이기도 함</a:t>
            </a:r>
            <a:endParaRPr lang="en-US" altLang="ko-KR" dirty="0"/>
          </a:p>
          <a:p>
            <a:pPr lvl="2"/>
            <a:r>
              <a:rPr lang="en-US" altLang="ko-KR" dirty="0"/>
              <a:t>0.1234 </a:t>
            </a:r>
            <a:r>
              <a:rPr lang="ko-KR" altLang="en-US" dirty="0"/>
              <a:t>또는</a:t>
            </a:r>
            <a:r>
              <a:rPr lang="en-US" altLang="ko-KR" dirty="0"/>
              <a:t> 0.1234</a:t>
            </a:r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en-US" altLang="ko-KR" dirty="0"/>
              <a:t> </a:t>
            </a:r>
            <a:r>
              <a:rPr lang="ko-KR" altLang="en-US" dirty="0"/>
              <a:t>또는</a:t>
            </a:r>
            <a:r>
              <a:rPr lang="en-US" altLang="ko-KR" dirty="0"/>
              <a:t> 0.1234</a:t>
            </a:r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en-US" altLang="ko-KR" dirty="0"/>
              <a:t> → </a:t>
            </a:r>
            <a:r>
              <a:rPr lang="en-US" altLang="ko-KR" dirty="0">
                <a:solidFill>
                  <a:srgbClr val="FF0000"/>
                </a:solidFill>
              </a:rPr>
              <a:t>double</a:t>
            </a:r>
            <a:r>
              <a:rPr lang="ko-KR" altLang="en-US" dirty="0"/>
              <a:t> 타입</a:t>
            </a:r>
            <a:endParaRPr lang="en-US" altLang="ko-KR" dirty="0"/>
          </a:p>
          <a:p>
            <a:pPr lvl="2"/>
            <a:r>
              <a:rPr lang="en-US" altLang="ko-KR" dirty="0"/>
              <a:t>0.1234</a:t>
            </a:r>
            <a:r>
              <a:rPr lang="en-US" altLang="ko-KR" dirty="0">
                <a:solidFill>
                  <a:srgbClr val="FF0000"/>
                </a:solidFill>
              </a:rPr>
              <a:t>f</a:t>
            </a:r>
            <a:r>
              <a:rPr lang="en-US" altLang="ko-KR" dirty="0"/>
              <a:t> </a:t>
            </a:r>
            <a:r>
              <a:rPr lang="ko-KR" altLang="en-US" dirty="0"/>
              <a:t>또는</a:t>
            </a:r>
            <a:r>
              <a:rPr lang="en-US" altLang="ko-KR" dirty="0"/>
              <a:t> 0.1234</a:t>
            </a:r>
            <a:r>
              <a:rPr lang="en-US" altLang="ko-KR" dirty="0">
                <a:solidFill>
                  <a:srgbClr val="FF0000"/>
                </a:solidFill>
              </a:rPr>
              <a:t>F</a:t>
            </a:r>
            <a:r>
              <a:rPr lang="en-US" altLang="ko-KR" dirty="0"/>
              <a:t> → </a:t>
            </a:r>
            <a:r>
              <a:rPr lang="en-US" altLang="ko-KR" dirty="0">
                <a:solidFill>
                  <a:srgbClr val="FF0000"/>
                </a:solidFill>
              </a:rPr>
              <a:t>float</a:t>
            </a:r>
            <a:r>
              <a:rPr lang="ko-KR" altLang="en-US" dirty="0"/>
              <a:t> 타입</a:t>
            </a:r>
            <a:endParaRPr lang="en-US" altLang="ko-KR" dirty="0"/>
          </a:p>
          <a:p>
            <a:pPr lvl="2"/>
            <a:r>
              <a:rPr lang="en-US" altLang="ko-KR" dirty="0"/>
              <a:t>1234</a:t>
            </a:r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1234</a:t>
            </a:r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en-US" altLang="ko-KR" dirty="0"/>
              <a:t> → 1234.0</a:t>
            </a:r>
            <a:r>
              <a:rPr lang="ko-KR" altLang="en-US" dirty="0"/>
              <a:t>과 같으며 </a:t>
            </a:r>
            <a:r>
              <a:rPr lang="en-US" altLang="ko-KR" dirty="0">
                <a:solidFill>
                  <a:srgbClr val="FF0000"/>
                </a:solidFill>
              </a:rPr>
              <a:t>double</a:t>
            </a:r>
            <a:r>
              <a:rPr lang="en-US" altLang="ko-KR" dirty="0"/>
              <a:t> </a:t>
            </a:r>
            <a:r>
              <a:rPr lang="ko-KR" altLang="en-US" dirty="0"/>
              <a:t>타입</a:t>
            </a:r>
            <a:endParaRPr lang="en-US" altLang="ko-KR" dirty="0"/>
          </a:p>
          <a:p>
            <a:pPr lvl="2"/>
            <a:r>
              <a:rPr lang="en-US" altLang="ko-KR" dirty="0"/>
              <a:t>1234</a:t>
            </a:r>
            <a:r>
              <a:rPr lang="en-US" altLang="ko-KR" dirty="0">
                <a:solidFill>
                  <a:srgbClr val="FF0000"/>
                </a:solidFill>
              </a:rPr>
              <a:t>F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1234</a:t>
            </a:r>
            <a:r>
              <a:rPr lang="en-US" altLang="ko-KR" dirty="0">
                <a:solidFill>
                  <a:srgbClr val="FF0000"/>
                </a:solidFill>
              </a:rPr>
              <a:t>f</a:t>
            </a:r>
            <a:r>
              <a:rPr lang="en-US" altLang="ko-KR" dirty="0"/>
              <a:t> → 1234.0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같으며 </a:t>
            </a:r>
            <a:r>
              <a:rPr lang="en-US" altLang="ko-KR" dirty="0">
                <a:solidFill>
                  <a:srgbClr val="FF0000"/>
                </a:solidFill>
              </a:rPr>
              <a:t>float</a:t>
            </a:r>
            <a:r>
              <a:rPr lang="en-US" altLang="ko-KR" dirty="0"/>
              <a:t> </a:t>
            </a:r>
            <a:r>
              <a:rPr lang="ko-KR" altLang="en-US" dirty="0"/>
              <a:t>타입</a:t>
            </a:r>
            <a:endParaRPr lang="en-US" altLang="ko-KR" dirty="0"/>
          </a:p>
          <a:p>
            <a:pPr lvl="1"/>
            <a:r>
              <a:rPr lang="ko-KR" altLang="en-US" dirty="0"/>
              <a:t>실수 타입 </a:t>
            </a:r>
            <a:r>
              <a:rPr lang="ko-KR" altLang="en-US" dirty="0" err="1"/>
              <a:t>리터럴은</a:t>
            </a:r>
            <a:r>
              <a:rPr lang="ko-KR" altLang="en-US" dirty="0"/>
              <a:t> </a:t>
            </a:r>
            <a:r>
              <a:rPr lang="en-US" altLang="ko-KR" dirty="0"/>
              <a:t>double </a:t>
            </a:r>
            <a:r>
              <a:rPr lang="ko-KR" altLang="en-US" dirty="0"/>
              <a:t>타입으로 컴파일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4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타입</a:t>
            </a:r>
            <a:r>
              <a:rPr lang="en-US" altLang="ko-KR" dirty="0"/>
              <a:t> </a:t>
            </a:r>
            <a:r>
              <a:rPr lang="ko-KR" altLang="en-US" dirty="0" err="1"/>
              <a:t>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논리 값</a:t>
            </a:r>
            <a:r>
              <a:rPr lang="en-US" altLang="ko-KR" dirty="0"/>
              <a:t> </a:t>
            </a:r>
            <a:r>
              <a:rPr lang="ko-KR" altLang="en-US" dirty="0"/>
              <a:t>표시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논리 타입과 정수타입 사이의 타입 변환 허용 안 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(i==1) </a:t>
            </a:r>
            <a:r>
              <a:rPr lang="ko-KR" altLang="en-US" dirty="0"/>
              <a:t>또는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!=0)</a:t>
            </a:r>
            <a:r>
              <a:rPr lang="ko-KR" altLang="en-US" dirty="0"/>
              <a:t>과 같은 명확한 논리 연산 사용해야 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3501008"/>
            <a:ext cx="698477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ko-KR" altLang="en-US" sz="1600" dirty="0"/>
              <a:t> </a:t>
            </a:r>
            <a:r>
              <a:rPr lang="en-US" altLang="ko-KR" sz="1600" dirty="0"/>
              <a:t>i; </a:t>
            </a:r>
          </a:p>
          <a:p>
            <a:r>
              <a:rPr lang="en-US" altLang="ko-KR" sz="1600" strike="sngStrike" dirty="0"/>
              <a:t>if ((</a:t>
            </a:r>
            <a:r>
              <a:rPr lang="en-US" altLang="ko-KR" sz="1600" strike="sngStrike" dirty="0" err="1"/>
              <a:t>boolean</a:t>
            </a:r>
            <a:r>
              <a:rPr lang="en-US" altLang="ko-KR" sz="1600" strike="sngStrike" dirty="0"/>
              <a:t>)i) </a:t>
            </a:r>
            <a:r>
              <a:rPr lang="en-US" altLang="ko-KR" sz="1600" dirty="0"/>
              <a:t>{ }	// </a:t>
            </a:r>
            <a:r>
              <a:rPr lang="ko-KR" altLang="en-US" sz="1600" dirty="0"/>
              <a:t>정수 </a:t>
            </a:r>
            <a:r>
              <a:rPr lang="en-US" altLang="ko-KR" sz="1600" dirty="0" err="1"/>
              <a:t>i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논리 타입으로 변환할 수 없음</a:t>
            </a:r>
            <a:r>
              <a:rPr lang="en-US" altLang="ko-KR" sz="1600" dirty="0"/>
              <a:t>. </a:t>
            </a:r>
            <a:r>
              <a:rPr lang="ko-KR" altLang="en-US" sz="1600" dirty="0"/>
              <a:t>컴파일 오류</a:t>
            </a:r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2276872"/>
            <a:ext cx="698477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boolean</a:t>
            </a:r>
            <a:r>
              <a:rPr lang="en-US" altLang="ko-KR" sz="1600" dirty="0"/>
              <a:t> b = true; </a:t>
            </a:r>
          </a:p>
          <a:p>
            <a:r>
              <a:rPr lang="en-US" altLang="ko-KR" sz="1600" dirty="0" err="1"/>
              <a:t>boolean</a:t>
            </a:r>
            <a:r>
              <a:rPr lang="en-US" altLang="ko-KR" sz="1600" dirty="0"/>
              <a:t> c = 10 &gt; 0; // 10&gt;0</a:t>
            </a:r>
            <a:r>
              <a:rPr lang="ko-KR" altLang="en-US" sz="1600" dirty="0"/>
              <a:t>이 참이므로 </a:t>
            </a:r>
            <a:r>
              <a:rPr lang="en-US" altLang="ko-KR" sz="1600" dirty="0"/>
              <a:t>c </a:t>
            </a:r>
            <a:r>
              <a:rPr lang="ko-KR" altLang="en-US" sz="1600" dirty="0"/>
              <a:t>값은 </a:t>
            </a:r>
            <a:r>
              <a:rPr lang="en-US" altLang="ko-KR" sz="16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79347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Tip: </a:t>
            </a:r>
            <a:r>
              <a:rPr lang="ko-KR" altLang="en-US" dirty="0"/>
              <a:t>기본 타입 이외 </a:t>
            </a:r>
            <a:r>
              <a:rPr lang="ko-KR" altLang="en-US" dirty="0" err="1"/>
              <a:t>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null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1"/>
            <a:r>
              <a:rPr lang="ko-KR" altLang="en-US" dirty="0"/>
              <a:t>어떠한 </a:t>
            </a:r>
            <a:r>
              <a:rPr lang="ko-KR" altLang="en-US" dirty="0" err="1"/>
              <a:t>레퍼런스</a:t>
            </a:r>
            <a:r>
              <a:rPr lang="ko-KR" altLang="en-US" dirty="0"/>
              <a:t> 타입의 값으로도 사용 가능</a:t>
            </a:r>
            <a:endParaRPr lang="en-US" altLang="ko-KR" dirty="0"/>
          </a:p>
          <a:p>
            <a:pPr lvl="2"/>
            <a:r>
              <a:rPr lang="en-US" altLang="ko-KR" strike="sngStrike" dirty="0" err="1"/>
              <a:t>int</a:t>
            </a:r>
            <a:r>
              <a:rPr lang="en-US" altLang="ko-KR" strike="sngStrike" dirty="0"/>
              <a:t> n = null</a:t>
            </a:r>
            <a:r>
              <a:rPr lang="en-US" altLang="ko-KR" dirty="0"/>
              <a:t>;	//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데이터 타입에는 사용 불가</a:t>
            </a:r>
            <a:endParaRPr lang="en-US" altLang="ko-KR" dirty="0"/>
          </a:p>
          <a:p>
            <a:pPr lvl="2"/>
            <a:r>
              <a:rPr lang="en-US" altLang="ko-KR" dirty="0"/>
              <a:t>String </a:t>
            </a:r>
            <a:r>
              <a:rPr lang="en-US" altLang="ko-KR" dirty="0" err="1"/>
              <a:t>str</a:t>
            </a:r>
            <a:r>
              <a:rPr lang="en-US" altLang="ko-KR" dirty="0"/>
              <a:t> = null;</a:t>
            </a:r>
          </a:p>
          <a:p>
            <a:r>
              <a:rPr lang="ko-KR" altLang="en-US" dirty="0"/>
              <a:t>문자열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1"/>
            <a:r>
              <a:rPr lang="ko-KR" altLang="en-US" dirty="0"/>
              <a:t>이중 인용부호로 묶어서 표현</a:t>
            </a:r>
            <a:endParaRPr lang="en-US" altLang="ko-KR" dirty="0"/>
          </a:p>
          <a:p>
            <a:pPr lvl="2"/>
            <a:r>
              <a:rPr lang="en-US" altLang="ko-KR" dirty="0"/>
              <a:t>"Good", "Morning", "</a:t>
            </a:r>
            <a:r>
              <a:rPr lang="ko-KR" altLang="en-US" dirty="0"/>
              <a:t>자바</a:t>
            </a:r>
            <a:r>
              <a:rPr lang="en-US" altLang="ko-KR" dirty="0"/>
              <a:t>", "3.19", "26", "a"</a:t>
            </a:r>
          </a:p>
          <a:p>
            <a:pPr lvl="1"/>
            <a:r>
              <a:rPr lang="ko-KR" altLang="en-US" dirty="0"/>
              <a:t>자바에서 문자열은 객체이므로 기본 타입 아님</a:t>
            </a:r>
            <a:endParaRPr lang="en-US" altLang="ko-KR" dirty="0"/>
          </a:p>
          <a:p>
            <a:pPr lvl="1"/>
            <a:r>
              <a:rPr lang="ko-KR" altLang="en-US" dirty="0"/>
              <a:t>문자열 </a:t>
            </a:r>
            <a:r>
              <a:rPr lang="ko-KR" altLang="en-US" dirty="0" err="1"/>
              <a:t>리터럴은</a:t>
            </a:r>
            <a:r>
              <a:rPr lang="ko-KR" altLang="en-US" dirty="0"/>
              <a:t> </a:t>
            </a:r>
            <a:r>
              <a:rPr lang="en-US" altLang="ko-KR" dirty="0"/>
              <a:t>String </a:t>
            </a:r>
            <a:r>
              <a:rPr lang="ko-KR" altLang="en-US" dirty="0"/>
              <a:t>객체로 자동 처리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07704" y="4941168"/>
            <a:ext cx="3456384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String str1 = "Welcome";</a:t>
            </a:r>
          </a:p>
          <a:p>
            <a:pPr defTabSz="180000"/>
            <a:r>
              <a:rPr lang="en-US" altLang="ko-KR" sz="1600" dirty="0"/>
              <a:t>String str2 = null;</a:t>
            </a:r>
          </a:p>
          <a:p>
            <a:pPr defTabSz="180000"/>
            <a:r>
              <a:rPr lang="en-US" altLang="ko-KR" sz="1600" dirty="0" err="1"/>
              <a:t>System.out.println</a:t>
            </a:r>
            <a:r>
              <a:rPr lang="en-US" altLang="ko-KR" sz="1600" dirty="0"/>
              <a:t>(str1);</a:t>
            </a:r>
          </a:p>
        </p:txBody>
      </p:sp>
    </p:spTree>
    <p:extLst>
      <p:ext uri="{BB962C8B-B14F-4D97-AF65-F5344CB8AC3E}">
        <p14:creationId xmlns:p14="http://schemas.microsoft.com/office/powerpoint/2010/main" val="1736795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상수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상수 선언</a:t>
            </a:r>
            <a:endParaRPr lang="en-US" altLang="ko-KR" dirty="0"/>
          </a:p>
          <a:p>
            <a:pPr lvl="1"/>
            <a:r>
              <a:rPr lang="en-US" altLang="ko-KR" dirty="0"/>
              <a:t>final</a:t>
            </a:r>
            <a:r>
              <a:rPr lang="ko-KR" altLang="en-US" dirty="0"/>
              <a:t> 키워드 사용</a:t>
            </a:r>
            <a:endParaRPr lang="en-US" altLang="ko-KR" dirty="0"/>
          </a:p>
          <a:p>
            <a:pPr lvl="1"/>
            <a:r>
              <a:rPr lang="ko-KR" altLang="en-US" dirty="0"/>
              <a:t>선언 시 초기값 지정</a:t>
            </a:r>
            <a:endParaRPr lang="en-US" altLang="ko-KR" dirty="0"/>
          </a:p>
          <a:p>
            <a:pPr lvl="1"/>
            <a:r>
              <a:rPr lang="ko-KR" altLang="en-US" dirty="0"/>
              <a:t>실행 중 값 변경 불가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상수 선언 사례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9391" y="5373216"/>
            <a:ext cx="300039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final double PI = 3.141592;</a:t>
            </a:r>
          </a:p>
          <a:p>
            <a:r>
              <a:rPr lang="en-US" altLang="ko-KR" sz="1600" dirty="0"/>
              <a:t>final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LENGTH = 20;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18" y="2996952"/>
            <a:ext cx="68770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197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 </a:t>
            </a:r>
            <a:r>
              <a:rPr lang="en-US" altLang="ko-KR" dirty="0"/>
              <a:t>- </a:t>
            </a:r>
            <a:r>
              <a:rPr lang="ko-KR" altLang="en-US" dirty="0"/>
              <a:t>자동 타입 변환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1196752"/>
            <a:ext cx="8153400" cy="5040560"/>
          </a:xfrm>
        </p:spPr>
        <p:txBody>
          <a:bodyPr/>
          <a:lstStyle/>
          <a:p>
            <a:r>
              <a:rPr lang="ko-KR" altLang="en-US" dirty="0"/>
              <a:t>자동 타입 변환이 발생하는 경우</a:t>
            </a:r>
            <a:endParaRPr lang="en-US" altLang="ko-KR" dirty="0"/>
          </a:p>
          <a:p>
            <a:pPr lvl="1"/>
            <a:r>
              <a:rPr lang="ko-KR" altLang="en-US" dirty="0"/>
              <a:t>원래의 타입보다 큰 타입으로 바뀔 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원본 값 보존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17654" y="2041103"/>
            <a:ext cx="560261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byte &gt;&gt; short/char &gt;&gt;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&gt;&gt; long &gt;&gt; float &gt;&gt; double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33349" y="5355793"/>
            <a:ext cx="560261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long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n = 32555;</a:t>
            </a:r>
          </a:p>
          <a:p>
            <a:r>
              <a:rPr lang="en-US" altLang="ko-KR" sz="1400" dirty="0"/>
              <a:t>byte b = 25; // 0x19</a:t>
            </a:r>
          </a:p>
          <a:p>
            <a:r>
              <a:rPr lang="en-US" altLang="ko-KR" sz="1400" b="1" dirty="0" err="1"/>
              <a:t>var</a:t>
            </a:r>
            <a:r>
              <a:rPr lang="en-US" altLang="ko-KR" sz="1400" b="1" dirty="0"/>
              <a:t> = n;</a:t>
            </a:r>
            <a:r>
              <a:rPr lang="en-US" altLang="ko-KR" sz="1400" dirty="0"/>
              <a:t> //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타입에서 </a:t>
            </a:r>
            <a:r>
              <a:rPr lang="en-US" altLang="ko-KR" sz="1400" dirty="0"/>
              <a:t>long </a:t>
            </a:r>
            <a:r>
              <a:rPr lang="ko-KR" altLang="en-US" sz="1400" dirty="0"/>
              <a:t>타입으로 자동 변환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ko-KR" altLang="en-US" sz="1400" dirty="0"/>
              <a:t>값은 </a:t>
            </a:r>
            <a:r>
              <a:rPr lang="en-US" altLang="ko-KR" sz="1400" dirty="0"/>
              <a:t>32555</a:t>
            </a:r>
          </a:p>
          <a:p>
            <a:r>
              <a:rPr lang="en-US" altLang="ko-KR" sz="1400" b="1" dirty="0" err="1"/>
              <a:t>var</a:t>
            </a:r>
            <a:r>
              <a:rPr lang="en-US" altLang="ko-KR" sz="1400" b="1" dirty="0"/>
              <a:t> = b; </a:t>
            </a:r>
            <a:r>
              <a:rPr lang="en-US" altLang="ko-KR" sz="1400" dirty="0"/>
              <a:t>// byte </a:t>
            </a:r>
            <a:r>
              <a:rPr lang="ko-KR" altLang="en-US" sz="1400" dirty="0"/>
              <a:t>타입에서 </a:t>
            </a:r>
            <a:r>
              <a:rPr lang="en-US" altLang="ko-KR" sz="1400" dirty="0"/>
              <a:t>long </a:t>
            </a:r>
            <a:r>
              <a:rPr lang="ko-KR" altLang="en-US" sz="1400" dirty="0"/>
              <a:t>타입으로 자동 변환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ko-KR" altLang="en-US" sz="1400" dirty="0"/>
              <a:t>값은 </a:t>
            </a:r>
            <a:r>
              <a:rPr lang="en-US" altLang="ko-KR" sz="1400" dirty="0"/>
              <a:t>25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043608" y="3230985"/>
            <a:ext cx="3375170" cy="1924485"/>
            <a:chOff x="2505112" y="3354359"/>
            <a:chExt cx="3375170" cy="1924485"/>
          </a:xfrm>
        </p:grpSpPr>
        <p:grpSp>
          <p:nvGrpSpPr>
            <p:cNvPr id="20" name="그룹 19"/>
            <p:cNvGrpSpPr/>
            <p:nvPr/>
          </p:nvGrpSpPr>
          <p:grpSpPr>
            <a:xfrm>
              <a:off x="2505112" y="3354359"/>
              <a:ext cx="3375170" cy="1924485"/>
              <a:chOff x="315932" y="3451870"/>
              <a:chExt cx="3375170" cy="1924485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1043608" y="3451870"/>
                <a:ext cx="264749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long </a:t>
                </a:r>
                <a:r>
                  <a:rPr lang="en-US" altLang="ko-KR" sz="2000" dirty="0" err="1"/>
                  <a:t>var</a:t>
                </a:r>
                <a:r>
                  <a:rPr lang="en-US" altLang="ko-KR" sz="2000" dirty="0"/>
                  <a:t>;</a:t>
                </a:r>
              </a:p>
              <a:p>
                <a:r>
                  <a:rPr lang="en-US" altLang="ko-KR" sz="2000" dirty="0"/>
                  <a:t>byte b = 25; </a:t>
                </a:r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</a:rPr>
                  <a:t>// 0x19</a:t>
                </a:r>
              </a:p>
              <a:p>
                <a:r>
                  <a:rPr lang="en-US" altLang="ko-KR" sz="2000" b="1" dirty="0" err="1"/>
                  <a:t>var</a:t>
                </a:r>
                <a:r>
                  <a:rPr lang="en-US" altLang="ko-KR" sz="2000" b="1" dirty="0"/>
                  <a:t>  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= </a:t>
                </a:r>
                <a:r>
                  <a:rPr lang="en-US" altLang="ko-KR" sz="2000" b="1" dirty="0"/>
                  <a:t> b;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11585" y="5099356"/>
                <a:ext cx="12241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rgbClr val="0070C0"/>
                    </a:solidFill>
                  </a:rPr>
                  <a:t>자동타입변환</a:t>
                </a:r>
                <a:endParaRPr lang="en-US" altLang="ko-KR" sz="12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8" name="꺾인 연결선 7"/>
              <p:cNvCxnSpPr/>
              <p:nvPr/>
            </p:nvCxnSpPr>
            <p:spPr>
              <a:xfrm rot="5400000" flipH="1" flipV="1">
                <a:off x="1429223" y="4739098"/>
                <a:ext cx="648072" cy="1588"/>
              </a:xfrm>
              <a:prstGeom prst="bentConnector3">
                <a:avLst>
                  <a:gd name="adj1" fmla="val 50000"/>
                </a:avLst>
              </a:prstGeom>
              <a:grpFill/>
              <a:ln w="1905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303748" y="4960856"/>
                <a:ext cx="13873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rgbClr val="0070C0"/>
                    </a:solidFill>
                  </a:rPr>
                  <a:t>바이트타입 변수</a:t>
                </a:r>
                <a:endParaRPr lang="en-US" altLang="ko-KR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15932" y="5001206"/>
                <a:ext cx="12241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>
                    <a:solidFill>
                      <a:srgbClr val="0070C0"/>
                    </a:solidFill>
                  </a:rPr>
                  <a:t>롱타입</a:t>
                </a:r>
                <a:r>
                  <a:rPr lang="ko-KR" altLang="en-US" sz="1200" dirty="0">
                    <a:solidFill>
                      <a:srgbClr val="0070C0"/>
                    </a:solidFill>
                  </a:rPr>
                  <a:t> 변수</a:t>
                </a:r>
                <a:endParaRPr lang="en-US" altLang="ko-KR" sz="12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3258780" y="4353176"/>
              <a:ext cx="288032" cy="550519"/>
            </a:xfrm>
            <a:custGeom>
              <a:avLst/>
              <a:gdLst>
                <a:gd name="connsiteX0" fmla="*/ 0 w 461555"/>
                <a:gd name="connsiteY0" fmla="*/ 670560 h 670560"/>
                <a:gd name="connsiteX1" fmla="*/ 365760 w 461555"/>
                <a:gd name="connsiteY1" fmla="*/ 287383 h 670560"/>
                <a:gd name="connsiteX2" fmla="*/ 461555 w 461555"/>
                <a:gd name="connsiteY2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1555" h="670560">
                  <a:moveTo>
                    <a:pt x="0" y="670560"/>
                  </a:moveTo>
                  <a:cubicBezTo>
                    <a:pt x="144417" y="534851"/>
                    <a:pt x="288834" y="399143"/>
                    <a:pt x="365760" y="287383"/>
                  </a:cubicBezTo>
                  <a:cubicBezTo>
                    <a:pt x="442686" y="175623"/>
                    <a:pt x="452120" y="87811"/>
                    <a:pt x="461555" y="0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 flipH="1">
              <a:off x="4310655" y="4302724"/>
              <a:ext cx="326600" cy="550519"/>
            </a:xfrm>
            <a:custGeom>
              <a:avLst/>
              <a:gdLst>
                <a:gd name="connsiteX0" fmla="*/ 0 w 461555"/>
                <a:gd name="connsiteY0" fmla="*/ 670560 h 670560"/>
                <a:gd name="connsiteX1" fmla="*/ 365760 w 461555"/>
                <a:gd name="connsiteY1" fmla="*/ 287383 h 670560"/>
                <a:gd name="connsiteX2" fmla="*/ 461555 w 461555"/>
                <a:gd name="connsiteY2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1555" h="670560">
                  <a:moveTo>
                    <a:pt x="0" y="670560"/>
                  </a:moveTo>
                  <a:cubicBezTo>
                    <a:pt x="144417" y="534851"/>
                    <a:pt x="288834" y="399143"/>
                    <a:pt x="365760" y="287383"/>
                  </a:cubicBezTo>
                  <a:cubicBezTo>
                    <a:pt x="442686" y="175623"/>
                    <a:pt x="452120" y="87811"/>
                    <a:pt x="461555" y="0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414425" y="3274584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0x19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309922" y="32822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10569" y="332075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비트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58242" y="4045136"/>
            <a:ext cx="2448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0x000000000000</a:t>
            </a:r>
            <a:r>
              <a:rPr lang="en-US" altLang="ko-KR" b="1" dirty="0"/>
              <a:t>0019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229734" y="4010305"/>
            <a:ext cx="49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var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68089" y="4085413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64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비트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6251067" y="3684197"/>
            <a:ext cx="1085577" cy="36093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29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강제 타입 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강제 타입 변환 </a:t>
            </a:r>
            <a:r>
              <a:rPr lang="en-US" altLang="ko-KR" dirty="0"/>
              <a:t>: </a:t>
            </a:r>
            <a:r>
              <a:rPr lang="ko-KR" altLang="en-US" dirty="0"/>
              <a:t>개발자의 의도적으로 타입 변환</a:t>
            </a:r>
            <a:endParaRPr lang="en-US" altLang="ko-KR" dirty="0"/>
          </a:p>
          <a:p>
            <a:pPr lvl="1"/>
            <a:r>
              <a:rPr lang="ko-KR" altLang="en-US" dirty="0"/>
              <a:t>개발자가 코드에 명시적으로 타입 변환 지정</a:t>
            </a:r>
            <a:endParaRPr lang="en-US" altLang="ko-KR" dirty="0"/>
          </a:p>
          <a:p>
            <a:pPr lvl="2"/>
            <a:r>
              <a:rPr lang="ko-KR" altLang="en-US" dirty="0"/>
              <a:t>실수 타입이 정수 타입으로 강제 변환되면 소수점 아래가 버려짐</a:t>
            </a:r>
            <a:endParaRPr lang="en-US" altLang="ko-KR" dirty="0"/>
          </a:p>
          <a:p>
            <a:pPr lvl="3"/>
            <a:r>
              <a:rPr lang="ko-KR" altLang="en-US" dirty="0"/>
              <a:t>데이터 손실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64051" y="5085184"/>
            <a:ext cx="597666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short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n = 855638017; // n</a:t>
            </a:r>
            <a:r>
              <a:rPr lang="ko-KR" altLang="en-US" sz="1400" dirty="0"/>
              <a:t>의 </a:t>
            </a:r>
            <a:r>
              <a:rPr lang="en-US" altLang="ko-KR" sz="1400" dirty="0"/>
              <a:t>16</a:t>
            </a:r>
            <a:r>
              <a:rPr lang="ko-KR" altLang="en-US" sz="1400" dirty="0"/>
              <a:t>진수 값은 </a:t>
            </a:r>
            <a:r>
              <a:rPr lang="en-US" altLang="ko-KR" sz="1400" dirty="0"/>
              <a:t>0x33000001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= </a:t>
            </a:r>
            <a:r>
              <a:rPr lang="en-US" altLang="ko-KR" sz="1400" b="1" dirty="0"/>
              <a:t>(short) n</a:t>
            </a:r>
            <a:r>
              <a:rPr lang="en-US" altLang="ko-KR" sz="1400" dirty="0"/>
              <a:t>; //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타입에서 </a:t>
            </a:r>
            <a:r>
              <a:rPr lang="en-US" altLang="ko-KR" sz="1400" dirty="0"/>
              <a:t>short </a:t>
            </a:r>
            <a:r>
              <a:rPr lang="ko-KR" altLang="en-US" sz="1400" dirty="0"/>
              <a:t>타입으로 강제 변환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ko-KR" altLang="en-US" sz="1400" dirty="0"/>
              <a:t>값은 </a:t>
            </a:r>
            <a:r>
              <a:rPr lang="en-US" altLang="ko-KR" sz="1400" dirty="0"/>
              <a:t>1</a:t>
            </a:r>
          </a:p>
          <a:p>
            <a:endParaRPr lang="en-US" altLang="ko-KR" sz="1400" dirty="0"/>
          </a:p>
          <a:p>
            <a:r>
              <a:rPr lang="en-US" altLang="ko-KR" sz="1400" dirty="0"/>
              <a:t>double d = 1.9;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)d</a:t>
            </a:r>
            <a:r>
              <a:rPr lang="en-US" altLang="ko-KR" sz="1400" dirty="0"/>
              <a:t>; // n</a:t>
            </a:r>
            <a:r>
              <a:rPr lang="ko-KR" altLang="en-US" sz="1400" dirty="0"/>
              <a:t>은 </a:t>
            </a:r>
            <a:r>
              <a:rPr lang="en-US" altLang="ko-KR" sz="1400" dirty="0"/>
              <a:t>1</a:t>
            </a:r>
            <a:r>
              <a:rPr lang="ko-KR" altLang="en-US" sz="1400" dirty="0"/>
              <a:t>이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564607" y="2990798"/>
            <a:ext cx="5087515" cy="1939788"/>
            <a:chOff x="460657" y="3001380"/>
            <a:chExt cx="5285624" cy="1939788"/>
          </a:xfrm>
        </p:grpSpPr>
        <p:grpSp>
          <p:nvGrpSpPr>
            <p:cNvPr id="23" name="그룹 22"/>
            <p:cNvGrpSpPr/>
            <p:nvPr/>
          </p:nvGrpSpPr>
          <p:grpSpPr>
            <a:xfrm>
              <a:off x="460657" y="3001380"/>
              <a:ext cx="5285624" cy="1939788"/>
              <a:chOff x="3113192" y="2266327"/>
              <a:chExt cx="5285624" cy="1939788"/>
            </a:xfrm>
            <a:noFill/>
          </p:grpSpPr>
          <p:sp>
            <p:nvSpPr>
              <p:cNvPr id="6" name="TextBox 5"/>
              <p:cNvSpPr txBox="1"/>
              <p:nvPr/>
            </p:nvSpPr>
            <p:spPr>
              <a:xfrm>
                <a:off x="4057828" y="2266327"/>
                <a:ext cx="4340988" cy="101566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short </a:t>
                </a:r>
                <a:r>
                  <a:rPr lang="en-US" altLang="ko-KR" sz="2000" dirty="0" err="1"/>
                  <a:t>var</a:t>
                </a:r>
                <a:r>
                  <a:rPr lang="en-US" altLang="ko-KR" sz="2000" dirty="0"/>
                  <a:t>;</a:t>
                </a:r>
              </a:p>
              <a:p>
                <a:r>
                  <a:rPr lang="en-US" altLang="ko-KR" sz="2000" dirty="0" err="1"/>
                  <a:t>int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n = 855638017; </a:t>
                </a:r>
                <a:r>
                  <a:rPr lang="en-US" altLang="ko-KR" sz="2000" dirty="0">
                    <a:solidFill>
                      <a:schemeClr val="bg1">
                        <a:lumMod val="50000"/>
                      </a:schemeClr>
                    </a:solidFill>
                  </a:rPr>
                  <a:t>//0x33000001</a:t>
                </a:r>
              </a:p>
              <a:p>
                <a:r>
                  <a:rPr lang="en-US" altLang="ko-KR" sz="2000" b="1" dirty="0" err="1"/>
                  <a:t>var</a:t>
                </a:r>
                <a:r>
                  <a:rPr lang="en-US" altLang="ko-KR" sz="2000" b="1" dirty="0"/>
                  <a:t> =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  (short)</a:t>
                </a:r>
                <a:r>
                  <a:rPr lang="en-US" altLang="ko-KR" sz="2000" b="1" dirty="0"/>
                  <a:t> n;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516591" y="3744450"/>
                <a:ext cx="1671472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rgbClr val="0070C0"/>
                    </a:solidFill>
                  </a:rPr>
                  <a:t>int</a:t>
                </a:r>
                <a:r>
                  <a:rPr lang="en-US" altLang="ko-KR" sz="1200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0070C0"/>
                    </a:solidFill>
                  </a:rPr>
                  <a:t>타입 값을  </a:t>
                </a:r>
                <a:r>
                  <a:rPr lang="en-US" altLang="ko-KR" sz="1200" dirty="0">
                    <a:solidFill>
                      <a:srgbClr val="0070C0"/>
                    </a:solidFill>
                  </a:rPr>
                  <a:t>short</a:t>
                </a:r>
              </a:p>
              <a:p>
                <a:r>
                  <a:rPr lang="ko-KR" altLang="en-US" sz="1200" dirty="0">
                    <a:solidFill>
                      <a:srgbClr val="0070C0"/>
                    </a:solidFill>
                  </a:rPr>
                  <a:t>타입으로 강제 변환</a:t>
                </a:r>
                <a:endParaRPr lang="en-US" altLang="ko-KR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116786" y="3772625"/>
                <a:ext cx="1188132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rgbClr val="0070C0"/>
                    </a:solidFill>
                  </a:rPr>
                  <a:t>int</a:t>
                </a:r>
                <a:r>
                  <a:rPr lang="en-US" altLang="ko-KR" sz="1200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0070C0"/>
                    </a:solidFill>
                  </a:rPr>
                  <a:t>타입 변수</a:t>
                </a:r>
                <a:endParaRPr lang="en-US" altLang="ko-KR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113192" y="3718273"/>
                <a:ext cx="1423665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0070C0"/>
                    </a:solidFill>
                  </a:rPr>
                  <a:t>short </a:t>
                </a:r>
                <a:r>
                  <a:rPr lang="ko-KR" altLang="en-US" sz="1200" dirty="0">
                    <a:solidFill>
                      <a:srgbClr val="0070C0"/>
                    </a:solidFill>
                  </a:rPr>
                  <a:t>타입 변수</a:t>
                </a:r>
                <a:endParaRPr lang="en-US" altLang="ko-KR" sz="12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1332369" y="3988868"/>
              <a:ext cx="331681" cy="490636"/>
            </a:xfrm>
            <a:custGeom>
              <a:avLst/>
              <a:gdLst>
                <a:gd name="connsiteX0" fmla="*/ 0 w 461555"/>
                <a:gd name="connsiteY0" fmla="*/ 670560 h 670560"/>
                <a:gd name="connsiteX1" fmla="*/ 365760 w 461555"/>
                <a:gd name="connsiteY1" fmla="*/ 287383 h 670560"/>
                <a:gd name="connsiteX2" fmla="*/ 461555 w 461555"/>
                <a:gd name="connsiteY2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1555" h="670560">
                  <a:moveTo>
                    <a:pt x="0" y="670560"/>
                  </a:moveTo>
                  <a:cubicBezTo>
                    <a:pt x="144417" y="534851"/>
                    <a:pt x="288834" y="399143"/>
                    <a:pt x="365760" y="287383"/>
                  </a:cubicBezTo>
                  <a:cubicBezTo>
                    <a:pt x="442686" y="175623"/>
                    <a:pt x="452120" y="87811"/>
                    <a:pt x="461555" y="0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 flipH="1">
              <a:off x="3427107" y="3988867"/>
              <a:ext cx="448872" cy="534664"/>
            </a:xfrm>
            <a:custGeom>
              <a:avLst/>
              <a:gdLst>
                <a:gd name="connsiteX0" fmla="*/ 0 w 461555"/>
                <a:gd name="connsiteY0" fmla="*/ 670560 h 670560"/>
                <a:gd name="connsiteX1" fmla="*/ 365760 w 461555"/>
                <a:gd name="connsiteY1" fmla="*/ 287383 h 670560"/>
                <a:gd name="connsiteX2" fmla="*/ 461555 w 461555"/>
                <a:gd name="connsiteY2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1555" h="670560">
                  <a:moveTo>
                    <a:pt x="0" y="670560"/>
                  </a:moveTo>
                  <a:cubicBezTo>
                    <a:pt x="144417" y="534851"/>
                    <a:pt x="288834" y="399143"/>
                    <a:pt x="365760" y="287383"/>
                  </a:cubicBezTo>
                  <a:cubicBezTo>
                    <a:pt x="442686" y="175623"/>
                    <a:pt x="452120" y="87811"/>
                    <a:pt x="461555" y="0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/>
            <p:cNvCxnSpPr>
              <a:stCxn id="7" idx="0"/>
            </p:cNvCxnSpPr>
            <p:nvPr/>
          </p:nvCxnSpPr>
          <p:spPr>
            <a:xfrm flipV="1">
              <a:off x="2699792" y="3988867"/>
              <a:ext cx="0" cy="490636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832777" y="3026375"/>
            <a:ext cx="1457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0x3300</a:t>
            </a:r>
            <a:r>
              <a:rPr lang="en-US" altLang="ko-KR" b="1" dirty="0"/>
              <a:t>0001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7828" y="30046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85544" y="3080209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32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비트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49590" y="3796926"/>
            <a:ext cx="9509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0x</a:t>
            </a:r>
            <a:r>
              <a:rPr lang="en-US" altLang="ko-KR" b="1" dirty="0"/>
              <a:t>0001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325775" y="3776026"/>
            <a:ext cx="49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var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85544" y="385533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비트</a:t>
            </a:r>
          </a:p>
        </p:txBody>
      </p:sp>
      <p:sp>
        <p:nvSpPr>
          <p:cNvPr id="34" name="아래쪽 화살표 33"/>
          <p:cNvSpPr/>
          <p:nvPr/>
        </p:nvSpPr>
        <p:spPr>
          <a:xfrm>
            <a:off x="6282251" y="3417480"/>
            <a:ext cx="1085577" cy="36093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8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자바에서 키 입력</a:t>
            </a:r>
            <a:r>
              <a:rPr lang="en-US" altLang="ko-KR" dirty="0"/>
              <a:t>, </a:t>
            </a:r>
            <a:r>
              <a:rPr lang="en-US" altLang="ko-KR" dirty="0" err="1"/>
              <a:t>InputStreamReader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256584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System.in</a:t>
            </a:r>
          </a:p>
          <a:p>
            <a:pPr lvl="1"/>
            <a:r>
              <a:rPr lang="ko-KR" altLang="en-US" dirty="0"/>
              <a:t>키보드로부터 읽는 자바의 표준 입력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pPr lvl="1"/>
            <a:r>
              <a:rPr lang="ko-KR" altLang="en-US" dirty="0"/>
              <a:t>읽은 키 값을 바이트</a:t>
            </a:r>
            <a:r>
              <a:rPr lang="en-US" altLang="ko-KR" dirty="0"/>
              <a:t>(</a:t>
            </a:r>
            <a:r>
              <a:rPr lang="ko-KR" altLang="en-US" dirty="0"/>
              <a:t>문자 아님</a:t>
            </a:r>
            <a:r>
              <a:rPr lang="en-US" altLang="ko-KR" dirty="0"/>
              <a:t>)</a:t>
            </a:r>
            <a:r>
              <a:rPr lang="ko-KR" altLang="en-US" dirty="0"/>
              <a:t>로 리턴</a:t>
            </a:r>
            <a:endParaRPr lang="en-US" altLang="ko-KR" dirty="0"/>
          </a:p>
          <a:p>
            <a:r>
              <a:rPr lang="ko-KR" altLang="en-US" dirty="0"/>
              <a:t>키보드로부터 문자 읽기 </a:t>
            </a:r>
            <a:r>
              <a:rPr lang="en-US" altLang="ko-KR" dirty="0"/>
              <a:t>- </a:t>
            </a:r>
            <a:r>
              <a:rPr lang="en-US" altLang="ko-KR" dirty="0" err="1"/>
              <a:t>InputStreamReader</a:t>
            </a:r>
            <a:r>
              <a:rPr lang="en-US" altLang="ko-KR" dirty="0"/>
              <a:t> </a:t>
            </a:r>
            <a:r>
              <a:rPr lang="ko-KR" altLang="en-US" dirty="0"/>
              <a:t>클래스 이용</a:t>
            </a:r>
            <a:endParaRPr lang="en-US" altLang="ko-KR" dirty="0"/>
          </a:p>
          <a:p>
            <a:pPr lvl="2"/>
            <a:r>
              <a:rPr lang="en-US" altLang="ko-KR" dirty="0"/>
              <a:t>System.in</a:t>
            </a:r>
            <a:r>
              <a:rPr lang="ko-KR" altLang="en-US" dirty="0"/>
              <a:t>에게 키를 읽게 하고</a:t>
            </a:r>
            <a:r>
              <a:rPr lang="en-US" altLang="ko-KR" dirty="0"/>
              <a:t>, </a:t>
            </a:r>
            <a:r>
              <a:rPr lang="ko-KR" altLang="en-US" dirty="0"/>
              <a:t>읽은 바이트를 문자로 변환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키 입력 동안 문제가 발생하면 </a:t>
            </a:r>
            <a:r>
              <a:rPr lang="en-US" altLang="ko-KR" dirty="0" err="1"/>
              <a:t>IOException</a:t>
            </a:r>
            <a:r>
              <a:rPr lang="ko-KR" altLang="en-US" dirty="0"/>
              <a:t> 발생</a:t>
            </a:r>
            <a:endParaRPr lang="en-US" altLang="ko-KR" dirty="0"/>
          </a:p>
          <a:p>
            <a:pPr lvl="2"/>
            <a:r>
              <a:rPr lang="en-US" altLang="ko-KR" dirty="0"/>
              <a:t>try-catch</a:t>
            </a:r>
            <a:r>
              <a:rPr lang="ko-KR" altLang="en-US" dirty="0"/>
              <a:t>를 이용한 예외 처리 필요</a:t>
            </a:r>
            <a:r>
              <a:rPr lang="en-US" altLang="ko-KR" dirty="0"/>
              <a:t>(3</a:t>
            </a:r>
            <a:r>
              <a:rPr lang="ko-KR" altLang="en-US" dirty="0"/>
              <a:t>장 참조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9799"/>
            <a:ext cx="902718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691680" y="3501008"/>
            <a:ext cx="590465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 err="1"/>
              <a:t>InputStreamReader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rd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InputStreamReader</a:t>
            </a:r>
            <a:r>
              <a:rPr lang="en-US" altLang="ko-KR" sz="1600" dirty="0"/>
              <a:t>(</a:t>
            </a:r>
            <a:r>
              <a:rPr lang="en-US" altLang="ko-KR" sz="1600" b="1" dirty="0"/>
              <a:t>System.in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a = </a:t>
            </a:r>
            <a:r>
              <a:rPr lang="en-US" altLang="ko-KR" sz="1600" dirty="0" err="1"/>
              <a:t>rd.read</a:t>
            </a:r>
            <a:r>
              <a:rPr lang="en-US" altLang="ko-KR" sz="1600" dirty="0"/>
              <a:t>();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// a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는 키보드로부터 읽은 문자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sum() </a:t>
            </a:r>
            <a:r>
              <a:rPr lang="ko-KR" altLang="en-US" dirty="0" err="1"/>
              <a:t>메소드</a:t>
            </a:r>
            <a:r>
              <a:rPr lang="ko-KR" altLang="en-US" dirty="0"/>
              <a:t> 호출과 리턴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2492896"/>
            <a:ext cx="34563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static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sum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n,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m) { </a:t>
            </a:r>
            <a:endParaRPr lang="ko-KR" altLang="en-US" sz="1600" dirty="0"/>
          </a:p>
          <a:p>
            <a:pPr defTabSz="180000"/>
            <a:r>
              <a:rPr lang="en-US" altLang="ko-KR" sz="1600" dirty="0"/>
              <a:t>	return n + m; </a:t>
            </a:r>
            <a:r>
              <a:rPr lang="en-US" altLang="ko-KR" sz="1600" dirty="0">
                <a:solidFill>
                  <a:srgbClr val="0070C0"/>
                </a:solidFill>
              </a:rPr>
              <a:t>// 30 </a:t>
            </a:r>
            <a:r>
              <a:rPr lang="ko-KR" altLang="en-US" sz="1600" dirty="0">
                <a:solidFill>
                  <a:srgbClr val="0070C0"/>
                </a:solidFill>
              </a:rPr>
              <a:t>리턴</a:t>
            </a:r>
          </a:p>
          <a:p>
            <a:pPr defTabSz="180000"/>
            <a:r>
              <a:rPr lang="en-US" altLang="ko-KR" sz="1600" dirty="0"/>
              <a:t>}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3861048"/>
            <a:ext cx="34563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/>
              <a:t>int i=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altLang="ko-KR" sz="1600"/>
              <a:t>;</a:t>
            </a:r>
          </a:p>
          <a:p>
            <a:endParaRPr lang="en-US" altLang="ko-KR" sz="1600"/>
          </a:p>
          <a:p>
            <a:r>
              <a:rPr lang="en-US" altLang="ko-KR" sz="1600"/>
              <a:t>s = </a:t>
            </a:r>
            <a:r>
              <a:rPr lang="en-US" altLang="ko-KR" sz="1600">
                <a:solidFill>
                  <a:srgbClr val="FF0000"/>
                </a:solidFill>
              </a:rPr>
              <a:t>sum</a:t>
            </a:r>
            <a:r>
              <a:rPr lang="en-US" altLang="ko-KR" sz="1600"/>
              <a:t>(i, 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altLang="ko-KR" sz="1600"/>
              <a:t>);</a:t>
            </a:r>
            <a:endParaRPr lang="ko-KR" alt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4932040" y="2420888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n</a:t>
            </a:r>
            <a:endParaRPr lang="ko-KR" altLang="en-US" sz="1600"/>
          </a:p>
        </p:txBody>
      </p:sp>
      <p:sp>
        <p:nvSpPr>
          <p:cNvPr id="15" name="직사각형 14"/>
          <p:cNvSpPr/>
          <p:nvPr/>
        </p:nvSpPr>
        <p:spPr>
          <a:xfrm>
            <a:off x="5220072" y="2492896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20</a:t>
            </a:r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2040" y="2780928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m</a:t>
            </a:r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5220072" y="2852936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10</a:t>
            </a:r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2987823" y="2587925"/>
            <a:ext cx="4655181" cy="1993203"/>
          </a:xfrm>
          <a:custGeom>
            <a:avLst/>
            <a:gdLst>
              <a:gd name="connsiteX0" fmla="*/ 0 w 4666891"/>
              <a:gd name="connsiteY0" fmla="*/ 1526875 h 1526875"/>
              <a:gd name="connsiteX1" fmla="*/ 3467819 w 4666891"/>
              <a:gd name="connsiteY1" fmla="*/ 1293962 h 1526875"/>
              <a:gd name="connsiteX2" fmla="*/ 4563374 w 4666891"/>
              <a:gd name="connsiteY2" fmla="*/ 526211 h 1526875"/>
              <a:gd name="connsiteX3" fmla="*/ 2846717 w 4666891"/>
              <a:gd name="connsiteY3" fmla="*/ 0 h 15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891" h="1526875">
                <a:moveTo>
                  <a:pt x="0" y="1526875"/>
                </a:moveTo>
                <a:cubicBezTo>
                  <a:pt x="1353628" y="1493807"/>
                  <a:pt x="2707257" y="1460739"/>
                  <a:pt x="3467819" y="1293962"/>
                </a:cubicBezTo>
                <a:cubicBezTo>
                  <a:pt x="4228381" y="1127185"/>
                  <a:pt x="4666891" y="741871"/>
                  <a:pt x="4563374" y="526211"/>
                </a:cubicBezTo>
                <a:cubicBezTo>
                  <a:pt x="4459857" y="310551"/>
                  <a:pt x="3653287" y="155275"/>
                  <a:pt x="2846717" y="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5724128" y="4365104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sum() </a:t>
            </a:r>
            <a:r>
              <a:rPr lang="ko-KR" altLang="en-US" sz="1600"/>
              <a:t>메소드 호출</a:t>
            </a:r>
          </a:p>
        </p:txBody>
      </p:sp>
      <p:sp>
        <p:nvSpPr>
          <p:cNvPr id="24" name="자유형 23"/>
          <p:cNvSpPr/>
          <p:nvPr/>
        </p:nvSpPr>
        <p:spPr>
          <a:xfrm>
            <a:off x="1141562" y="2967487"/>
            <a:ext cx="514710" cy="1578634"/>
          </a:xfrm>
          <a:custGeom>
            <a:avLst/>
            <a:gdLst>
              <a:gd name="connsiteX0" fmla="*/ 514710 w 514710"/>
              <a:gd name="connsiteY0" fmla="*/ 0 h 1578634"/>
              <a:gd name="connsiteX1" fmla="*/ 23004 w 514710"/>
              <a:gd name="connsiteY1" fmla="*/ 862641 h 1578634"/>
              <a:gd name="connsiteX2" fmla="*/ 376687 w 514710"/>
              <a:gd name="connsiteY2" fmla="*/ 1578634 h 157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710" h="1578634">
                <a:moveTo>
                  <a:pt x="514710" y="0"/>
                </a:moveTo>
                <a:cubicBezTo>
                  <a:pt x="280359" y="299767"/>
                  <a:pt x="46008" y="599535"/>
                  <a:pt x="23004" y="862641"/>
                </a:cubicBezTo>
                <a:cubicBezTo>
                  <a:pt x="0" y="1125747"/>
                  <a:pt x="188343" y="1352190"/>
                  <a:pt x="376687" y="1578634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1475656" y="4797152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s</a:t>
            </a:r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1763688" y="4869160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30</a:t>
            </a:r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13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" y="3433474"/>
            <a:ext cx="8936385" cy="1603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</a:t>
            </a:r>
            <a:r>
              <a:rPr lang="ko-KR" altLang="en-US" dirty="0"/>
              <a:t>를 이용한 키 입력 </a:t>
            </a:r>
            <a:r>
              <a:rPr lang="en-US" altLang="ko-KR" dirty="0"/>
              <a:t>- </a:t>
            </a:r>
            <a:r>
              <a:rPr lang="ko-KR" altLang="en-US" dirty="0" err="1"/>
              <a:t>강추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Scanner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 err="1"/>
              <a:t>InputStreamReader</a:t>
            </a:r>
            <a:r>
              <a:rPr lang="ko-KR" altLang="en-US" dirty="0"/>
              <a:t>보다 쉬운 방법</a:t>
            </a:r>
            <a:endParaRPr lang="en-US" altLang="ko-KR" dirty="0"/>
          </a:p>
          <a:p>
            <a:pPr lvl="1"/>
            <a:r>
              <a:rPr lang="en-US" altLang="ko-KR" dirty="0" err="1"/>
              <a:t>java.util.Scanner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2"/>
            <a:r>
              <a:rPr lang="en-US" altLang="ko-KR" dirty="0"/>
              <a:t>System.in</a:t>
            </a:r>
            <a:r>
              <a:rPr lang="ko-KR" altLang="en-US" dirty="0"/>
              <a:t>에게 키를 읽게 하고</a:t>
            </a:r>
            <a:r>
              <a:rPr lang="en-US" altLang="ko-KR" dirty="0"/>
              <a:t>, </a:t>
            </a:r>
            <a:r>
              <a:rPr lang="ko-KR" altLang="en-US" dirty="0"/>
              <a:t>읽은 바이트를 문자</a:t>
            </a:r>
            <a:r>
              <a:rPr lang="en-US" altLang="ko-KR" dirty="0"/>
              <a:t>,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불린</a:t>
            </a:r>
            <a:r>
              <a:rPr lang="en-US" altLang="ko-KR" dirty="0"/>
              <a:t>, </a:t>
            </a:r>
            <a:r>
              <a:rPr lang="ko-KR" altLang="en-US" dirty="0"/>
              <a:t>문자열 등 다양한 타입으로 변환하여 리턴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import</a:t>
            </a:r>
            <a:r>
              <a:rPr lang="ko-KR" altLang="en-US" dirty="0"/>
              <a:t>문 필요</a:t>
            </a:r>
            <a:endParaRPr lang="en-US" altLang="ko-KR" dirty="0"/>
          </a:p>
          <a:p>
            <a:pPr lvl="2"/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맨 앞줄에 사용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30701" y="3212976"/>
            <a:ext cx="3689987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Scanner a = new Scanner(</a:t>
            </a:r>
            <a:r>
              <a:rPr lang="en-US" altLang="ko-KR" sz="1600" dirty="0" err="1"/>
              <a:t>System.in</a:t>
            </a:r>
            <a:r>
              <a:rPr lang="en-US" altLang="ko-KR" sz="1600" dirty="0"/>
              <a:t>);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63617" y="5042212"/>
            <a:ext cx="255707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java.util.Scanner</a:t>
            </a:r>
            <a:r>
              <a:rPr lang="en-US" altLang="ko-KR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0869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72345"/>
            <a:ext cx="5463456" cy="3625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</a:t>
            </a:r>
            <a:r>
              <a:rPr lang="ko-KR" altLang="en-US" dirty="0"/>
              <a:t>를 이용한 키 입력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Scanner</a:t>
            </a:r>
            <a:r>
              <a:rPr lang="ko-KR" altLang="en-US" dirty="0"/>
              <a:t>에서 키 입력 받기</a:t>
            </a:r>
            <a:endParaRPr lang="en-US" altLang="ko-KR" dirty="0"/>
          </a:p>
          <a:p>
            <a:pPr lvl="2"/>
            <a:r>
              <a:rPr lang="en-US" altLang="ko-KR" dirty="0"/>
              <a:t>Scanner</a:t>
            </a:r>
            <a:r>
              <a:rPr lang="ko-KR" altLang="en-US" dirty="0"/>
              <a:t>는 입력되는 키 값을 공백으로 구분되는 아이템 단위로 읽음</a:t>
            </a:r>
            <a:endParaRPr lang="en-US" altLang="ko-KR" dirty="0"/>
          </a:p>
          <a:p>
            <a:pPr lvl="2"/>
            <a:r>
              <a:rPr lang="ko-KR" altLang="en-US" dirty="0"/>
              <a:t>공백 문자 </a:t>
            </a:r>
            <a:r>
              <a:rPr lang="en-US" altLang="ko-KR" dirty="0"/>
              <a:t>:‘</a:t>
            </a:r>
            <a:r>
              <a:rPr lang="en-US" altLang="ko-KR" sz="1400" dirty="0"/>
              <a:t>\t</a:t>
            </a:r>
            <a:r>
              <a:rPr lang="en-US" altLang="ko-KR" dirty="0"/>
              <a:t>’,‘ </a:t>
            </a:r>
            <a:r>
              <a:rPr lang="en-US" altLang="ko-KR" sz="1400" dirty="0"/>
              <a:t>\f</a:t>
            </a:r>
            <a:r>
              <a:rPr lang="en-US" altLang="ko-KR" dirty="0"/>
              <a:t>’,‘ </a:t>
            </a:r>
            <a:r>
              <a:rPr lang="en-US" altLang="ko-KR" sz="1400" dirty="0"/>
              <a:t>\r</a:t>
            </a:r>
            <a:r>
              <a:rPr lang="ko-KR" altLang="en-US" dirty="0"/>
              <a:t>’</a:t>
            </a:r>
            <a:r>
              <a:rPr lang="en-US" altLang="ko-KR" dirty="0"/>
              <a:t>,‘ ’,‘ </a:t>
            </a:r>
            <a:r>
              <a:rPr lang="en-US" altLang="ko-KR" sz="1400" dirty="0"/>
              <a:t>\n</a:t>
            </a:r>
            <a:r>
              <a:rPr lang="ko-KR" altLang="en-US" dirty="0"/>
              <a:t>’</a:t>
            </a:r>
            <a:endParaRPr lang="en-US" altLang="ko-KR" dirty="0"/>
          </a:p>
          <a:p>
            <a:pPr lvl="1"/>
            <a:r>
              <a:rPr lang="ko-KR" altLang="en-US" dirty="0"/>
              <a:t>개발자가 원하는 다양한 타입 값을 쉽게 읽을 수 있음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644008" y="3081757"/>
            <a:ext cx="403244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Scanner </a:t>
            </a:r>
            <a:r>
              <a:rPr lang="en-US" altLang="ko-KR" sz="1400" dirty="0" err="1"/>
              <a:t>scanner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 Scanner(System.in)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String name = </a:t>
            </a:r>
            <a:r>
              <a:rPr lang="en-US" altLang="ko-KR" sz="1400" b="1" dirty="0" err="1"/>
              <a:t>scanner.next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	 // "Kim"</a:t>
            </a:r>
          </a:p>
          <a:p>
            <a:r>
              <a:rPr lang="en-US" altLang="ko-KR" sz="1400" dirty="0"/>
              <a:t>String 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 = </a:t>
            </a:r>
            <a:r>
              <a:rPr lang="en-US" altLang="ko-KR" sz="1400" b="1" dirty="0" err="1"/>
              <a:t>scanner.next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	// "Seoul"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age = </a:t>
            </a:r>
            <a:r>
              <a:rPr lang="en-US" altLang="ko-KR" sz="1400" b="1" dirty="0" err="1"/>
              <a:t>scanner.nextInt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	// 33</a:t>
            </a:r>
          </a:p>
          <a:p>
            <a:r>
              <a:rPr lang="en-US" altLang="ko-KR" sz="1400" dirty="0"/>
              <a:t>double weight = </a:t>
            </a:r>
            <a:r>
              <a:rPr lang="en-US" altLang="ko-KR" sz="1400" b="1" dirty="0" err="1"/>
              <a:t>scanner.nextDouble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// 65.1</a:t>
            </a:r>
          </a:p>
        </p:txBody>
      </p:sp>
    </p:spTree>
    <p:extLst>
      <p:ext uri="{BB962C8B-B14F-4D97-AF65-F5344CB8AC3E}">
        <p14:creationId xmlns:p14="http://schemas.microsoft.com/office/powerpoint/2010/main" val="3635825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</a:t>
            </a:r>
            <a:r>
              <a:rPr lang="ko-KR" altLang="en-US" dirty="0"/>
              <a:t> 주요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628800"/>
            <a:ext cx="8084675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507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식과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1219142"/>
            <a:ext cx="8153400" cy="5286412"/>
          </a:xfrm>
        </p:spPr>
        <p:txBody>
          <a:bodyPr/>
          <a:lstStyle/>
          <a:p>
            <a:r>
              <a:rPr lang="ko-KR" altLang="en-US" dirty="0"/>
              <a:t>연산 </a:t>
            </a:r>
            <a:r>
              <a:rPr lang="en-US" altLang="ko-KR" dirty="0"/>
              <a:t>: </a:t>
            </a:r>
            <a:r>
              <a:rPr lang="ko-KR" altLang="en-US" dirty="0"/>
              <a:t>주어진 식을 계산하여 결과를 얻어내는 과정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80109"/>
            <a:ext cx="3744416" cy="214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932448"/>
            <a:ext cx="6313909" cy="2892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94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우선 순위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2"/>
          </p:nvPr>
        </p:nvSpPr>
        <p:spPr>
          <a:xfrm>
            <a:off x="5072066" y="1489838"/>
            <a:ext cx="3748406" cy="493080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같은 우선순위의 연산자</a:t>
            </a:r>
            <a:endParaRPr lang="en-US" altLang="ko-KR" sz="2000" dirty="0"/>
          </a:p>
          <a:p>
            <a:pPr lvl="1"/>
            <a:r>
              <a:rPr lang="ko-KR" altLang="en-US" sz="1800" dirty="0"/>
              <a:t>왼쪽에서 오른쪽으로 처리</a:t>
            </a:r>
            <a:endParaRPr lang="en-US" altLang="ko-KR" sz="1800" dirty="0"/>
          </a:p>
          <a:p>
            <a:pPr lvl="1"/>
            <a:r>
              <a:rPr lang="ko-KR" altLang="en-US" sz="1800" dirty="0"/>
              <a:t>예외</a:t>
            </a:r>
            <a:r>
              <a:rPr lang="en-US" altLang="ko-KR" sz="1800" dirty="0"/>
              <a:t>)</a:t>
            </a:r>
            <a:r>
              <a:rPr lang="ko-KR" altLang="en-US" sz="1800" dirty="0"/>
              <a:t>오른쪽에서 왼쪽으로</a:t>
            </a:r>
            <a:endParaRPr lang="en-US" altLang="ko-KR" sz="1800" dirty="0"/>
          </a:p>
          <a:p>
            <a:pPr lvl="2"/>
            <a:r>
              <a:rPr lang="ko-KR" altLang="en-US" sz="1400" dirty="0"/>
              <a:t>대입 연산자</a:t>
            </a:r>
            <a:r>
              <a:rPr lang="en-US" altLang="ko-KR" sz="1400" dirty="0"/>
              <a:t>, --, ++, +,-(</a:t>
            </a:r>
            <a:r>
              <a:rPr lang="ko-KR" altLang="en-US" sz="1400" dirty="0"/>
              <a:t>양수 음수 부호</a:t>
            </a:r>
            <a:r>
              <a:rPr lang="en-US" altLang="ko-KR" sz="1400" dirty="0"/>
              <a:t>), !, </a:t>
            </a:r>
            <a:r>
              <a:rPr lang="ko-KR" altLang="en-US" sz="1400" dirty="0"/>
              <a:t>형 변환은 오른쪽에서 왼쪽으로 처리</a:t>
            </a:r>
            <a:endParaRPr lang="en-US" altLang="ko-KR" sz="1400" dirty="0"/>
          </a:p>
          <a:p>
            <a:r>
              <a:rPr lang="ko-KR" altLang="en-US" sz="2000" dirty="0"/>
              <a:t>괄호는 최우선순위</a:t>
            </a:r>
            <a:endParaRPr lang="en-US" altLang="ko-KR" sz="2000" dirty="0"/>
          </a:p>
          <a:p>
            <a:pPr lvl="1"/>
            <a:r>
              <a:rPr lang="ko-KR" altLang="en-US" sz="1800" dirty="0"/>
              <a:t>괄호가 다시 괄호를 포함한 경우는 가장 안쪽의 괄호부터 먼저 처리</a:t>
            </a:r>
            <a:endParaRPr lang="en-US" altLang="ko-KR" sz="44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4478263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372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4315" y="1484784"/>
            <a:ext cx="8215370" cy="2714620"/>
          </a:xfrm>
        </p:spPr>
        <p:txBody>
          <a:bodyPr>
            <a:normAutofit/>
          </a:bodyPr>
          <a:lstStyle/>
          <a:p>
            <a:r>
              <a:rPr lang="en-US" altLang="ko-KR" dirty="0"/>
              <a:t>/</a:t>
            </a:r>
            <a:r>
              <a:rPr lang="ko-KR" altLang="en-US" dirty="0"/>
              <a:t>와</a:t>
            </a:r>
            <a:r>
              <a:rPr lang="en-US" altLang="ko-KR" dirty="0"/>
              <a:t> %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dirty="0"/>
              <a:t>정수 연산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은 정수 몫</a:t>
            </a:r>
            <a:r>
              <a:rPr lang="en-US" altLang="ko-KR" dirty="0"/>
              <a:t>. %</a:t>
            </a:r>
            <a:r>
              <a:rPr lang="ko-KR" altLang="en-US" dirty="0"/>
              <a:t>는 정수 나머지</a:t>
            </a:r>
            <a:endParaRPr lang="en-US" altLang="ko-KR" dirty="0"/>
          </a:p>
          <a:p>
            <a:pPr lvl="1"/>
            <a:r>
              <a:rPr lang="en-US" altLang="ko-KR" dirty="0"/>
              <a:t>%</a:t>
            </a:r>
            <a:r>
              <a:rPr lang="ko-KR" altLang="en-US" dirty="0"/>
              <a:t>의 이용 사례 </a:t>
            </a:r>
            <a:r>
              <a:rPr lang="en-US" altLang="ko-KR" dirty="0"/>
              <a:t>: </a:t>
            </a:r>
            <a:r>
              <a:rPr lang="ko-KR" altLang="en-US" dirty="0"/>
              <a:t>홀수 짝수 판별</a:t>
            </a:r>
            <a:endParaRPr lang="en-US" altLang="ko-KR" dirty="0"/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r = x % 2;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 r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는 홀수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21" y="3717032"/>
            <a:ext cx="7048835" cy="207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348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비트 연산자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피 연산자의 각 비트들을 대상으로 하는 연산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668344" cy="181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049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비트 </a:t>
            </a:r>
            <a:r>
              <a:rPr lang="ko-KR" altLang="en-US" dirty="0"/>
              <a:t>연산자의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806513" cy="440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241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시프트 연산자</a:t>
            </a: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6" y="1772816"/>
            <a:ext cx="8019628" cy="248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736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시프트 연산자의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970"/>
            <a:ext cx="8969896" cy="505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21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내용 개체 틀 5"/>
          <p:cNvSpPr>
            <a:spLocks noGrp="1"/>
          </p:cNvSpPr>
          <p:nvPr>
            <p:ph sz="quarter" idx="2"/>
          </p:nvPr>
        </p:nvSpPr>
        <p:spPr>
          <a:xfrm>
            <a:off x="107504" y="1412776"/>
            <a:ext cx="4356578" cy="5022890"/>
          </a:xfrm>
        </p:spPr>
        <p:txBody>
          <a:bodyPr>
            <a:normAutofit/>
          </a:bodyPr>
          <a:lstStyle/>
          <a:p>
            <a:r>
              <a:rPr lang="ko-KR" altLang="en-US" sz="1400" dirty="0" err="1"/>
              <a:t>주석문</a:t>
            </a:r>
            <a:endParaRPr lang="en-US" altLang="ko-KR" sz="1200" dirty="0"/>
          </a:p>
          <a:p>
            <a:pPr lvl="1"/>
            <a:r>
              <a:rPr lang="en-US" altLang="ko-KR" sz="1100" dirty="0"/>
              <a:t>//</a:t>
            </a:r>
            <a:r>
              <a:rPr lang="ko-KR" altLang="en-US" sz="1100" dirty="0"/>
              <a:t>을 만나면 한 라인으로 주석으로 처리</a:t>
            </a:r>
            <a:endParaRPr lang="en-US" altLang="ko-KR" sz="1100" dirty="0"/>
          </a:p>
          <a:p>
            <a:pPr lvl="1"/>
            <a:r>
              <a:rPr lang="en-US" altLang="ko-KR" sz="1100" dirty="0"/>
              <a:t>/* </a:t>
            </a:r>
            <a:r>
              <a:rPr lang="ko-KR" altLang="en-US" sz="1100" dirty="0"/>
              <a:t>와 </a:t>
            </a:r>
            <a:r>
              <a:rPr lang="en-US" altLang="ko-KR" sz="1100" dirty="0"/>
              <a:t>*/ </a:t>
            </a:r>
            <a:r>
              <a:rPr lang="ko-KR" altLang="en-US" sz="1100" dirty="0"/>
              <a:t>사이의 여러 행을 주석으로 처리</a:t>
            </a:r>
            <a:endParaRPr lang="en-US" altLang="ko-KR" sz="1100" dirty="0"/>
          </a:p>
          <a:p>
            <a:r>
              <a:rPr lang="ko-KR" altLang="en-US" sz="1400" dirty="0"/>
              <a:t>화면 출력</a:t>
            </a:r>
            <a:endParaRPr lang="en-US" altLang="ko-KR" sz="1100" dirty="0"/>
          </a:p>
          <a:p>
            <a:pPr lvl="1">
              <a:defRPr/>
            </a:pPr>
            <a:r>
              <a:rPr lang="ko-KR" altLang="en-US" sz="1100" dirty="0"/>
              <a:t>표준</a:t>
            </a:r>
            <a:r>
              <a:rPr lang="en-US" altLang="ko-KR" sz="1100" dirty="0"/>
              <a:t> </a:t>
            </a:r>
            <a:r>
              <a:rPr lang="ko-KR" altLang="en-US" sz="1100" dirty="0"/>
              <a:t>출력 </a:t>
            </a:r>
            <a:r>
              <a:rPr lang="ko-KR" altLang="en-US" sz="1100" dirty="0" err="1"/>
              <a:t>스트림에</a:t>
            </a:r>
            <a:r>
              <a:rPr lang="ko-KR" altLang="en-US" sz="1100" dirty="0"/>
              <a:t> 메시지 출력</a:t>
            </a:r>
            <a:endParaRPr lang="en-US" altLang="ko-KR" sz="1100" dirty="0"/>
          </a:p>
          <a:p>
            <a:pPr lvl="1">
              <a:defRPr/>
            </a:pPr>
            <a:endParaRPr lang="en-US" altLang="ko-KR" sz="1100" dirty="0"/>
          </a:p>
          <a:p>
            <a:pPr lvl="1">
              <a:defRPr/>
            </a:pPr>
            <a:endParaRPr lang="en-US" altLang="ko-KR" sz="1100" dirty="0"/>
          </a:p>
          <a:p>
            <a:pPr lvl="1">
              <a:defRPr/>
            </a:pPr>
            <a:endParaRPr lang="en-US" altLang="ko-KR" sz="1100" dirty="0"/>
          </a:p>
          <a:p>
            <a:pPr lvl="1">
              <a:defRPr/>
            </a:pPr>
            <a:endParaRPr lang="en-US" altLang="ko-KR" sz="1100" dirty="0"/>
          </a:p>
          <a:p>
            <a:pPr lvl="1">
              <a:defRPr/>
            </a:pPr>
            <a:r>
              <a:rPr lang="ko-KR" altLang="en-US" sz="1100" dirty="0"/>
              <a:t>표준 출력 </a:t>
            </a:r>
            <a:r>
              <a:rPr lang="ko-KR" altLang="en-US" sz="1100" dirty="0" err="1"/>
              <a:t>스트림</a:t>
            </a:r>
            <a:r>
              <a:rPr lang="ko-KR" altLang="en-US" sz="1100" dirty="0"/>
              <a:t> </a:t>
            </a:r>
            <a:r>
              <a:rPr lang="en-US" altLang="ko-KR" sz="1100" dirty="0" err="1"/>
              <a:t>System.out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println</a:t>
            </a:r>
            <a:r>
              <a:rPr lang="en-US" altLang="ko-KR" sz="1100" dirty="0"/>
              <a:t>()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호출</a:t>
            </a:r>
            <a:endParaRPr lang="en-US" altLang="ko-KR" sz="1100" dirty="0"/>
          </a:p>
          <a:p>
            <a:pPr lvl="1">
              <a:defRPr/>
            </a:pPr>
            <a:r>
              <a:rPr lang="en-US" altLang="ko-KR" sz="1100" dirty="0" err="1"/>
              <a:t>println</a:t>
            </a:r>
            <a:r>
              <a:rPr lang="en-US" altLang="ko-KR" sz="1100" dirty="0"/>
              <a:t>()</a:t>
            </a:r>
            <a:r>
              <a:rPr lang="ko-KR" altLang="en-US" sz="1100" dirty="0"/>
              <a:t>은 여러 타입의 데이터 출력 가능</a:t>
            </a:r>
            <a:endParaRPr lang="en-US" altLang="ko-KR" sz="1100" dirty="0"/>
          </a:p>
          <a:p>
            <a:pPr lvl="1">
              <a:defRPr/>
            </a:pPr>
            <a:r>
              <a:rPr lang="en-US" altLang="ko-KR" sz="1100" dirty="0" err="1"/>
              <a:t>println</a:t>
            </a:r>
            <a:r>
              <a:rPr lang="en-US" altLang="ko-KR" sz="1100" dirty="0"/>
              <a:t>()</a:t>
            </a:r>
            <a:r>
              <a:rPr lang="ko-KR" altLang="en-US" sz="1100" dirty="0"/>
              <a:t>은 출력 후 다음 행으로 커서 이동</a:t>
            </a:r>
          </a:p>
          <a:p>
            <a:endParaRPr lang="en-US" altLang="ko-KR" sz="1400" dirty="0"/>
          </a:p>
          <a:p>
            <a:endParaRPr lang="en-US" altLang="ko-KR" sz="1200" dirty="0"/>
          </a:p>
          <a:p>
            <a:pPr lvl="1"/>
            <a:endParaRPr lang="en-US" altLang="ko-KR" sz="1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29" name="내용 개체 틀 5"/>
          <p:cNvSpPr>
            <a:spLocks noGrp="1"/>
          </p:cNvSpPr>
          <p:nvPr>
            <p:ph sz="quarter" idx="2"/>
          </p:nvPr>
        </p:nvSpPr>
        <p:spPr>
          <a:xfrm>
            <a:off x="4644008" y="1340768"/>
            <a:ext cx="4176464" cy="4879444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문장</a:t>
            </a:r>
            <a:endParaRPr lang="en-US" altLang="ko-KR" sz="1100" dirty="0"/>
          </a:p>
          <a:p>
            <a:pPr lvl="1"/>
            <a:r>
              <a:rPr lang="en-US" altLang="ko-KR" sz="1100" dirty="0"/>
              <a:t>;</a:t>
            </a:r>
            <a:r>
              <a:rPr lang="ko-KR" altLang="en-US" sz="1100" dirty="0"/>
              <a:t>로 한 문장의 끝을 인식</a:t>
            </a:r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r>
              <a:rPr lang="ko-KR" altLang="en-US" sz="1100" dirty="0"/>
              <a:t>한 문장을 여러 줄에 작성해도 무방</a:t>
            </a:r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r>
              <a:rPr lang="ko-KR" altLang="en-US" sz="1100" dirty="0" err="1"/>
              <a:t>주석문</a:t>
            </a:r>
            <a:r>
              <a:rPr lang="ko-KR" altLang="en-US" sz="1100" dirty="0"/>
              <a:t> 끝에는 ‘</a:t>
            </a:r>
            <a:r>
              <a:rPr lang="en-US" altLang="ko-KR" sz="1100" dirty="0"/>
              <a:t>;</a:t>
            </a:r>
            <a:r>
              <a:rPr lang="ko-KR" altLang="en-US" sz="1100" dirty="0"/>
              <a:t>’를 붙이지 않음</a:t>
            </a:r>
            <a:endParaRPr lang="en-US" altLang="ko-KR" sz="1100" dirty="0"/>
          </a:p>
          <a:p>
            <a:r>
              <a:rPr lang="ko-KR" altLang="en-US" sz="1300" dirty="0"/>
              <a:t>블록</a:t>
            </a:r>
            <a:endParaRPr lang="en-US" altLang="ko-KR" sz="1100" dirty="0"/>
          </a:p>
          <a:p>
            <a:pPr lvl="1"/>
            <a:r>
              <a:rPr lang="ko-KR" altLang="en-US" sz="1100" dirty="0"/>
              <a:t>블록은 </a:t>
            </a:r>
            <a:r>
              <a:rPr lang="en-US" altLang="ko-KR" sz="1100" dirty="0"/>
              <a:t>{ </a:t>
            </a:r>
            <a:r>
              <a:rPr lang="ko-KR" altLang="en-US" sz="1100" dirty="0"/>
              <a:t>로 시작하여 </a:t>
            </a:r>
            <a:r>
              <a:rPr lang="en-US" altLang="ko-KR" sz="1100" dirty="0"/>
              <a:t>} </a:t>
            </a:r>
            <a:r>
              <a:rPr lang="ko-KR" altLang="en-US" sz="1100" dirty="0"/>
              <a:t>로 끝남</a:t>
            </a:r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pPr marL="365760" lvl="1" indent="0">
              <a:buNone/>
            </a:pPr>
            <a:endParaRPr lang="en-US" altLang="ko-KR" sz="1100" dirty="0"/>
          </a:p>
          <a:p>
            <a:pPr marL="365760" lvl="1" indent="0">
              <a:buNone/>
            </a:pPr>
            <a:endParaRPr lang="en-US" altLang="ko-KR" sz="1100" dirty="0"/>
          </a:p>
          <a:p>
            <a:pPr lvl="1"/>
            <a:r>
              <a:rPr lang="ko-KR" altLang="en-US" sz="1100" dirty="0"/>
              <a:t>클래스와 </a:t>
            </a:r>
            <a:r>
              <a:rPr lang="ko-KR" altLang="en-US" sz="1100" dirty="0" err="1"/>
              <a:t>메소드는</a:t>
            </a:r>
            <a:r>
              <a:rPr lang="ko-KR" altLang="en-US" sz="1100" dirty="0"/>
              <a:t> 모두 블록으로 구성</a:t>
            </a:r>
            <a:endParaRPr lang="en-US" altLang="ko-KR" sz="1100" dirty="0"/>
          </a:p>
          <a:p>
            <a:pPr lvl="1"/>
            <a:endParaRPr lang="en-US" altLang="ko-KR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683568" y="2825486"/>
            <a:ext cx="3456384" cy="60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System.out.println</a:t>
            </a:r>
            <a:r>
              <a:rPr lang="en-US" altLang="ko-KR" sz="1100" dirty="0"/>
              <a:t>(a); 	// </a:t>
            </a:r>
            <a:r>
              <a:rPr lang="ko-KR" altLang="en-US" sz="1100" dirty="0"/>
              <a:t>문자 </a:t>
            </a:r>
            <a:r>
              <a:rPr lang="en-US" altLang="ko-KR" sz="1100" dirty="0"/>
              <a:t>? </a:t>
            </a:r>
            <a:r>
              <a:rPr lang="ko-KR" altLang="en-US" sz="1100" dirty="0"/>
              <a:t>화면 출력</a:t>
            </a:r>
          </a:p>
          <a:p>
            <a:r>
              <a:rPr lang="en-US" altLang="ko-KR" sz="1100" dirty="0" err="1"/>
              <a:t>System.out.println</a:t>
            </a:r>
            <a:r>
              <a:rPr lang="en-US" altLang="ko-KR" sz="1100" dirty="0"/>
              <a:t>("Hello2"); // "Hello2"</a:t>
            </a:r>
            <a:r>
              <a:rPr lang="ko-KR" altLang="en-US" sz="1100" dirty="0"/>
              <a:t> 화면 출력</a:t>
            </a:r>
          </a:p>
          <a:p>
            <a:r>
              <a:rPr lang="en-US" altLang="ko-KR" sz="1100" dirty="0" err="1"/>
              <a:t>System.out.println</a:t>
            </a:r>
            <a:r>
              <a:rPr lang="en-US" altLang="ko-KR" sz="1100" dirty="0"/>
              <a:t>(s); 	// </a:t>
            </a:r>
            <a:r>
              <a:rPr lang="ko-KR" altLang="en-US" sz="1100" dirty="0"/>
              <a:t>정수 </a:t>
            </a:r>
            <a:r>
              <a:rPr lang="en-US" altLang="ko-KR" sz="1100" dirty="0"/>
              <a:t>s </a:t>
            </a:r>
            <a:r>
              <a:rPr lang="ko-KR" altLang="en-US" sz="1100" dirty="0"/>
              <a:t>값 화면 출력</a:t>
            </a:r>
            <a:endParaRPr lang="en-US" altLang="ko-KR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572132" y="1843807"/>
            <a:ext cx="1448140" cy="60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int</a:t>
            </a:r>
            <a:r>
              <a:rPr lang="en-US" altLang="ko-KR" sz="1100" dirty="0"/>
              <a:t> i=20;</a:t>
            </a:r>
          </a:p>
          <a:p>
            <a:r>
              <a:rPr lang="en-US" altLang="ko-KR" sz="1100" dirty="0"/>
              <a:t>b = ’?’;</a:t>
            </a:r>
          </a:p>
          <a:p>
            <a:r>
              <a:rPr lang="en-US" altLang="ko-KR" sz="1100" dirty="0"/>
              <a:t>s = sum(i, 20);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2132" y="4095943"/>
            <a:ext cx="2600268" cy="1277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public class Hello2 {</a:t>
            </a:r>
          </a:p>
          <a:p>
            <a:r>
              <a:rPr lang="en-US" altLang="ko-KR" sz="1100" dirty="0"/>
              <a:t>    ....</a:t>
            </a:r>
          </a:p>
          <a:p>
            <a:r>
              <a:rPr lang="en-US" altLang="ko-KR" sz="1100" dirty="0"/>
              <a:t>} // Hello2 </a:t>
            </a:r>
            <a:r>
              <a:rPr lang="ko-KR" altLang="en-US" sz="1100" dirty="0"/>
              <a:t>클래스 끝</a:t>
            </a:r>
            <a:endParaRPr lang="en-US" altLang="ko-KR" sz="1100" dirty="0"/>
          </a:p>
          <a:p>
            <a:endParaRPr lang="ko-KR" altLang="en-US" sz="1100" dirty="0"/>
          </a:p>
          <a:p>
            <a:r>
              <a:rPr lang="en-US" altLang="ko-KR" sz="1100" dirty="0"/>
              <a:t>public 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    ...</a:t>
            </a:r>
          </a:p>
          <a:p>
            <a:r>
              <a:rPr lang="en-US" altLang="ko-KR" sz="1100" dirty="0"/>
              <a:t>} // main() </a:t>
            </a:r>
            <a:r>
              <a:rPr lang="ko-KR" altLang="en-US" sz="1100" dirty="0"/>
              <a:t>코드 끝</a:t>
            </a:r>
            <a:endParaRPr lang="en-US" altLang="ko-KR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580112" y="2808111"/>
            <a:ext cx="1448140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</a:t>
            </a:r>
          </a:p>
          <a:p>
            <a:r>
              <a:rPr lang="en-US" altLang="ko-KR" sz="1000" dirty="0"/>
              <a:t>= </a:t>
            </a:r>
            <a:r>
              <a:rPr lang="ko-KR" altLang="en-US" sz="1000" dirty="0"/>
              <a:t>’</a:t>
            </a:r>
            <a:r>
              <a:rPr lang="en-US" altLang="ko-KR" sz="1000" dirty="0"/>
              <a:t>?’;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73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Tip: </a:t>
            </a:r>
            <a:r>
              <a:rPr lang="ko-KR" altLang="en-US" dirty="0"/>
              <a:t>산술적 시프트와 논리적 시프트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산술적 오른쪽 시프트</a:t>
            </a:r>
            <a:endParaRPr lang="en-US" altLang="ko-KR" dirty="0"/>
          </a:p>
          <a:p>
            <a:pPr lvl="1"/>
            <a:r>
              <a:rPr lang="en-US" altLang="ko-KR" dirty="0"/>
              <a:t>&gt;&gt;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비트 오른쪽으로 시프트 </a:t>
            </a:r>
            <a:r>
              <a:rPr lang="en-US" altLang="ko-KR" dirty="0"/>
              <a:t>: </a:t>
            </a:r>
            <a:r>
              <a:rPr lang="ko-KR" altLang="en-US" dirty="0"/>
              <a:t>나누기 </a:t>
            </a:r>
            <a:r>
              <a:rPr lang="en-US" altLang="ko-KR" dirty="0"/>
              <a:t>2</a:t>
            </a:r>
            <a:r>
              <a:rPr lang="ko-KR" altLang="en-US" dirty="0"/>
              <a:t>의 결과</a:t>
            </a:r>
            <a:endParaRPr lang="en-US" altLang="ko-KR" dirty="0"/>
          </a:p>
          <a:p>
            <a:r>
              <a:rPr lang="ko-KR" altLang="en-US" dirty="0"/>
              <a:t>산술적 왼쪽 시프트</a:t>
            </a:r>
            <a:endParaRPr lang="en-US" altLang="ko-KR" dirty="0"/>
          </a:p>
          <a:p>
            <a:pPr lvl="1"/>
            <a:r>
              <a:rPr lang="en-US" altLang="ko-KR" dirty="0"/>
              <a:t>&lt;&lt;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비트 왼쪽 시프트 </a:t>
            </a:r>
            <a:r>
              <a:rPr lang="en-US" altLang="ko-KR" dirty="0"/>
              <a:t>: 2</a:t>
            </a:r>
            <a:r>
              <a:rPr lang="ko-KR" altLang="en-US" dirty="0"/>
              <a:t>로 곱하는 결과</a:t>
            </a:r>
            <a:endParaRPr lang="en-US" altLang="ko-KR" dirty="0"/>
          </a:p>
          <a:p>
            <a:pPr lvl="1"/>
            <a:r>
              <a:rPr lang="ko-KR" altLang="en-US" dirty="0"/>
              <a:t>시프트 결과 음수</a:t>
            </a:r>
            <a:r>
              <a:rPr lang="en-US" altLang="ko-KR" dirty="0"/>
              <a:t>(</a:t>
            </a:r>
            <a:r>
              <a:rPr lang="ko-KR" altLang="en-US" dirty="0"/>
              <a:t>최상위 비트가 </a:t>
            </a:r>
            <a:r>
              <a:rPr lang="en-US" altLang="ko-KR" dirty="0"/>
              <a:t>1)</a:t>
            </a:r>
            <a:r>
              <a:rPr lang="ko-KR" altLang="en-US" dirty="0"/>
              <a:t>가 최상위 비트가 </a:t>
            </a:r>
            <a:r>
              <a:rPr lang="en-US" altLang="ko-KR" dirty="0"/>
              <a:t>0</a:t>
            </a:r>
            <a:r>
              <a:rPr lang="ko-KR" altLang="en-US" dirty="0"/>
              <a:t>인 양수가 되는 </a:t>
            </a:r>
            <a:r>
              <a:rPr lang="ko-KR" altLang="en-US" dirty="0" err="1"/>
              <a:t>오버플로우</a:t>
            </a:r>
            <a:r>
              <a:rPr lang="ko-KR" altLang="en-US" dirty="0"/>
              <a:t> 발생 가능 주의</a:t>
            </a:r>
            <a:endParaRPr lang="en-US" altLang="ko-KR" dirty="0"/>
          </a:p>
          <a:p>
            <a:r>
              <a:rPr lang="ko-KR" altLang="en-US" dirty="0"/>
              <a:t>논리적 오른쪽 시프트</a:t>
            </a:r>
            <a:endParaRPr lang="en-US" altLang="ko-KR" dirty="0"/>
          </a:p>
          <a:p>
            <a:pPr lvl="1"/>
            <a:r>
              <a:rPr lang="en-US" altLang="ko-KR" dirty="0"/>
              <a:t>&gt;&gt;&gt;</a:t>
            </a:r>
            <a:r>
              <a:rPr lang="ko-KR" altLang="en-US" dirty="0"/>
              <a:t>는 시프트 시 최상위 비트에 항상 </a:t>
            </a:r>
            <a:r>
              <a:rPr lang="en-US" altLang="ko-KR" dirty="0"/>
              <a:t>0</a:t>
            </a:r>
            <a:r>
              <a:rPr lang="ko-KR" altLang="en-US" dirty="0"/>
              <a:t>이 삽입</a:t>
            </a:r>
            <a:endParaRPr lang="en-US" altLang="ko-KR" dirty="0"/>
          </a:p>
          <a:p>
            <a:pPr lvl="1"/>
            <a:r>
              <a:rPr lang="ko-KR" altLang="en-US" dirty="0"/>
              <a:t>나누기의 산술적 효과 없음</a:t>
            </a:r>
            <a:endParaRPr lang="en-US" altLang="ko-KR" dirty="0"/>
          </a:p>
          <a:p>
            <a:r>
              <a:rPr lang="en-US" altLang="ko-KR" dirty="0"/>
              <a:t>byte, short, char </a:t>
            </a:r>
            <a:r>
              <a:rPr lang="ko-KR" altLang="en-US" dirty="0"/>
              <a:t>타입의 시프트 연산 시 주의 사항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타입으로 변환되어 연산</a:t>
            </a:r>
            <a:r>
              <a:rPr lang="en-US" altLang="ko-KR" dirty="0"/>
              <a:t>,</a:t>
            </a:r>
            <a:r>
              <a:rPr lang="ko-KR" altLang="en-US" dirty="0"/>
              <a:t> 원하지 않는 결과 발생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42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비교연산자</a:t>
            </a:r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987308" cy="266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279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73"/>
            <a:ext cx="8153400" cy="679450"/>
          </a:xfrm>
        </p:spPr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6609631" cy="61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900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ko-KR" altLang="en-US" dirty="0"/>
              <a:t>증감 연산자</a:t>
            </a:r>
          </a:p>
        </p:txBody>
      </p:sp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42" y="1628800"/>
            <a:ext cx="7256115" cy="471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295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증감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증감 연산의 순서</a:t>
            </a:r>
            <a:endParaRPr lang="en-US" altLang="ko-KR" dirty="0"/>
          </a:p>
          <a:p>
            <a:pPr lvl="1"/>
            <a:r>
              <a:rPr lang="ko-KR" altLang="en-US" dirty="0"/>
              <a:t>연산자가 </a:t>
            </a:r>
            <a:r>
              <a:rPr lang="ko-KR" altLang="en-US" dirty="0" err="1"/>
              <a:t>피연산자</a:t>
            </a:r>
            <a:r>
              <a:rPr lang="ko-KR" altLang="en-US" dirty="0"/>
              <a:t> 뒤에 붙는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연산자가 </a:t>
            </a:r>
            <a:r>
              <a:rPr lang="ko-KR" altLang="en-US" dirty="0" err="1"/>
              <a:t>피연산자</a:t>
            </a:r>
            <a:r>
              <a:rPr lang="ko-KR" altLang="en-US" dirty="0"/>
              <a:t> 앞에 붙는 경우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2177097"/>
            <a:ext cx="421481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a, b = 4;</a:t>
            </a:r>
          </a:p>
          <a:p>
            <a:r>
              <a:rPr lang="en-US" altLang="ko-KR" sz="1600" dirty="0"/>
              <a:t>a = </a:t>
            </a:r>
            <a:r>
              <a:rPr lang="en-US" altLang="ko-KR" sz="1600" b="1" dirty="0"/>
              <a:t>b++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// </a:t>
            </a:r>
            <a:r>
              <a:rPr lang="ko-KR" altLang="en-US" sz="1600" dirty="0"/>
              <a:t>결과 </a:t>
            </a:r>
            <a:r>
              <a:rPr lang="en-US" altLang="ko-KR" sz="1600" dirty="0"/>
              <a:t>a=4, b=5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3801814"/>
            <a:ext cx="421481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a, b = 4;</a:t>
            </a:r>
          </a:p>
          <a:p>
            <a:r>
              <a:rPr lang="en-US" altLang="ko-KR" sz="1600" dirty="0"/>
              <a:t>a = </a:t>
            </a:r>
            <a:r>
              <a:rPr lang="en-US" altLang="ko-KR" sz="1600" b="1" dirty="0"/>
              <a:t>++b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// </a:t>
            </a:r>
            <a:r>
              <a:rPr lang="ko-KR" altLang="en-US" sz="1600" dirty="0"/>
              <a:t>결과 </a:t>
            </a:r>
            <a:r>
              <a:rPr lang="en-US" altLang="ko-KR" sz="1600" dirty="0"/>
              <a:t>a=5, b=5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28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r>
              <a:rPr lang="en-US" altLang="ko-KR" dirty="0"/>
              <a:t> </a:t>
            </a:r>
            <a:r>
              <a:rPr lang="ko-KR" altLang="en-US" dirty="0"/>
              <a:t>연산자 </a:t>
            </a:r>
            <a:r>
              <a:rPr lang="en-US" altLang="ko-KR" dirty="0"/>
              <a:t>?: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opr1?opr2:opr3</a:t>
            </a:r>
            <a:endParaRPr lang="ko-KR" altLang="en-US" dirty="0"/>
          </a:p>
          <a:p>
            <a:pPr lvl="1"/>
            <a:r>
              <a:rPr lang="ko-KR" altLang="en-US" dirty="0"/>
              <a:t>세 개의 </a:t>
            </a:r>
            <a:r>
              <a:rPr lang="ko-KR" altLang="en-US" dirty="0" err="1"/>
              <a:t>피연산자로</a:t>
            </a:r>
            <a:r>
              <a:rPr lang="ko-KR" altLang="en-US" dirty="0"/>
              <a:t> 구성된 </a:t>
            </a:r>
            <a:r>
              <a:rPr lang="ko-KR" altLang="en-US" dirty="0" err="1"/>
              <a:t>삼항</a:t>
            </a:r>
            <a:r>
              <a:rPr lang="en-US" altLang="ko-KR" dirty="0"/>
              <a:t>(ternary) </a:t>
            </a:r>
            <a:r>
              <a:rPr lang="ko-KR" altLang="en-US" dirty="0"/>
              <a:t>연산자</a:t>
            </a:r>
          </a:p>
          <a:p>
            <a:pPr lvl="2"/>
            <a:r>
              <a:rPr lang="en-US" altLang="ko-KR" dirty="0"/>
              <a:t>opr1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 err="1"/>
              <a:t>연산식의</a:t>
            </a:r>
            <a:r>
              <a:rPr lang="ko-KR" altLang="en-US" dirty="0"/>
              <a:t> 결과는 </a:t>
            </a:r>
            <a:r>
              <a:rPr lang="en-US" altLang="ko-KR" dirty="0"/>
              <a:t>opr2, false</a:t>
            </a:r>
            <a:r>
              <a:rPr lang="ko-KR" altLang="en-US" dirty="0"/>
              <a:t>이면 </a:t>
            </a:r>
            <a:r>
              <a:rPr lang="en-US" altLang="ko-KR" dirty="0"/>
              <a:t>opr3</a:t>
            </a:r>
          </a:p>
          <a:p>
            <a:pPr lvl="1"/>
            <a:r>
              <a:rPr lang="en-US" altLang="ko-KR" dirty="0"/>
              <a:t>if-else</a:t>
            </a:r>
            <a:r>
              <a:rPr lang="ko-KR" altLang="en-US" dirty="0"/>
              <a:t>을 간결하게 표현할 수 있음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3095089"/>
            <a:ext cx="1512168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x = 5;</a:t>
            </a:r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y = 3;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b="1" dirty="0" err="1"/>
              <a:t>int</a:t>
            </a:r>
            <a:r>
              <a:rPr lang="en-US" altLang="ko-KR" sz="1600" b="1" dirty="0"/>
              <a:t> s;</a:t>
            </a:r>
          </a:p>
          <a:p>
            <a:pPr defTabSz="180000"/>
            <a:r>
              <a:rPr lang="en-US" altLang="ko-KR" sz="1600" b="1" dirty="0"/>
              <a:t>if(x&gt;y)</a:t>
            </a:r>
          </a:p>
          <a:p>
            <a:pPr defTabSz="180000"/>
            <a:r>
              <a:rPr lang="en-US" altLang="ko-KR" sz="1600" b="1" dirty="0"/>
              <a:t>	s = 1;</a:t>
            </a:r>
          </a:p>
          <a:p>
            <a:pPr defTabSz="180000"/>
            <a:r>
              <a:rPr lang="en-US" altLang="ko-KR" sz="1600" b="1" dirty="0"/>
              <a:t>else</a:t>
            </a:r>
          </a:p>
          <a:p>
            <a:pPr defTabSz="180000"/>
            <a:r>
              <a:rPr lang="en-US" altLang="ko-KR" sz="1600" b="1" dirty="0"/>
              <a:t>	s = -1;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79912" y="4366455"/>
            <a:ext cx="208823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s = (x&gt;y)?1:-1; </a:t>
            </a:r>
          </a:p>
        </p:txBody>
      </p:sp>
      <p:sp>
        <p:nvSpPr>
          <p:cNvPr id="7" name="왼쪽 중괄호 6"/>
          <p:cNvSpPr/>
          <p:nvPr/>
        </p:nvSpPr>
        <p:spPr>
          <a:xfrm rot="10800000">
            <a:off x="2339752" y="4001383"/>
            <a:ext cx="432048" cy="1037922"/>
          </a:xfrm>
          <a:prstGeom prst="leftBrace">
            <a:avLst>
              <a:gd name="adj1" fmla="val 3373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1"/>
            <a:endCxn id="6" idx="1"/>
          </p:cNvCxnSpPr>
          <p:nvPr/>
        </p:nvCxnSpPr>
        <p:spPr>
          <a:xfrm>
            <a:off x="2771800" y="4520344"/>
            <a:ext cx="1008112" cy="15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729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 – if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07170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단순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다음의 괄호 안에는 </a:t>
            </a:r>
            <a:r>
              <a:rPr lang="ko-KR" altLang="en-US" dirty="0" err="1"/>
              <a:t>조건식</a:t>
            </a:r>
            <a:r>
              <a:rPr lang="en-US" altLang="ko-KR" dirty="0"/>
              <a:t>(</a:t>
            </a:r>
            <a:r>
              <a:rPr lang="ko-KR" altLang="en-US" dirty="0"/>
              <a:t>논리형 변수나 논리 연산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조건식의</a:t>
            </a:r>
            <a:r>
              <a:rPr lang="ko-KR" altLang="en-US" dirty="0"/>
              <a:t> 값</a:t>
            </a:r>
            <a:endParaRPr lang="en-US" altLang="ko-KR" dirty="0"/>
          </a:p>
          <a:p>
            <a:pPr lvl="2"/>
            <a:r>
              <a:rPr lang="en-US" altLang="ko-KR" dirty="0"/>
              <a:t>true</a:t>
            </a:r>
            <a:r>
              <a:rPr lang="ko-KR" altLang="en-US" dirty="0"/>
              <a:t>인 경우</a:t>
            </a:r>
            <a:r>
              <a:rPr lang="en-US" altLang="ko-KR" dirty="0"/>
              <a:t>, if</a:t>
            </a:r>
            <a:r>
              <a:rPr lang="ko-KR" altLang="en-US" dirty="0"/>
              <a:t>문을 벗어나</a:t>
            </a:r>
            <a:r>
              <a:rPr lang="en-US" altLang="ko-KR" dirty="0"/>
              <a:t> </a:t>
            </a:r>
            <a:r>
              <a:rPr lang="ko-KR" altLang="en-US" dirty="0"/>
              <a:t>다음 문장이 실행된다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false</a:t>
            </a:r>
            <a:r>
              <a:rPr lang="ko-KR" altLang="en-US" dirty="0"/>
              <a:t>의 경우에는 </a:t>
            </a:r>
            <a:r>
              <a:rPr lang="en-US" altLang="ko-KR" dirty="0"/>
              <a:t>if </a:t>
            </a:r>
            <a:r>
              <a:rPr lang="ko-KR" altLang="en-US" dirty="0"/>
              <a:t>다음의 문장이 실행되지 않고 </a:t>
            </a:r>
            <a:r>
              <a:rPr lang="en-US" altLang="ko-KR" dirty="0"/>
              <a:t>if </a:t>
            </a:r>
            <a:r>
              <a:rPr lang="ko-KR" altLang="en-US" dirty="0"/>
              <a:t>문을</a:t>
            </a:r>
            <a:r>
              <a:rPr lang="en-US" altLang="ko-KR" dirty="0"/>
              <a:t> </a:t>
            </a:r>
            <a:r>
              <a:rPr lang="ko-KR" altLang="en-US" dirty="0"/>
              <a:t>빠져 나온다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실행문장이 단일 문장인 경우 둘러싸는 </a:t>
            </a:r>
            <a:r>
              <a:rPr lang="en-US" altLang="ko-KR" dirty="0"/>
              <a:t>{, }</a:t>
            </a:r>
            <a:r>
              <a:rPr lang="ko-KR" altLang="en-US" dirty="0"/>
              <a:t> 생략 가능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73016"/>
            <a:ext cx="57245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40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– if-else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785950"/>
          </a:xfrm>
        </p:spPr>
        <p:txBody>
          <a:bodyPr/>
          <a:lstStyle/>
          <a:p>
            <a:r>
              <a:rPr lang="en-US" altLang="ko-KR"/>
              <a:t>if-else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조건식이 </a:t>
            </a:r>
            <a:r>
              <a:rPr lang="en-US" altLang="ko-KR"/>
              <a:t>true</a:t>
            </a:r>
            <a:r>
              <a:rPr lang="ko-KR" altLang="en-US"/>
              <a:t>면 실행문장</a:t>
            </a:r>
            <a:r>
              <a:rPr lang="en-US" altLang="ko-KR"/>
              <a:t>1</a:t>
            </a:r>
            <a:r>
              <a:rPr lang="ko-KR" altLang="en-US"/>
              <a:t> 실행 후</a:t>
            </a:r>
            <a:r>
              <a:rPr lang="en-US" altLang="ko-KR"/>
              <a:t> </a:t>
            </a:r>
            <a:r>
              <a:rPr lang="en-US" altLang="ko-KR" dirty="0"/>
              <a:t>if-else</a:t>
            </a:r>
            <a:r>
              <a:rPr lang="ko-KR" altLang="en-US"/>
              <a:t>문을 벗어남</a:t>
            </a:r>
            <a:endParaRPr lang="en-US" altLang="ko-KR"/>
          </a:p>
          <a:p>
            <a:pPr lvl="1"/>
            <a:r>
              <a:rPr lang="en-US" altLang="ko-KR"/>
              <a:t>false</a:t>
            </a:r>
            <a:r>
              <a:rPr lang="ko-KR" altLang="en-US" dirty="0"/>
              <a:t>인 경우에 </a:t>
            </a:r>
            <a:r>
              <a:rPr lang="ko-KR" altLang="en-US"/>
              <a:t>실행문장</a:t>
            </a:r>
            <a:r>
              <a:rPr lang="en-US" altLang="ko-KR"/>
              <a:t>2</a:t>
            </a:r>
            <a:r>
              <a:rPr lang="ko-KR" altLang="en-US"/>
              <a:t> 실행후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 dirty="0"/>
              <a:t>if-else</a:t>
            </a:r>
            <a:r>
              <a:rPr lang="ko-KR" altLang="en-US"/>
              <a:t>문을 벗어남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14" y="2708920"/>
            <a:ext cx="70199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6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중첩 </a:t>
            </a:r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59"/>
            <a:ext cx="8153400" cy="1169651"/>
          </a:xfrm>
        </p:spPr>
        <p:txBody>
          <a:bodyPr>
            <a:norm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조건문이</a:t>
            </a:r>
            <a:r>
              <a:rPr lang="ko-KR" altLang="en-US" dirty="0"/>
              <a:t> 너무 많은 경우</a:t>
            </a:r>
            <a:r>
              <a:rPr lang="en-US" altLang="ko-KR" dirty="0"/>
              <a:t>, switch </a:t>
            </a:r>
            <a:r>
              <a:rPr lang="ko-KR" altLang="en-US" dirty="0"/>
              <a:t>문 사용 권장                                                                     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8790011" cy="396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147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Tip: if</a:t>
            </a:r>
            <a:r>
              <a:rPr lang="ko-KR" altLang="en-US" dirty="0"/>
              <a:t>문과 조건</a:t>
            </a:r>
            <a:r>
              <a:rPr lang="en-US" altLang="ko-KR" dirty="0"/>
              <a:t> </a:t>
            </a:r>
            <a:r>
              <a:rPr lang="ko-KR" altLang="en-US" dirty="0"/>
              <a:t>연산자 </a:t>
            </a:r>
            <a:r>
              <a:rPr lang="en-US" altLang="ko-KR" dirty="0"/>
              <a:t>?: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조건 연산자 </a:t>
            </a:r>
            <a:r>
              <a:rPr lang="en-US" altLang="ko-KR" dirty="0"/>
              <a:t>?:</a:t>
            </a:r>
            <a:r>
              <a:rPr lang="ko-KR" altLang="en-US" dirty="0"/>
              <a:t>는 </a:t>
            </a:r>
            <a:r>
              <a:rPr lang="en-US" altLang="ko-KR" dirty="0"/>
              <a:t>if-else</a:t>
            </a:r>
            <a:r>
              <a:rPr lang="ko-KR" altLang="en-US" dirty="0"/>
              <a:t>로 바꿀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9992" y="1986717"/>
            <a:ext cx="200014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if (a&gt;b)</a:t>
            </a:r>
          </a:p>
          <a:p>
            <a:pPr lvl="1"/>
            <a:r>
              <a:rPr lang="en-US" altLang="ko-KR" sz="1600" dirty="0" err="1">
                <a:solidFill>
                  <a:prstClr val="black"/>
                </a:solidFill>
              </a:rPr>
              <a:t>i</a:t>
            </a:r>
            <a:r>
              <a:rPr lang="en-US" altLang="ko-KR" sz="1600" dirty="0">
                <a:solidFill>
                  <a:prstClr val="black"/>
                </a:solidFill>
              </a:rPr>
              <a:t> = a – b;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else</a:t>
            </a:r>
          </a:p>
          <a:p>
            <a:pPr lvl="1"/>
            <a:r>
              <a:rPr lang="en-US" altLang="ko-KR" sz="1600" dirty="0" err="1">
                <a:solidFill>
                  <a:prstClr val="black"/>
                </a:solidFill>
              </a:rPr>
              <a:t>i</a:t>
            </a:r>
            <a:r>
              <a:rPr lang="en-US" altLang="ko-KR" sz="1600" dirty="0">
                <a:solidFill>
                  <a:prstClr val="black"/>
                </a:solidFill>
              </a:rPr>
              <a:t> = b – a;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8676" y="2248327"/>
            <a:ext cx="207170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</a:rPr>
              <a:t>i</a:t>
            </a:r>
            <a:r>
              <a:rPr lang="en-US" altLang="ko-KR" sz="1600" dirty="0">
                <a:solidFill>
                  <a:prstClr val="black"/>
                </a:solidFill>
              </a:rPr>
              <a:t> = a&gt;</a:t>
            </a:r>
            <a:r>
              <a:rPr lang="en-US" altLang="ko-KR" sz="1600" dirty="0" err="1">
                <a:solidFill>
                  <a:prstClr val="black"/>
                </a:solidFill>
              </a:rPr>
              <a:t>b?a</a:t>
            </a:r>
            <a:r>
              <a:rPr lang="en-US" altLang="ko-KR" sz="1600" dirty="0">
                <a:solidFill>
                  <a:prstClr val="black"/>
                </a:solidFill>
              </a:rPr>
              <a:t>-b:b-a;</a:t>
            </a:r>
          </a:p>
        </p:txBody>
      </p:sp>
      <p:sp>
        <p:nvSpPr>
          <p:cNvPr id="6" name="아래쪽 화살표 5"/>
          <p:cNvSpPr/>
          <p:nvPr/>
        </p:nvSpPr>
        <p:spPr>
          <a:xfrm rot="16200000">
            <a:off x="3747898" y="2165576"/>
            <a:ext cx="28005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3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식별자</a:t>
            </a:r>
            <a:r>
              <a:rPr lang="ko-KR" altLang="en-US" dirty="0"/>
              <a:t> </a:t>
            </a:r>
            <a:r>
              <a:rPr lang="en-US" altLang="ko-KR" dirty="0"/>
              <a:t>(identifier)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식별자란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r>
              <a:rPr lang="ko-KR" altLang="en-US" dirty="0"/>
              <a:t> 등에 붙이는 이름</a:t>
            </a:r>
            <a:endParaRPr lang="en-US" altLang="ko-KR" dirty="0"/>
          </a:p>
          <a:p>
            <a:r>
              <a:rPr lang="ko-KR" altLang="en-US" dirty="0"/>
              <a:t>식별자의 원칙</a:t>
            </a:r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@’, ‘#’, ‘!’</a:t>
            </a:r>
            <a:r>
              <a:rPr lang="ko-KR" altLang="en-US" dirty="0"/>
              <a:t>와 같은 특수 문자</a:t>
            </a:r>
            <a:r>
              <a:rPr lang="en-US" altLang="ko-KR" dirty="0"/>
              <a:t>, </a:t>
            </a:r>
            <a:r>
              <a:rPr lang="ko-KR" altLang="en-US" dirty="0"/>
              <a:t>공백 또는 탭은 </a:t>
            </a:r>
            <a:r>
              <a:rPr lang="ko-KR" altLang="en-US" dirty="0" err="1"/>
              <a:t>식별자로</a:t>
            </a:r>
            <a:r>
              <a:rPr lang="ko-KR" altLang="en-US" dirty="0"/>
              <a:t> 사용할 수 없으나 </a:t>
            </a:r>
            <a:r>
              <a:rPr lang="en-US" altLang="ko-KR" dirty="0"/>
              <a:t>‘_’, ‘$’</a:t>
            </a:r>
            <a:r>
              <a:rPr lang="ko-KR" altLang="en-US" dirty="0"/>
              <a:t>는 사용 가능</a:t>
            </a:r>
            <a:endParaRPr lang="en-US" altLang="ko-KR" dirty="0"/>
          </a:p>
          <a:p>
            <a:pPr lvl="1"/>
            <a:r>
              <a:rPr lang="ko-KR" altLang="en-US" dirty="0"/>
              <a:t>유니코드 문자 사용 가능</a:t>
            </a:r>
            <a:r>
              <a:rPr lang="en-US" altLang="ko-KR" dirty="0"/>
              <a:t>. </a:t>
            </a:r>
            <a:r>
              <a:rPr lang="ko-KR" altLang="en-US" dirty="0"/>
              <a:t>한글 사용 가능</a:t>
            </a:r>
            <a:endParaRPr lang="en-US" altLang="ko-KR" dirty="0"/>
          </a:p>
          <a:p>
            <a:pPr lvl="1"/>
            <a:r>
              <a:rPr lang="ko-KR" altLang="en-US" dirty="0"/>
              <a:t>자바 언어의 키워드는 </a:t>
            </a:r>
            <a:r>
              <a:rPr lang="ko-KR" altLang="en-US" dirty="0" err="1"/>
              <a:t>식별자로</a:t>
            </a:r>
            <a:r>
              <a:rPr lang="ko-KR" altLang="en-US" dirty="0"/>
              <a:t> 사용불가</a:t>
            </a:r>
            <a:endParaRPr lang="en-US" altLang="ko-KR" dirty="0"/>
          </a:p>
          <a:p>
            <a:pPr lvl="1"/>
            <a:r>
              <a:rPr lang="ko-KR" altLang="en-US" dirty="0"/>
              <a:t>식별자의 첫 번째 문자로 숫자는 사용불가</a:t>
            </a:r>
            <a:endParaRPr lang="en-US" altLang="ko-KR" dirty="0"/>
          </a:p>
          <a:p>
            <a:pPr lvl="1"/>
            <a:r>
              <a:rPr lang="en-US" altLang="ko-KR" dirty="0"/>
              <a:t>‘_’ </a:t>
            </a:r>
            <a:r>
              <a:rPr lang="ko-KR" altLang="en-US" dirty="0"/>
              <a:t>또는 </a:t>
            </a:r>
            <a:r>
              <a:rPr lang="en-US" altLang="ko-KR" dirty="0"/>
              <a:t>‘$’</a:t>
            </a:r>
            <a:r>
              <a:rPr lang="ko-KR" altLang="en-US" dirty="0"/>
              <a:t>를 </a:t>
            </a:r>
            <a:r>
              <a:rPr lang="ko-KR" altLang="en-US" dirty="0" err="1"/>
              <a:t>식별자</a:t>
            </a:r>
            <a:r>
              <a:rPr lang="ko-KR" altLang="en-US" dirty="0"/>
              <a:t> 첫 번째 문자로 사용할 수 있으나 일반적으로 잘 사용하지 않는다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불린 </a:t>
            </a:r>
            <a:r>
              <a:rPr lang="ko-KR" altLang="en-US" dirty="0" err="1"/>
              <a:t>리터럴</a:t>
            </a:r>
            <a:r>
              <a:rPr lang="ko-KR" altLang="en-US" dirty="0"/>
              <a:t> </a:t>
            </a:r>
            <a:r>
              <a:rPr lang="en-US" altLang="ko-KR" dirty="0"/>
              <a:t>(true, false)</a:t>
            </a:r>
            <a:r>
              <a:rPr lang="ko-KR" altLang="en-US" dirty="0"/>
              <a:t>과 널 리터럴</a:t>
            </a:r>
            <a:r>
              <a:rPr lang="en-US" altLang="ko-KR" dirty="0"/>
              <a:t>(null)</a:t>
            </a:r>
            <a:r>
              <a:rPr lang="ko-KR" altLang="en-US" dirty="0"/>
              <a:t>은 </a:t>
            </a:r>
            <a:r>
              <a:rPr lang="ko-KR" altLang="en-US" dirty="0" err="1"/>
              <a:t>식별자로</a:t>
            </a:r>
            <a:r>
              <a:rPr lang="ko-KR" altLang="en-US" dirty="0"/>
              <a:t> 사용불가</a:t>
            </a:r>
            <a:endParaRPr lang="en-US" altLang="ko-KR" dirty="0"/>
          </a:p>
          <a:p>
            <a:pPr lvl="1"/>
            <a:r>
              <a:rPr lang="ko-KR" altLang="en-US" dirty="0"/>
              <a:t>길이 제한 없음</a:t>
            </a:r>
            <a:endParaRPr lang="en-US" altLang="ko-KR" dirty="0"/>
          </a:p>
          <a:p>
            <a:r>
              <a:rPr lang="ko-KR" altLang="en-US" dirty="0"/>
              <a:t>대소문자 구별</a:t>
            </a:r>
            <a:endParaRPr lang="en-US" altLang="ko-KR" dirty="0"/>
          </a:p>
          <a:p>
            <a:pPr lvl="1"/>
            <a:r>
              <a:rPr lang="en-US" altLang="ko-KR" dirty="0"/>
              <a:t>Test</a:t>
            </a:r>
            <a:r>
              <a:rPr lang="ko-KR" altLang="en-US" dirty="0"/>
              <a:t>와 </a:t>
            </a:r>
            <a:r>
              <a:rPr lang="en-US" altLang="ko-KR" dirty="0"/>
              <a:t>test</a:t>
            </a:r>
            <a:r>
              <a:rPr lang="ko-KR" altLang="en-US" dirty="0"/>
              <a:t>는 별개의 식별자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997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42873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문은 식과 </a:t>
            </a:r>
            <a:r>
              <a:rPr lang="en-US" altLang="ko-KR" dirty="0"/>
              <a:t>case </a:t>
            </a:r>
            <a:r>
              <a:rPr lang="ko-KR" altLang="en-US" dirty="0"/>
              <a:t>문의 값과 비교</a:t>
            </a:r>
            <a:endParaRPr lang="en-US" altLang="ko-KR" dirty="0"/>
          </a:p>
          <a:p>
            <a:pPr lvl="1"/>
            <a:r>
              <a:rPr lang="en-US" altLang="ko-KR" dirty="0"/>
              <a:t>case</a:t>
            </a:r>
            <a:r>
              <a:rPr lang="ko-KR" altLang="en-US" dirty="0"/>
              <a:t>의 비교 값과 일치하면 해당 </a:t>
            </a:r>
            <a:r>
              <a:rPr lang="en-US" altLang="ko-KR" dirty="0"/>
              <a:t>case</a:t>
            </a:r>
            <a:r>
              <a:rPr lang="ko-KR" altLang="en-US" dirty="0"/>
              <a:t>의 실행문장 수행 </a:t>
            </a:r>
            <a:endParaRPr lang="en-US" altLang="ko-KR" dirty="0"/>
          </a:p>
          <a:p>
            <a:pPr lvl="2"/>
            <a:r>
              <a:rPr lang="en-US" altLang="ko-KR" dirty="0"/>
              <a:t>break</a:t>
            </a:r>
            <a:r>
              <a:rPr lang="ko-KR" altLang="en-US" dirty="0"/>
              <a:t>를 만나면 </a:t>
            </a:r>
            <a:r>
              <a:rPr lang="en-US" altLang="ko-KR" dirty="0"/>
              <a:t>switch</a:t>
            </a:r>
            <a:r>
              <a:rPr lang="ko-KR" altLang="en-US" dirty="0"/>
              <a:t>문을 벗어남</a:t>
            </a:r>
            <a:endParaRPr lang="en-US" altLang="ko-KR" dirty="0"/>
          </a:p>
          <a:p>
            <a:pPr lvl="1"/>
            <a:r>
              <a:rPr lang="en-US" altLang="ko-KR" dirty="0"/>
              <a:t>case</a:t>
            </a:r>
            <a:r>
              <a:rPr lang="ko-KR" altLang="en-US" dirty="0"/>
              <a:t>의 비교 값과 일치하는 것이 없으면 </a:t>
            </a:r>
            <a:r>
              <a:rPr lang="en-US" altLang="ko-KR" dirty="0"/>
              <a:t>default</a:t>
            </a:r>
            <a:r>
              <a:rPr lang="ko-KR" altLang="en-US" dirty="0"/>
              <a:t> 문 실행</a:t>
            </a:r>
            <a:endParaRPr lang="en-US" altLang="ko-KR" dirty="0"/>
          </a:p>
          <a:p>
            <a:r>
              <a:rPr lang="en-US" altLang="ko-KR" dirty="0"/>
              <a:t>default</a:t>
            </a:r>
            <a:r>
              <a:rPr lang="ko-KR" altLang="en-US" dirty="0"/>
              <a:t>문은 생략 가능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87166"/>
            <a:ext cx="7022827" cy="3982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820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03648" y="3140968"/>
            <a:ext cx="45720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/>
              <a:t>char grade='A';</a:t>
            </a:r>
          </a:p>
          <a:p>
            <a:pPr defTabSz="180000"/>
            <a:r>
              <a:rPr lang="en-US" altLang="ko-KR" sz="1400" dirty="0"/>
              <a:t>switch (grade) {</a:t>
            </a:r>
          </a:p>
          <a:p>
            <a:pPr defTabSz="180000"/>
            <a:r>
              <a:rPr lang="en-US" altLang="ko-KR" sz="1400" dirty="0"/>
              <a:t>	case 'A': 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("90 ~ 100</a:t>
            </a:r>
            <a:r>
              <a:rPr lang="ko-KR" altLang="en-US" sz="1400" b="1" dirty="0"/>
              <a:t>점입니다</a:t>
            </a:r>
            <a:r>
              <a:rPr lang="en-US" altLang="ko-KR" sz="1400" b="1" dirty="0"/>
              <a:t>.");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strike="sngStrike" dirty="0"/>
              <a:t>break;</a:t>
            </a:r>
          </a:p>
          <a:p>
            <a:pPr defTabSz="180000"/>
            <a:r>
              <a:rPr lang="en-US" altLang="ko-KR" sz="1400" dirty="0"/>
              <a:t>	case 'B':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System.out.println</a:t>
            </a:r>
            <a:r>
              <a:rPr lang="en-US" altLang="ko-KR" sz="1400" b="1" dirty="0"/>
              <a:t>("80 ~ 89</a:t>
            </a:r>
            <a:r>
              <a:rPr lang="ko-KR" altLang="en-US" sz="1400" b="1" dirty="0"/>
              <a:t>점입니다</a:t>
            </a:r>
            <a:r>
              <a:rPr lang="en-US" altLang="ko-KR" sz="1400" b="1" dirty="0"/>
              <a:t>.");</a:t>
            </a:r>
          </a:p>
          <a:p>
            <a:pPr defTabSz="180000"/>
            <a:r>
              <a:rPr lang="en-US" altLang="ko-KR" sz="1400" dirty="0"/>
              <a:t>		break;</a:t>
            </a:r>
          </a:p>
          <a:p>
            <a:pPr defTabSz="180000"/>
            <a:r>
              <a:rPr lang="en-US" altLang="ko-KR" sz="1400" dirty="0"/>
              <a:t>	case 'C':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("70 ~ 79</a:t>
            </a:r>
            <a:r>
              <a:rPr lang="ko-KR" altLang="en-US" sz="1400" dirty="0"/>
              <a:t>점입니다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	break;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15" name="타원 14"/>
          <p:cNvSpPr/>
          <p:nvPr/>
        </p:nvSpPr>
        <p:spPr>
          <a:xfrm>
            <a:off x="1700030" y="4056748"/>
            <a:ext cx="720080" cy="19963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자유형 15"/>
          <p:cNvSpPr/>
          <p:nvPr/>
        </p:nvSpPr>
        <p:spPr>
          <a:xfrm>
            <a:off x="2420110" y="4056749"/>
            <a:ext cx="1276709" cy="155456"/>
          </a:xfrm>
          <a:custGeom>
            <a:avLst/>
            <a:gdLst>
              <a:gd name="connsiteX0" fmla="*/ 0 w 1276709"/>
              <a:gd name="connsiteY0" fmla="*/ 129396 h 224287"/>
              <a:gd name="connsiteX1" fmla="*/ 51758 w 1276709"/>
              <a:gd name="connsiteY1" fmla="*/ 86264 h 224287"/>
              <a:gd name="connsiteX2" fmla="*/ 77637 w 1276709"/>
              <a:gd name="connsiteY2" fmla="*/ 77638 h 224287"/>
              <a:gd name="connsiteX3" fmla="*/ 112143 w 1276709"/>
              <a:gd name="connsiteY3" fmla="*/ 60385 h 224287"/>
              <a:gd name="connsiteX4" fmla="*/ 163902 w 1276709"/>
              <a:gd name="connsiteY4" fmla="*/ 51759 h 224287"/>
              <a:gd name="connsiteX5" fmla="*/ 284671 w 1276709"/>
              <a:gd name="connsiteY5" fmla="*/ 60385 h 224287"/>
              <a:gd name="connsiteX6" fmla="*/ 319177 w 1276709"/>
              <a:gd name="connsiteY6" fmla="*/ 69012 h 224287"/>
              <a:gd name="connsiteX7" fmla="*/ 379562 w 1276709"/>
              <a:gd name="connsiteY7" fmla="*/ 103517 h 224287"/>
              <a:gd name="connsiteX8" fmla="*/ 327803 w 1276709"/>
              <a:gd name="connsiteY8" fmla="*/ 146649 h 224287"/>
              <a:gd name="connsiteX9" fmla="*/ 336430 w 1276709"/>
              <a:gd name="connsiteY9" fmla="*/ 112144 h 224287"/>
              <a:gd name="connsiteX10" fmla="*/ 388188 w 1276709"/>
              <a:gd name="connsiteY10" fmla="*/ 77638 h 224287"/>
              <a:gd name="connsiteX11" fmla="*/ 414068 w 1276709"/>
              <a:gd name="connsiteY11" fmla="*/ 60385 h 224287"/>
              <a:gd name="connsiteX12" fmla="*/ 439947 w 1276709"/>
              <a:gd name="connsiteY12" fmla="*/ 43132 h 224287"/>
              <a:gd name="connsiteX13" fmla="*/ 491705 w 1276709"/>
              <a:gd name="connsiteY13" fmla="*/ 34506 h 224287"/>
              <a:gd name="connsiteX14" fmla="*/ 543464 w 1276709"/>
              <a:gd name="connsiteY14" fmla="*/ 60385 h 224287"/>
              <a:gd name="connsiteX15" fmla="*/ 552090 w 1276709"/>
              <a:gd name="connsiteY15" fmla="*/ 86264 h 224287"/>
              <a:gd name="connsiteX16" fmla="*/ 526211 w 1276709"/>
              <a:gd name="connsiteY16" fmla="*/ 94891 h 224287"/>
              <a:gd name="connsiteX17" fmla="*/ 508958 w 1276709"/>
              <a:gd name="connsiteY17" fmla="*/ 43132 h 224287"/>
              <a:gd name="connsiteX18" fmla="*/ 560717 w 1276709"/>
              <a:gd name="connsiteY18" fmla="*/ 0 h 224287"/>
              <a:gd name="connsiteX19" fmla="*/ 638354 w 1276709"/>
              <a:gd name="connsiteY19" fmla="*/ 8627 h 224287"/>
              <a:gd name="connsiteX20" fmla="*/ 664234 w 1276709"/>
              <a:gd name="connsiteY20" fmla="*/ 25880 h 224287"/>
              <a:gd name="connsiteX21" fmla="*/ 698739 w 1276709"/>
              <a:gd name="connsiteY21" fmla="*/ 43132 h 224287"/>
              <a:gd name="connsiteX22" fmla="*/ 707366 w 1276709"/>
              <a:gd name="connsiteY22" fmla="*/ 172529 h 224287"/>
              <a:gd name="connsiteX23" fmla="*/ 681486 w 1276709"/>
              <a:gd name="connsiteY23" fmla="*/ 189781 h 224287"/>
              <a:gd name="connsiteX24" fmla="*/ 664234 w 1276709"/>
              <a:gd name="connsiteY24" fmla="*/ 163902 h 224287"/>
              <a:gd name="connsiteX25" fmla="*/ 672860 w 1276709"/>
              <a:gd name="connsiteY25" fmla="*/ 129396 h 224287"/>
              <a:gd name="connsiteX26" fmla="*/ 724619 w 1276709"/>
              <a:gd name="connsiteY26" fmla="*/ 77638 h 224287"/>
              <a:gd name="connsiteX27" fmla="*/ 785003 w 1276709"/>
              <a:gd name="connsiteY27" fmla="*/ 69012 h 224287"/>
              <a:gd name="connsiteX28" fmla="*/ 836762 w 1276709"/>
              <a:gd name="connsiteY28" fmla="*/ 60385 h 224287"/>
              <a:gd name="connsiteX29" fmla="*/ 897147 w 1276709"/>
              <a:gd name="connsiteY29" fmla="*/ 69012 h 224287"/>
              <a:gd name="connsiteX30" fmla="*/ 905773 w 1276709"/>
              <a:gd name="connsiteY30" fmla="*/ 94891 h 224287"/>
              <a:gd name="connsiteX31" fmla="*/ 897147 w 1276709"/>
              <a:gd name="connsiteY31" fmla="*/ 189781 h 224287"/>
              <a:gd name="connsiteX32" fmla="*/ 871268 w 1276709"/>
              <a:gd name="connsiteY32" fmla="*/ 181155 h 224287"/>
              <a:gd name="connsiteX33" fmla="*/ 871268 w 1276709"/>
              <a:gd name="connsiteY33" fmla="*/ 112144 h 224287"/>
              <a:gd name="connsiteX34" fmla="*/ 879894 w 1276709"/>
              <a:gd name="connsiteY34" fmla="*/ 86264 h 224287"/>
              <a:gd name="connsiteX35" fmla="*/ 948905 w 1276709"/>
              <a:gd name="connsiteY35" fmla="*/ 60385 h 224287"/>
              <a:gd name="connsiteX36" fmla="*/ 1026543 w 1276709"/>
              <a:gd name="connsiteY36" fmla="*/ 69012 h 224287"/>
              <a:gd name="connsiteX37" fmla="*/ 1069675 w 1276709"/>
              <a:gd name="connsiteY37" fmla="*/ 112144 h 224287"/>
              <a:gd name="connsiteX38" fmla="*/ 1095554 w 1276709"/>
              <a:gd name="connsiteY38" fmla="*/ 138023 h 224287"/>
              <a:gd name="connsiteX39" fmla="*/ 1104181 w 1276709"/>
              <a:gd name="connsiteY39" fmla="*/ 163902 h 224287"/>
              <a:gd name="connsiteX40" fmla="*/ 1086928 w 1276709"/>
              <a:gd name="connsiteY40" fmla="*/ 224287 h 224287"/>
              <a:gd name="connsiteX41" fmla="*/ 1078302 w 1276709"/>
              <a:gd name="connsiteY41" fmla="*/ 129396 h 224287"/>
              <a:gd name="connsiteX42" fmla="*/ 1112807 w 1276709"/>
              <a:gd name="connsiteY42" fmla="*/ 103517 h 224287"/>
              <a:gd name="connsiteX43" fmla="*/ 1164566 w 1276709"/>
              <a:gd name="connsiteY43" fmla="*/ 51759 h 224287"/>
              <a:gd name="connsiteX44" fmla="*/ 1199071 w 1276709"/>
              <a:gd name="connsiteY44" fmla="*/ 43132 h 224287"/>
              <a:gd name="connsiteX45" fmla="*/ 1250830 w 1276709"/>
              <a:gd name="connsiteY45" fmla="*/ 25880 h 224287"/>
              <a:gd name="connsiteX46" fmla="*/ 1276709 w 1276709"/>
              <a:gd name="connsiteY46" fmla="*/ 17253 h 2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76709" h="224287">
                <a:moveTo>
                  <a:pt x="0" y="129396"/>
                </a:moveTo>
                <a:cubicBezTo>
                  <a:pt x="19077" y="110319"/>
                  <a:pt x="27739" y="98273"/>
                  <a:pt x="51758" y="86264"/>
                </a:cubicBezTo>
                <a:cubicBezTo>
                  <a:pt x="59891" y="82198"/>
                  <a:pt x="69279" y="81220"/>
                  <a:pt x="77637" y="77638"/>
                </a:cubicBezTo>
                <a:cubicBezTo>
                  <a:pt x="89457" y="72572"/>
                  <a:pt x="99826" y="64080"/>
                  <a:pt x="112143" y="60385"/>
                </a:cubicBezTo>
                <a:cubicBezTo>
                  <a:pt x="128896" y="55359"/>
                  <a:pt x="146649" y="54634"/>
                  <a:pt x="163902" y="51759"/>
                </a:cubicBezTo>
                <a:cubicBezTo>
                  <a:pt x="204158" y="54634"/>
                  <a:pt x="244559" y="55928"/>
                  <a:pt x="284671" y="60385"/>
                </a:cubicBezTo>
                <a:cubicBezTo>
                  <a:pt x="296455" y="61694"/>
                  <a:pt x="308573" y="63710"/>
                  <a:pt x="319177" y="69012"/>
                </a:cubicBezTo>
                <a:cubicBezTo>
                  <a:pt x="423619" y="121233"/>
                  <a:pt x="300413" y="77135"/>
                  <a:pt x="379562" y="103517"/>
                </a:cubicBezTo>
                <a:cubicBezTo>
                  <a:pt x="378940" y="107249"/>
                  <a:pt x="379357" y="211091"/>
                  <a:pt x="327803" y="146649"/>
                </a:cubicBezTo>
                <a:cubicBezTo>
                  <a:pt x="320397" y="137391"/>
                  <a:pt x="328623" y="121066"/>
                  <a:pt x="336430" y="112144"/>
                </a:cubicBezTo>
                <a:cubicBezTo>
                  <a:pt x="350084" y="96539"/>
                  <a:pt x="370935" y="89140"/>
                  <a:pt x="388188" y="77638"/>
                </a:cubicBezTo>
                <a:lnTo>
                  <a:pt x="414068" y="60385"/>
                </a:lnTo>
                <a:cubicBezTo>
                  <a:pt x="422694" y="54634"/>
                  <a:pt x="429720" y="44836"/>
                  <a:pt x="439947" y="43132"/>
                </a:cubicBezTo>
                <a:lnTo>
                  <a:pt x="491705" y="34506"/>
                </a:lnTo>
                <a:cubicBezTo>
                  <a:pt x="508754" y="40189"/>
                  <a:pt x="531301" y="45181"/>
                  <a:pt x="543464" y="60385"/>
                </a:cubicBezTo>
                <a:cubicBezTo>
                  <a:pt x="549144" y="67485"/>
                  <a:pt x="549215" y="77638"/>
                  <a:pt x="552090" y="86264"/>
                </a:cubicBezTo>
                <a:cubicBezTo>
                  <a:pt x="543464" y="89140"/>
                  <a:pt x="535304" y="94891"/>
                  <a:pt x="526211" y="94891"/>
                </a:cubicBezTo>
                <a:cubicBezTo>
                  <a:pt x="488418" y="94891"/>
                  <a:pt x="495331" y="73793"/>
                  <a:pt x="508958" y="43132"/>
                </a:cubicBezTo>
                <a:cubicBezTo>
                  <a:pt x="525306" y="6348"/>
                  <a:pt x="530677" y="10014"/>
                  <a:pt x="560717" y="0"/>
                </a:cubicBezTo>
                <a:cubicBezTo>
                  <a:pt x="586596" y="2876"/>
                  <a:pt x="613093" y="2312"/>
                  <a:pt x="638354" y="8627"/>
                </a:cubicBezTo>
                <a:cubicBezTo>
                  <a:pt x="648412" y="11142"/>
                  <a:pt x="655232" y="20736"/>
                  <a:pt x="664234" y="25880"/>
                </a:cubicBezTo>
                <a:cubicBezTo>
                  <a:pt x="675399" y="32260"/>
                  <a:pt x="687237" y="37381"/>
                  <a:pt x="698739" y="43132"/>
                </a:cubicBezTo>
                <a:cubicBezTo>
                  <a:pt x="716152" y="95372"/>
                  <a:pt x="729560" y="111496"/>
                  <a:pt x="707366" y="172529"/>
                </a:cubicBezTo>
                <a:cubicBezTo>
                  <a:pt x="703823" y="182272"/>
                  <a:pt x="690113" y="184030"/>
                  <a:pt x="681486" y="189781"/>
                </a:cubicBezTo>
                <a:cubicBezTo>
                  <a:pt x="675735" y="181155"/>
                  <a:pt x="665700" y="174165"/>
                  <a:pt x="664234" y="163902"/>
                </a:cubicBezTo>
                <a:cubicBezTo>
                  <a:pt x="662557" y="152165"/>
                  <a:pt x="668190" y="140293"/>
                  <a:pt x="672860" y="129396"/>
                </a:cubicBezTo>
                <a:cubicBezTo>
                  <a:pt x="681360" y="109561"/>
                  <a:pt x="705016" y="84766"/>
                  <a:pt x="724619" y="77638"/>
                </a:cubicBezTo>
                <a:cubicBezTo>
                  <a:pt x="743727" y="70690"/>
                  <a:pt x="764907" y="72104"/>
                  <a:pt x="785003" y="69012"/>
                </a:cubicBezTo>
                <a:cubicBezTo>
                  <a:pt x="802291" y="66352"/>
                  <a:pt x="819509" y="63261"/>
                  <a:pt x="836762" y="60385"/>
                </a:cubicBezTo>
                <a:cubicBezTo>
                  <a:pt x="856890" y="63261"/>
                  <a:pt x="878961" y="59919"/>
                  <a:pt x="897147" y="69012"/>
                </a:cubicBezTo>
                <a:cubicBezTo>
                  <a:pt x="905280" y="73079"/>
                  <a:pt x="905773" y="85798"/>
                  <a:pt x="905773" y="94891"/>
                </a:cubicBezTo>
                <a:cubicBezTo>
                  <a:pt x="905773" y="126651"/>
                  <a:pt x="900022" y="158151"/>
                  <a:pt x="897147" y="189781"/>
                </a:cubicBezTo>
                <a:cubicBezTo>
                  <a:pt x="888521" y="186906"/>
                  <a:pt x="876948" y="188255"/>
                  <a:pt x="871268" y="181155"/>
                </a:cubicBezTo>
                <a:cubicBezTo>
                  <a:pt x="854317" y="159966"/>
                  <a:pt x="865214" y="133333"/>
                  <a:pt x="871268" y="112144"/>
                </a:cubicBezTo>
                <a:cubicBezTo>
                  <a:pt x="873766" y="103401"/>
                  <a:pt x="873464" y="92694"/>
                  <a:pt x="879894" y="86264"/>
                </a:cubicBezTo>
                <a:cubicBezTo>
                  <a:pt x="894928" y="71230"/>
                  <a:pt x="929653" y="65198"/>
                  <a:pt x="948905" y="60385"/>
                </a:cubicBezTo>
                <a:cubicBezTo>
                  <a:pt x="974784" y="63261"/>
                  <a:pt x="1001282" y="62697"/>
                  <a:pt x="1026543" y="69012"/>
                </a:cubicBezTo>
                <a:cubicBezTo>
                  <a:pt x="1053180" y="75671"/>
                  <a:pt x="1054540" y="93982"/>
                  <a:pt x="1069675" y="112144"/>
                </a:cubicBezTo>
                <a:cubicBezTo>
                  <a:pt x="1077485" y="121516"/>
                  <a:pt x="1086928" y="129397"/>
                  <a:pt x="1095554" y="138023"/>
                </a:cubicBezTo>
                <a:cubicBezTo>
                  <a:pt x="1098430" y="146649"/>
                  <a:pt x="1104181" y="154809"/>
                  <a:pt x="1104181" y="163902"/>
                </a:cubicBezTo>
                <a:cubicBezTo>
                  <a:pt x="1104181" y="174731"/>
                  <a:pt x="1090995" y="212085"/>
                  <a:pt x="1086928" y="224287"/>
                </a:cubicBezTo>
                <a:cubicBezTo>
                  <a:pt x="1063764" y="189542"/>
                  <a:pt x="1052851" y="185389"/>
                  <a:pt x="1078302" y="129396"/>
                </a:cubicBezTo>
                <a:cubicBezTo>
                  <a:pt x="1084251" y="116308"/>
                  <a:pt x="1102641" y="113683"/>
                  <a:pt x="1112807" y="103517"/>
                </a:cubicBezTo>
                <a:cubicBezTo>
                  <a:pt x="1147832" y="68492"/>
                  <a:pt x="1108180" y="79952"/>
                  <a:pt x="1164566" y="51759"/>
                </a:cubicBezTo>
                <a:cubicBezTo>
                  <a:pt x="1175170" y="46457"/>
                  <a:pt x="1187715" y="46539"/>
                  <a:pt x="1199071" y="43132"/>
                </a:cubicBezTo>
                <a:cubicBezTo>
                  <a:pt x="1216490" y="37906"/>
                  <a:pt x="1233577" y="31631"/>
                  <a:pt x="1250830" y="25880"/>
                </a:cubicBezTo>
                <a:lnTo>
                  <a:pt x="1276709" y="17253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문에서 벗어나기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999124"/>
          </a:xfrm>
        </p:spPr>
        <p:txBody>
          <a:bodyPr>
            <a:normAutofit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문 내의 </a:t>
            </a:r>
            <a:r>
              <a:rPr lang="en-US" altLang="ko-KR" dirty="0"/>
              <a:t>break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break</a:t>
            </a:r>
            <a:r>
              <a:rPr lang="ko-KR" altLang="en-US" dirty="0"/>
              <a:t>문 만나면 </a:t>
            </a:r>
            <a:r>
              <a:rPr lang="en-US" altLang="ko-KR" dirty="0"/>
              <a:t>switch</a:t>
            </a:r>
            <a:r>
              <a:rPr lang="ko-KR" altLang="en-US" dirty="0"/>
              <a:t>문 벗어남</a:t>
            </a:r>
          </a:p>
          <a:p>
            <a:pPr lvl="1"/>
            <a:r>
              <a:rPr lang="en-US" altLang="ko-KR" dirty="0"/>
              <a:t>case </a:t>
            </a:r>
            <a:r>
              <a:rPr lang="ko-KR" altLang="en-US" dirty="0"/>
              <a:t>문에 </a:t>
            </a:r>
            <a:r>
              <a:rPr lang="en-US" altLang="ko-KR" dirty="0"/>
              <a:t>break</a:t>
            </a:r>
            <a:r>
              <a:rPr lang="ko-KR" altLang="en-US" dirty="0"/>
              <a:t>문이 없다면</a:t>
            </a:r>
            <a:r>
              <a:rPr lang="en-US" altLang="ko-KR" dirty="0"/>
              <a:t>,</a:t>
            </a:r>
            <a:r>
              <a:rPr lang="ko-KR" altLang="en-US" dirty="0"/>
              <a:t> 다음 </a:t>
            </a:r>
            <a:r>
              <a:rPr lang="en-US" altLang="ko-KR" dirty="0"/>
              <a:t>case</a:t>
            </a:r>
            <a:r>
              <a:rPr lang="ko-KR" altLang="en-US" dirty="0"/>
              <a:t>문으로 실행 계속</a:t>
            </a:r>
            <a:endParaRPr lang="en-US" altLang="ko-KR" dirty="0"/>
          </a:p>
          <a:p>
            <a:pPr lvl="2"/>
            <a:r>
              <a:rPr lang="ko-KR" altLang="en-US" dirty="0"/>
              <a:t>언젠가 </a:t>
            </a:r>
            <a:r>
              <a:rPr lang="en-US" altLang="ko-KR" dirty="0"/>
              <a:t>break</a:t>
            </a:r>
            <a:r>
              <a:rPr lang="ko-KR" altLang="en-US" dirty="0"/>
              <a:t>를 만날 때까지 계속 내려 가면서 실행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179163" y="5295404"/>
            <a:ext cx="166955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lt"/>
              </a:rPr>
              <a:t>90 ~ 100</a:t>
            </a:r>
            <a:r>
              <a:rPr lang="ko-KR" altLang="en-US" sz="1400" dirty="0">
                <a:latin typeface="+mj-lt"/>
              </a:rPr>
              <a:t>점입니다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r>
              <a:rPr lang="en-US" altLang="ko-KR" sz="1400" dirty="0">
                <a:latin typeface="+mj-lt"/>
              </a:rPr>
              <a:t>80 ~ 89</a:t>
            </a:r>
            <a:r>
              <a:rPr lang="ko-KR" altLang="en-US" sz="1400" dirty="0">
                <a:latin typeface="+mj-lt"/>
              </a:rPr>
              <a:t>점입니다</a:t>
            </a:r>
            <a:r>
              <a:rPr lang="en-US" altLang="ko-KR" sz="1400" dirty="0">
                <a:latin typeface="+mj-lt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1361049" y="3534404"/>
            <a:ext cx="303159" cy="201168"/>
          </a:xfrm>
          <a:custGeom>
            <a:avLst/>
            <a:gdLst>
              <a:gd name="connsiteX0" fmla="*/ 92847 w 303159"/>
              <a:gd name="connsiteY0" fmla="*/ 0 h 201168"/>
              <a:gd name="connsiteX1" fmla="*/ 10551 w 303159"/>
              <a:gd name="connsiteY1" fmla="*/ 82296 h 201168"/>
              <a:gd name="connsiteX2" fmla="*/ 303159 w 303159"/>
              <a:gd name="connsiteY2" fmla="*/ 201168 h 20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59" h="201168">
                <a:moveTo>
                  <a:pt x="92847" y="0"/>
                </a:moveTo>
                <a:cubicBezTo>
                  <a:pt x="34173" y="24384"/>
                  <a:pt x="-24501" y="48768"/>
                  <a:pt x="10551" y="82296"/>
                </a:cubicBezTo>
                <a:cubicBezTo>
                  <a:pt x="45603" y="115824"/>
                  <a:pt x="174381" y="158496"/>
                  <a:pt x="303159" y="20116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1551100" y="3763004"/>
            <a:ext cx="295988" cy="173736"/>
          </a:xfrm>
          <a:custGeom>
            <a:avLst/>
            <a:gdLst>
              <a:gd name="connsiteX0" fmla="*/ 76532 w 295988"/>
              <a:gd name="connsiteY0" fmla="*/ 0 h 173736"/>
              <a:gd name="connsiteX1" fmla="*/ 12524 w 295988"/>
              <a:gd name="connsiteY1" fmla="*/ 100584 h 173736"/>
              <a:gd name="connsiteX2" fmla="*/ 295988 w 295988"/>
              <a:gd name="connsiteY2" fmla="*/ 173736 h 17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988" h="173736">
                <a:moveTo>
                  <a:pt x="76532" y="0"/>
                </a:moveTo>
                <a:cubicBezTo>
                  <a:pt x="26240" y="35814"/>
                  <a:pt x="-24052" y="71628"/>
                  <a:pt x="12524" y="100584"/>
                </a:cubicBezTo>
                <a:cubicBezTo>
                  <a:pt x="49100" y="129540"/>
                  <a:pt x="172544" y="151638"/>
                  <a:pt x="295988" y="173736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563570" y="3955028"/>
            <a:ext cx="265230" cy="640080"/>
          </a:xfrm>
          <a:custGeom>
            <a:avLst/>
            <a:gdLst>
              <a:gd name="connsiteX0" fmla="*/ 246942 w 265230"/>
              <a:gd name="connsiteY0" fmla="*/ 0 h 640080"/>
              <a:gd name="connsiteX1" fmla="*/ 54 w 265230"/>
              <a:gd name="connsiteY1" fmla="*/ 420624 h 640080"/>
              <a:gd name="connsiteX2" fmla="*/ 265230 w 265230"/>
              <a:gd name="connsiteY2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230" h="640080">
                <a:moveTo>
                  <a:pt x="246942" y="0"/>
                </a:moveTo>
                <a:cubicBezTo>
                  <a:pt x="121974" y="156972"/>
                  <a:pt x="-2994" y="313944"/>
                  <a:pt x="54" y="420624"/>
                </a:cubicBezTo>
                <a:cubicBezTo>
                  <a:pt x="3102" y="527304"/>
                  <a:pt x="134166" y="583692"/>
                  <a:pt x="265230" y="64008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691417" y="4613396"/>
            <a:ext cx="155671" cy="182880"/>
          </a:xfrm>
          <a:custGeom>
            <a:avLst/>
            <a:gdLst>
              <a:gd name="connsiteX0" fmla="*/ 128239 w 155671"/>
              <a:gd name="connsiteY0" fmla="*/ 0 h 182880"/>
              <a:gd name="connsiteX1" fmla="*/ 223 w 155671"/>
              <a:gd name="connsiteY1" fmla="*/ 91440 h 182880"/>
              <a:gd name="connsiteX2" fmla="*/ 155671 w 155671"/>
              <a:gd name="connsiteY2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671" h="182880">
                <a:moveTo>
                  <a:pt x="128239" y="0"/>
                </a:moveTo>
                <a:cubicBezTo>
                  <a:pt x="61945" y="30480"/>
                  <a:pt x="-4349" y="60960"/>
                  <a:pt x="223" y="91440"/>
                </a:cubicBezTo>
                <a:cubicBezTo>
                  <a:pt x="4795" y="121920"/>
                  <a:pt x="80233" y="152400"/>
                  <a:pt x="155671" y="18288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452985" y="4805420"/>
            <a:ext cx="366671" cy="1143000"/>
          </a:xfrm>
          <a:custGeom>
            <a:avLst/>
            <a:gdLst>
              <a:gd name="connsiteX0" fmla="*/ 366671 w 366671"/>
              <a:gd name="connsiteY0" fmla="*/ 0 h 1143000"/>
              <a:gd name="connsiteX1" fmla="*/ 28343 w 366671"/>
              <a:gd name="connsiteY1" fmla="*/ 237744 h 1143000"/>
              <a:gd name="connsiteX2" fmla="*/ 19199 w 366671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671" h="1143000">
                <a:moveTo>
                  <a:pt x="366671" y="0"/>
                </a:moveTo>
                <a:cubicBezTo>
                  <a:pt x="226463" y="23622"/>
                  <a:pt x="86255" y="47244"/>
                  <a:pt x="28343" y="237744"/>
                </a:cubicBezTo>
                <a:cubicBezTo>
                  <a:pt x="-29569" y="428244"/>
                  <a:pt x="19199" y="1143000"/>
                  <a:pt x="19199" y="11430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03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ko-KR" altLang="en-US" dirty="0"/>
              <a:t>문의 값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552" y="2908974"/>
            <a:ext cx="4248472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c = 25;</a:t>
            </a:r>
          </a:p>
          <a:p>
            <a:pPr defTabSz="180000" fontAlgn="base" latinLnBrk="0"/>
            <a:r>
              <a:rPr lang="en-US" altLang="ko-KR" sz="1200" b="1" dirty="0"/>
              <a:t>switch(c%2)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case 1 </a:t>
            </a:r>
            <a:r>
              <a:rPr lang="en-US" altLang="ko-KR" sz="1200" dirty="0"/>
              <a:t>: 				// </a:t>
            </a:r>
            <a:r>
              <a:rPr lang="ko-KR" altLang="en-US" sz="1200" dirty="0"/>
              <a:t>정수 </a:t>
            </a:r>
            <a:r>
              <a:rPr lang="ko-KR" altLang="en-US" sz="1200" dirty="0" err="1"/>
              <a:t>리터럴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/>
              <a:t>...;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/>
              <a:t>break;</a:t>
            </a:r>
          </a:p>
          <a:p>
            <a:pPr defTabSz="180000" fontAlgn="base" latinLnBrk="0"/>
            <a:r>
              <a:rPr lang="en-US" altLang="ko-KR" sz="1200" dirty="0"/>
              <a:t>	case 2 : 				// </a:t>
            </a:r>
            <a:r>
              <a:rPr lang="ko-KR" altLang="en-US" sz="1200" dirty="0"/>
              <a:t>정수 </a:t>
            </a:r>
            <a:r>
              <a:rPr lang="ko-KR" altLang="en-US" sz="1200" dirty="0" err="1"/>
              <a:t>리터럴</a:t>
            </a:r>
            <a:endParaRPr lang="en-US" altLang="ko-KR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/>
              <a:t>...;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/>
              <a:t>break;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String s = "</a:t>
            </a:r>
            <a:r>
              <a:rPr lang="ko-KR" altLang="en-US" sz="1200" dirty="0"/>
              <a:t>예</a:t>
            </a:r>
            <a:r>
              <a:rPr lang="en-US" altLang="ko-KR" sz="1200" dirty="0"/>
              <a:t>";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/>
              <a:t>switch(s)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case "</a:t>
            </a:r>
            <a:r>
              <a:rPr lang="ko-KR" altLang="en-US" sz="1200" b="1" dirty="0"/>
              <a:t>예</a:t>
            </a:r>
            <a:r>
              <a:rPr lang="en-US" altLang="ko-KR" sz="1200" b="1" dirty="0"/>
              <a:t>"</a:t>
            </a:r>
            <a:r>
              <a:rPr lang="ko-KR" altLang="en-US" sz="1200" b="1" dirty="0"/>
              <a:t> </a:t>
            </a:r>
            <a:r>
              <a:rPr lang="en-US" altLang="ko-KR" sz="1200" dirty="0"/>
              <a:t>: 			// </a:t>
            </a:r>
            <a:r>
              <a:rPr lang="ko-KR" altLang="en-US" sz="1200" dirty="0"/>
              <a:t>문자열 </a:t>
            </a:r>
            <a:r>
              <a:rPr lang="ko-KR" altLang="en-US" sz="1200" dirty="0" err="1"/>
              <a:t>리터럴</a:t>
            </a:r>
            <a:r>
              <a:rPr lang="en-US" altLang="ko-KR" sz="1200" dirty="0"/>
              <a:t>. JDK1.7</a:t>
            </a:r>
            <a:r>
              <a:rPr lang="ko-KR" altLang="en-US" sz="1200" dirty="0"/>
              <a:t>부터 적용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/>
              <a:t>...;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/>
              <a:t>break;</a:t>
            </a:r>
          </a:p>
          <a:p>
            <a:pPr defTabSz="180000" fontAlgn="base" latinLnBrk="0"/>
            <a:r>
              <a:rPr lang="en-US" altLang="ko-KR" sz="1200" dirty="0"/>
              <a:t>	case "</a:t>
            </a:r>
            <a:r>
              <a:rPr lang="ko-KR" altLang="en-US" sz="1200" dirty="0"/>
              <a:t>아니요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: 		// </a:t>
            </a:r>
            <a:r>
              <a:rPr lang="ko-KR" altLang="en-US" sz="1200" dirty="0"/>
              <a:t>문자열 </a:t>
            </a:r>
            <a:r>
              <a:rPr lang="ko-KR" altLang="en-US" sz="1200" dirty="0" err="1"/>
              <a:t>리터럴</a:t>
            </a:r>
            <a:r>
              <a:rPr lang="en-US" altLang="ko-KR" sz="1200" dirty="0"/>
              <a:t>. JDK1.7</a:t>
            </a:r>
            <a:r>
              <a:rPr lang="ko-KR" altLang="en-US" sz="1200" dirty="0"/>
              <a:t>부터 적용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/>
              <a:t>...;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/>
              <a:t>break;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63908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case </a:t>
            </a:r>
            <a:r>
              <a:rPr lang="ko-KR" altLang="en-US" dirty="0"/>
              <a:t>문의 값의 특징</a:t>
            </a:r>
            <a:endParaRPr lang="en-US" altLang="ko-KR" dirty="0"/>
          </a:p>
          <a:p>
            <a:pPr lvl="1"/>
            <a:r>
              <a:rPr lang="en-US" altLang="ko-KR" dirty="0"/>
              <a:t>switch </a:t>
            </a:r>
            <a:r>
              <a:rPr lang="ko-KR" altLang="en-US" dirty="0"/>
              <a:t>문은 식의 결과 값을 </a:t>
            </a:r>
            <a:r>
              <a:rPr lang="en-US" altLang="ko-KR" dirty="0"/>
              <a:t>case </a:t>
            </a:r>
            <a:r>
              <a:rPr lang="ko-KR" altLang="en-US" dirty="0"/>
              <a:t>문과 비교</a:t>
            </a:r>
          </a:p>
          <a:p>
            <a:pPr lvl="1"/>
            <a:r>
              <a:rPr lang="ko-KR" altLang="en-US" dirty="0"/>
              <a:t>사용 가능한 </a:t>
            </a:r>
            <a:r>
              <a:rPr lang="en-US" altLang="ko-KR" dirty="0"/>
              <a:t>case</a:t>
            </a:r>
            <a:r>
              <a:rPr lang="ko-KR" altLang="en-US" dirty="0"/>
              <a:t>문의 값</a:t>
            </a:r>
            <a:endParaRPr lang="en-US" altLang="ko-KR" dirty="0"/>
          </a:p>
          <a:p>
            <a:pPr lvl="2"/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정수</a:t>
            </a:r>
            <a:r>
              <a:rPr lang="en-US" altLang="ko-KR" dirty="0"/>
              <a:t>,</a:t>
            </a:r>
            <a:r>
              <a:rPr lang="ko-KR" altLang="en-US" dirty="0"/>
              <a:t> 문자열 </a:t>
            </a:r>
            <a:r>
              <a:rPr lang="ko-KR" altLang="en-US" dirty="0" err="1"/>
              <a:t>리터럴</a:t>
            </a:r>
            <a:r>
              <a:rPr lang="en-US" altLang="ko-KR" dirty="0"/>
              <a:t>(JDK 1.7</a:t>
            </a:r>
            <a:r>
              <a:rPr lang="ko-KR" altLang="en-US" dirty="0"/>
              <a:t>부터</a:t>
            </a:r>
            <a:r>
              <a:rPr lang="en-US" altLang="ko-KR" dirty="0"/>
              <a:t>)</a:t>
            </a:r>
            <a:r>
              <a:rPr lang="ko-KR" altLang="en-US" dirty="0"/>
              <a:t>만 허용</a:t>
            </a:r>
            <a:endParaRPr lang="en-US" altLang="ko-KR" dirty="0"/>
          </a:p>
          <a:p>
            <a:pPr lvl="2"/>
            <a:r>
              <a:rPr lang="ko-KR" altLang="en-US" dirty="0"/>
              <a:t>실수 </a:t>
            </a:r>
            <a:r>
              <a:rPr lang="ko-KR" altLang="en-US" dirty="0" err="1"/>
              <a:t>리터럴은</a:t>
            </a:r>
            <a:r>
              <a:rPr lang="ko-KR" altLang="en-US" dirty="0"/>
              <a:t> 허용되지 않음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5148064" y="4971077"/>
            <a:ext cx="3528392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switch(a) {</a:t>
            </a:r>
          </a:p>
          <a:p>
            <a:pPr defTabSz="180000"/>
            <a:r>
              <a:rPr lang="en-US" altLang="ko-KR" sz="1400" dirty="0"/>
              <a:t>	case a : 				//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변수 사용 안됨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case a &gt; 3 : 		//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수식 안됨</a:t>
            </a:r>
          </a:p>
          <a:p>
            <a:pPr defTabSz="180000"/>
            <a:r>
              <a:rPr lang="en-US" altLang="ko-KR" sz="1400" dirty="0"/>
              <a:t>	case a == 1 : 	//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수식 안됨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619672" y="6383408"/>
            <a:ext cx="900100" cy="324036"/>
          </a:xfrm>
          <a:prstGeom prst="wedgeRoundRectCallout">
            <a:avLst>
              <a:gd name="adj1" fmla="val 12737"/>
              <a:gd name="adj2" fmla="val -1045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정상적인 </a:t>
            </a:r>
            <a:r>
              <a:rPr lang="en-US" altLang="ko-KR" sz="1000" dirty="0">
                <a:solidFill>
                  <a:schemeClr val="tx1"/>
                </a:solidFill>
              </a:rPr>
              <a:t>case </a:t>
            </a:r>
            <a:r>
              <a:rPr lang="ko-KR" altLang="en-US" sz="1000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148064" y="6338641"/>
            <a:ext cx="900100" cy="324036"/>
          </a:xfrm>
          <a:prstGeom prst="wedgeRoundRectCallout">
            <a:avLst>
              <a:gd name="adj1" fmla="val -27425"/>
              <a:gd name="adj2" fmla="val -1080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잘못된  </a:t>
            </a:r>
            <a:r>
              <a:rPr lang="en-US" altLang="ko-KR" sz="1000" dirty="0">
                <a:solidFill>
                  <a:schemeClr val="tx1"/>
                </a:solidFill>
              </a:rPr>
              <a:t>case </a:t>
            </a:r>
            <a:r>
              <a:rPr lang="ko-KR" altLang="en-US" sz="1000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48064" y="2908974"/>
            <a:ext cx="352839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char grade='C';</a:t>
            </a:r>
          </a:p>
          <a:p>
            <a:pPr defTabSz="180000"/>
            <a:r>
              <a:rPr lang="en-US" altLang="ko-KR" sz="1200" b="1" dirty="0"/>
              <a:t>switch (grade) {</a:t>
            </a:r>
          </a:p>
          <a:p>
            <a:pPr defTabSz="180000" fontAlgn="base" latinLnBrk="0"/>
            <a:r>
              <a:rPr lang="en-US" altLang="ko-KR" sz="1200" b="1" dirty="0"/>
              <a:t>	case 'A' </a:t>
            </a:r>
            <a:r>
              <a:rPr lang="en-US" altLang="ko-KR" sz="1200" dirty="0"/>
              <a:t>: 				// </a:t>
            </a:r>
            <a:r>
              <a:rPr lang="ko-KR" altLang="en-US" sz="1200" dirty="0"/>
              <a:t>문자 </a:t>
            </a:r>
            <a:r>
              <a:rPr lang="ko-KR" altLang="en-US" sz="1200" dirty="0" err="1"/>
              <a:t>리터럴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/>
              <a:t>...;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/>
              <a:t>break;</a:t>
            </a:r>
          </a:p>
          <a:p>
            <a:pPr defTabSz="180000"/>
            <a:r>
              <a:rPr lang="en-US" altLang="ko-KR" sz="1200" dirty="0"/>
              <a:t>	case 'B' : 				// </a:t>
            </a:r>
            <a:r>
              <a:rPr lang="ko-KR" altLang="en-US" sz="1200" dirty="0"/>
              <a:t>문자 </a:t>
            </a:r>
            <a:r>
              <a:rPr lang="ko-KR" altLang="en-US" sz="1200" dirty="0" err="1"/>
              <a:t>리터럴</a:t>
            </a:r>
            <a:endParaRPr lang="en-US" altLang="ko-KR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/>
              <a:t>...;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/>
              <a:t>break;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380312" y="2492896"/>
            <a:ext cx="900100" cy="324036"/>
          </a:xfrm>
          <a:prstGeom prst="wedgeRoundRectCallout">
            <a:avLst>
              <a:gd name="adj1" fmla="val -17256"/>
              <a:gd name="adj2" fmla="val 835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정상적인 </a:t>
            </a:r>
            <a:r>
              <a:rPr lang="en-US" altLang="ko-KR" sz="1000" dirty="0">
                <a:solidFill>
                  <a:schemeClr val="tx1"/>
                </a:solidFill>
              </a:rPr>
              <a:t>case </a:t>
            </a:r>
            <a:r>
              <a:rPr lang="ko-KR" altLang="en-US" sz="1000" dirty="0">
                <a:solidFill>
                  <a:schemeClr val="tx1"/>
                </a:solidFill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65518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식별자 이름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 가능한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잘못된 예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785927"/>
            <a:ext cx="782094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		name;</a:t>
            </a:r>
          </a:p>
          <a:p>
            <a:pPr defTabSz="180000"/>
            <a:r>
              <a:rPr lang="en-US" altLang="ko-KR" sz="1400" dirty="0"/>
              <a:t>char 	</a:t>
            </a:r>
            <a:r>
              <a:rPr lang="en-US" altLang="ko-KR" sz="1400" dirty="0" err="1"/>
              <a:t>student_ID</a:t>
            </a:r>
            <a:r>
              <a:rPr lang="en-US" altLang="ko-KR" sz="1400" dirty="0"/>
              <a:t>;										// '_' </a:t>
            </a:r>
            <a:r>
              <a:rPr lang="ko-KR" altLang="en-US" sz="1400" dirty="0"/>
              <a:t>사용 가능</a:t>
            </a:r>
          </a:p>
          <a:p>
            <a:pPr defTabSz="180000"/>
            <a:r>
              <a:rPr lang="en-US" altLang="ko-KR" sz="1400" dirty="0"/>
              <a:t>void 	$</a:t>
            </a:r>
            <a:r>
              <a:rPr lang="en-US" altLang="ko-KR" sz="1400" dirty="0" err="1"/>
              <a:t>func</a:t>
            </a:r>
            <a:r>
              <a:rPr lang="en-US" altLang="ko-KR" sz="1400" dirty="0"/>
              <a:t>() { }											// '$' </a:t>
            </a:r>
            <a:r>
              <a:rPr lang="ko-KR" altLang="en-US" sz="1400" dirty="0"/>
              <a:t>사용 가능</a:t>
            </a:r>
          </a:p>
          <a:p>
            <a:pPr defTabSz="180000"/>
            <a:r>
              <a:rPr lang="en-US" altLang="ko-KR" sz="1400" dirty="0"/>
              <a:t>class 	Monster3 { } 										// </a:t>
            </a:r>
            <a:r>
              <a:rPr lang="ko-KR" altLang="en-US" sz="1400" dirty="0"/>
              <a:t>숫자 사용 가능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		</a:t>
            </a:r>
            <a:r>
              <a:rPr lang="en-US" altLang="ko-KR" sz="1400" dirty="0" err="1"/>
              <a:t>whatsyournamemynameiskitae</a:t>
            </a:r>
            <a:r>
              <a:rPr lang="en-US" altLang="ko-KR" sz="1400" dirty="0"/>
              <a:t>; 	// </a:t>
            </a:r>
            <a:r>
              <a:rPr lang="ko-KR" altLang="en-US" sz="1400" dirty="0"/>
              <a:t>길이 제한 없음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		</a:t>
            </a:r>
            <a:r>
              <a:rPr lang="en-US" altLang="ko-KR" sz="1400" dirty="0" err="1"/>
              <a:t>barChart</a:t>
            </a:r>
            <a:r>
              <a:rPr lang="en-US" altLang="ko-KR" sz="1400" dirty="0"/>
              <a:t>; 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barchart</a:t>
            </a:r>
            <a:r>
              <a:rPr lang="en-US" altLang="ko-KR" sz="1400" dirty="0"/>
              <a:t>; 					// </a:t>
            </a:r>
            <a:r>
              <a:rPr lang="ko-KR" altLang="en-US" sz="1400" dirty="0"/>
              <a:t>대소문자 구분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barChart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barchart</a:t>
            </a:r>
            <a:r>
              <a:rPr lang="ko-KR" altLang="en-US" sz="1400" dirty="0"/>
              <a:t>는 다름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		</a:t>
            </a:r>
            <a:r>
              <a:rPr lang="ko-KR" altLang="en-US" sz="1400" dirty="0"/>
              <a:t>가격</a:t>
            </a:r>
            <a:r>
              <a:rPr lang="en-US" altLang="ko-KR" sz="1400" dirty="0"/>
              <a:t>; 													// </a:t>
            </a:r>
            <a:r>
              <a:rPr lang="ko-KR" altLang="en-US" sz="1400" dirty="0"/>
              <a:t>한글 이름 사용 가능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7230" y="4221088"/>
            <a:ext cx="782094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defTabSz="180000">
              <a:defRPr sz="1400"/>
            </a:lvl1pPr>
          </a:lstStyle>
          <a:p>
            <a:r>
              <a:rPr lang="en-US" altLang="ko-KR" dirty="0" err="1"/>
              <a:t>int</a:t>
            </a:r>
            <a:r>
              <a:rPr lang="en-US" altLang="ko-KR" dirty="0"/>
              <a:t> 		3Chapter; 											// </a:t>
            </a:r>
            <a:r>
              <a:rPr lang="ko-KR" altLang="en-US" dirty="0"/>
              <a:t>식별자의 </a:t>
            </a:r>
            <a:r>
              <a:rPr lang="ko-KR" altLang="en-US" dirty="0" err="1"/>
              <a:t>첫문자로</a:t>
            </a:r>
            <a:r>
              <a:rPr lang="ko-KR" altLang="en-US" dirty="0"/>
              <a:t> 숫자 사용 불가</a:t>
            </a:r>
          </a:p>
          <a:p>
            <a:r>
              <a:rPr lang="en-US" altLang="ko-KR" dirty="0"/>
              <a:t>class 	if { } 													// </a:t>
            </a:r>
            <a:r>
              <a:rPr lang="ko-KR" altLang="en-US" dirty="0"/>
              <a:t>자바의 </a:t>
            </a:r>
            <a:r>
              <a:rPr lang="ko-KR" altLang="en-US" dirty="0" err="1"/>
              <a:t>예약어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사용 불가 </a:t>
            </a:r>
          </a:p>
          <a:p>
            <a:r>
              <a:rPr lang="en-US" altLang="ko-KR" dirty="0"/>
              <a:t>char 	false; 													// false</a:t>
            </a:r>
            <a:r>
              <a:rPr lang="ko-KR" altLang="en-US" dirty="0"/>
              <a:t> 사용 불가</a:t>
            </a:r>
          </a:p>
          <a:p>
            <a:r>
              <a:rPr lang="en-US" altLang="ko-KR" dirty="0"/>
              <a:t>void 	null() { } 												// null </a:t>
            </a:r>
            <a:r>
              <a:rPr lang="ko-KR" altLang="en-US" dirty="0"/>
              <a:t>사용 불가</a:t>
            </a:r>
          </a:p>
          <a:p>
            <a:r>
              <a:rPr lang="en-US" altLang="ko-KR" dirty="0"/>
              <a:t>class 	%</a:t>
            </a:r>
            <a:r>
              <a:rPr lang="en-US" altLang="ko-KR" dirty="0" err="1"/>
              <a:t>calc</a:t>
            </a:r>
            <a:r>
              <a:rPr lang="en-US" altLang="ko-KR" dirty="0"/>
              <a:t> { } 											// '%'</a:t>
            </a:r>
            <a:r>
              <a:rPr lang="ko-KR" altLang="en-US" dirty="0"/>
              <a:t>는 특수문자</a:t>
            </a:r>
          </a:p>
        </p:txBody>
      </p:sp>
    </p:spTree>
    <p:extLst>
      <p:ext uri="{BB962C8B-B14F-4D97-AF65-F5344CB8AC3E}">
        <p14:creationId xmlns:p14="http://schemas.microsoft.com/office/powerpoint/2010/main" val="297673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키워드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85128"/>
              </p:ext>
            </p:extLst>
          </p:nvPr>
        </p:nvGraphicFramePr>
        <p:xfrm>
          <a:off x="928660" y="1428740"/>
          <a:ext cx="7215240" cy="32842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43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3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3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3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30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abstract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continue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for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new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switch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assert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default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if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package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synchronized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boolean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do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goto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private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this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break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double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implements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protected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throw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byte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else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import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public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throws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case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enum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instanceof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return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transient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catch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extends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int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short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try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char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final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interface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static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void 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class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finally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long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strictfp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volatile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const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float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native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super</a:t>
                      </a:r>
                      <a:endParaRPr lang="en-US" sz="1200" b="1" i="1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while 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9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식별자</a:t>
            </a:r>
            <a:r>
              <a:rPr lang="ko-KR" altLang="en-US" dirty="0"/>
              <a:t> 이름 붙이는 관습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2000" dirty="0"/>
              <a:t>기본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헝그리안</a:t>
            </a:r>
            <a:r>
              <a:rPr lang="ko-KR" altLang="en-US" sz="2000" dirty="0"/>
              <a:t> 이름 붙이기</a:t>
            </a:r>
            <a:endParaRPr lang="en-US" altLang="ko-KR" sz="2000" dirty="0"/>
          </a:p>
          <a:p>
            <a:r>
              <a:rPr lang="ko-KR" altLang="en-US" sz="2000" dirty="0"/>
              <a:t>클래스 이름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pPr lvl="1"/>
            <a:r>
              <a:rPr lang="ko-KR" altLang="en-US" sz="1800" dirty="0"/>
              <a:t>첫 번째 문자는 대문자로 시작</a:t>
            </a:r>
            <a:endParaRPr lang="en-US" altLang="ko-KR" sz="1800" dirty="0"/>
          </a:p>
          <a:p>
            <a:pPr lvl="1"/>
            <a:r>
              <a:rPr lang="ko-KR" altLang="en-US" sz="1800" dirty="0"/>
              <a:t>여러 단어가 복합될 때 각 단어의 첫 번째 문자만 대문자</a:t>
            </a:r>
            <a:endParaRPr lang="en-US" altLang="ko-KR" sz="1800" dirty="0"/>
          </a:p>
          <a:p>
            <a:r>
              <a:rPr lang="ko-KR" altLang="en-US" sz="2000" dirty="0"/>
              <a:t>변수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이름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첫 단어 이후 각</a:t>
            </a:r>
            <a:r>
              <a:rPr lang="en-US" altLang="ko-KR" sz="1800" dirty="0"/>
              <a:t> </a:t>
            </a:r>
            <a:r>
              <a:rPr lang="ko-KR" altLang="en-US" sz="1800" dirty="0"/>
              <a:t>단어의 첫 번째 문자는 대문자로 시작</a:t>
            </a:r>
            <a:endParaRPr lang="en-US" altLang="ko-KR" sz="1800" dirty="0"/>
          </a:p>
          <a:p>
            <a:r>
              <a:rPr lang="ko-KR" altLang="en-US" sz="2000" dirty="0"/>
              <a:t>상수</a:t>
            </a:r>
            <a:r>
              <a:rPr lang="en-US" altLang="ko-KR" sz="2000" dirty="0"/>
              <a:t> </a:t>
            </a:r>
            <a:r>
              <a:rPr lang="ko-KR" altLang="en-US" sz="2000" dirty="0"/>
              <a:t>이름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1800" dirty="0"/>
          </a:p>
          <a:p>
            <a:pPr lvl="1"/>
            <a:r>
              <a:rPr lang="ko-KR" altLang="en-US" sz="1800" dirty="0"/>
              <a:t>모든 문자를 대문자로 표시</a:t>
            </a:r>
            <a:endParaRPr lang="en-US" altLang="ko-KR" sz="1600" dirty="0"/>
          </a:p>
          <a:p>
            <a:pPr lvl="1"/>
            <a:endParaRPr lang="en-US" altLang="ko-K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1956781"/>
            <a:ext cx="321471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 err="1">
                <a:solidFill>
                  <a:srgbClr val="FF0000"/>
                </a:solidFill>
              </a:rPr>
              <a:t>HelloWorld</a:t>
            </a:r>
            <a:r>
              <a:rPr lang="en-US" altLang="ko-KR" sz="1400" dirty="0"/>
              <a:t> {}</a:t>
            </a:r>
          </a:p>
          <a:p>
            <a:r>
              <a:rPr lang="en-US" altLang="ko-KR" sz="1400" dirty="0"/>
              <a:t>class </a:t>
            </a:r>
            <a:r>
              <a:rPr lang="en-US" altLang="ko-KR" sz="1400" dirty="0">
                <a:solidFill>
                  <a:srgbClr val="FF0000"/>
                </a:solidFill>
              </a:rPr>
              <a:t>Vehicle</a:t>
            </a:r>
            <a:r>
              <a:rPr lang="en-US" altLang="ko-KR" sz="1400" dirty="0"/>
              <a:t> {}</a:t>
            </a:r>
          </a:p>
          <a:p>
            <a:r>
              <a:rPr lang="en-US" altLang="ko-KR" sz="1400" dirty="0"/>
              <a:t>class </a:t>
            </a:r>
            <a:r>
              <a:rPr lang="en-US" altLang="ko-KR" sz="1400" dirty="0" err="1">
                <a:solidFill>
                  <a:srgbClr val="FF0000"/>
                </a:solidFill>
              </a:rPr>
              <a:t>AutoVendingMachine</a:t>
            </a:r>
            <a:r>
              <a:rPr lang="en-US" altLang="ko-KR" sz="1400" dirty="0"/>
              <a:t> {}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3717032"/>
            <a:ext cx="5951014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iAge</a:t>
            </a:r>
            <a:r>
              <a:rPr lang="en-US" altLang="ko-KR" sz="1400" dirty="0"/>
              <a:t>; 		// </a:t>
            </a:r>
            <a:r>
              <a:rPr lang="en-US" altLang="ko-KR" sz="1400" dirty="0" err="1"/>
              <a:t>iAge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표시</a:t>
            </a:r>
          </a:p>
          <a:p>
            <a:r>
              <a:rPr lang="en-US" altLang="ko-KR" sz="1400" dirty="0" err="1"/>
              <a:t>boolean</a:t>
            </a:r>
            <a:r>
              <a:rPr lang="en-US" altLang="ko-KR" sz="1400" dirty="0"/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bIsSingle</a:t>
            </a:r>
            <a:r>
              <a:rPr lang="en-US" altLang="ko-KR" sz="1400" dirty="0"/>
              <a:t>; 	// </a:t>
            </a:r>
            <a:r>
              <a:rPr lang="en-US" altLang="ko-KR" sz="1400" dirty="0" err="1"/>
              <a:t>bIsSingle</a:t>
            </a:r>
            <a:r>
              <a:rPr lang="ko-KR" altLang="en-US" sz="1400" dirty="0"/>
              <a:t>의 처음 </a:t>
            </a:r>
            <a:r>
              <a:rPr lang="en-US" altLang="ko-KR" sz="1400" dirty="0"/>
              <a:t>b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boolean</a:t>
            </a:r>
            <a:r>
              <a:rPr lang="ko-KR" altLang="en-US" sz="1400" dirty="0"/>
              <a:t>의 </a:t>
            </a:r>
            <a:r>
              <a:rPr lang="en-US" altLang="ko-KR" sz="1400" dirty="0"/>
              <a:t>b</a:t>
            </a:r>
            <a:r>
              <a:rPr lang="ko-KR" altLang="en-US" sz="1400" dirty="0"/>
              <a:t>를 표시</a:t>
            </a:r>
          </a:p>
          <a:p>
            <a:r>
              <a:rPr lang="en-US" altLang="ko-KR" sz="1400" dirty="0"/>
              <a:t>String </a:t>
            </a:r>
            <a:r>
              <a:rPr lang="en-US" altLang="ko-KR" sz="1400" dirty="0" err="1">
                <a:solidFill>
                  <a:srgbClr val="FF0000"/>
                </a:solidFill>
              </a:rPr>
              <a:t>strName</a:t>
            </a:r>
            <a:r>
              <a:rPr lang="en-US" altLang="ko-KR" sz="1400" dirty="0"/>
              <a:t>; 	// </a:t>
            </a:r>
            <a:r>
              <a:rPr lang="en-US" altLang="ko-KR" sz="1400" dirty="0" err="1"/>
              <a:t>strName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str</a:t>
            </a:r>
            <a:r>
              <a:rPr lang="ko-KR" altLang="en-US" sz="1400" dirty="0"/>
              <a:t>은 </a:t>
            </a:r>
            <a:r>
              <a:rPr lang="en-US" altLang="ko-KR" sz="1400" dirty="0"/>
              <a:t>String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str</a:t>
            </a:r>
            <a:r>
              <a:rPr lang="ko-KR" altLang="en-US" sz="1400" dirty="0"/>
              <a:t>을 표시</a:t>
            </a:r>
          </a:p>
          <a:p>
            <a:r>
              <a:rPr lang="en-US" altLang="ko-KR" sz="1400" dirty="0"/>
              <a:t>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iGetAge</a:t>
            </a:r>
            <a:r>
              <a:rPr lang="en-US" altLang="ko-KR" sz="1400" dirty="0"/>
              <a:t>()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{} 	// </a:t>
            </a:r>
            <a:r>
              <a:rPr lang="en-US" altLang="ko-KR" sz="1400" dirty="0" err="1"/>
              <a:t>iGetAge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표시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7290" y="5407239"/>
            <a:ext cx="5286412" cy="3260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final static double </a:t>
            </a:r>
            <a:r>
              <a:rPr lang="en-US" altLang="ko-KR" sz="1400" b="1" dirty="0">
                <a:solidFill>
                  <a:srgbClr val="FF0000"/>
                </a:solidFill>
              </a:rPr>
              <a:t>PI</a:t>
            </a:r>
            <a:r>
              <a:rPr lang="en-US" altLang="ko-KR" sz="1400" dirty="0"/>
              <a:t> = 3.141592;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3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</a:t>
            </a:r>
            <a:r>
              <a:rPr lang="en-US" altLang="ko-KR" dirty="0"/>
              <a:t> </a:t>
            </a:r>
            <a:r>
              <a:rPr lang="ko-KR" altLang="en-US" dirty="0"/>
              <a:t>데이터 타입</a:t>
            </a:r>
          </a:p>
        </p:txBody>
      </p:sp>
      <p:sp>
        <p:nvSpPr>
          <p:cNvPr id="4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072098"/>
          </a:xfrm>
        </p:spPr>
        <p:txBody>
          <a:bodyPr>
            <a:normAutofit/>
          </a:bodyPr>
          <a:lstStyle/>
          <a:p>
            <a:r>
              <a:rPr lang="ko-KR" altLang="en-US" dirty="0"/>
              <a:t>자바의 데이터 타입</a:t>
            </a:r>
            <a:endParaRPr lang="en-US" altLang="ko-KR" dirty="0"/>
          </a:p>
          <a:p>
            <a:pPr lvl="1"/>
            <a:r>
              <a:rPr lang="ko-KR" altLang="en-US" dirty="0"/>
              <a:t>기본 타입 </a:t>
            </a:r>
            <a:r>
              <a:rPr lang="en-US" altLang="ko-KR" dirty="0"/>
              <a:t>: 8 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en-US" altLang="ko-KR" dirty="0" err="1"/>
              <a:t>boolean</a:t>
            </a:r>
            <a:endParaRPr lang="en-US" altLang="ko-KR" dirty="0"/>
          </a:p>
          <a:p>
            <a:pPr lvl="2"/>
            <a:r>
              <a:rPr lang="en-US" altLang="ko-KR" dirty="0"/>
              <a:t>char</a:t>
            </a:r>
          </a:p>
          <a:p>
            <a:pPr lvl="2"/>
            <a:r>
              <a:rPr lang="en-US" altLang="ko-KR" dirty="0"/>
              <a:t>byte</a:t>
            </a:r>
          </a:p>
          <a:p>
            <a:pPr lvl="2"/>
            <a:r>
              <a:rPr lang="en-US" altLang="ko-KR" dirty="0"/>
              <a:t>short</a:t>
            </a:r>
          </a:p>
          <a:p>
            <a:pPr lvl="2"/>
            <a:r>
              <a:rPr lang="en-US" altLang="ko-KR" dirty="0" err="1"/>
              <a:t>int</a:t>
            </a:r>
            <a:endParaRPr lang="en-US" altLang="ko-KR" dirty="0"/>
          </a:p>
          <a:p>
            <a:pPr lvl="2"/>
            <a:r>
              <a:rPr lang="en-US" altLang="ko-KR" dirty="0"/>
              <a:t>long</a:t>
            </a:r>
          </a:p>
          <a:p>
            <a:pPr lvl="2"/>
            <a:r>
              <a:rPr lang="en-US" altLang="ko-KR" dirty="0"/>
              <a:t>float</a:t>
            </a:r>
          </a:p>
          <a:p>
            <a:pPr lvl="2"/>
            <a:r>
              <a:rPr lang="en-US" altLang="ko-KR" dirty="0"/>
              <a:t>double</a:t>
            </a:r>
          </a:p>
          <a:p>
            <a:pPr lvl="1"/>
            <a:r>
              <a:rPr lang="ko-KR" altLang="en-US" dirty="0" err="1"/>
              <a:t>레퍼런스</a:t>
            </a:r>
            <a:r>
              <a:rPr lang="ko-KR" altLang="en-US" dirty="0"/>
              <a:t> 타입 </a:t>
            </a:r>
            <a:r>
              <a:rPr lang="en-US" altLang="ko-KR" dirty="0"/>
              <a:t>: 1 </a:t>
            </a:r>
            <a:r>
              <a:rPr lang="ko-KR" altLang="en-US" dirty="0"/>
              <a:t>개이며 용도는 다음 </a:t>
            </a:r>
            <a:r>
              <a:rPr lang="en-US" altLang="ko-KR" dirty="0"/>
              <a:t>3 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2"/>
            <a:r>
              <a:rPr lang="ko-KR" altLang="en-US" dirty="0"/>
              <a:t>클래스</a:t>
            </a:r>
            <a:r>
              <a:rPr lang="en-US" altLang="ko-KR" dirty="0"/>
              <a:t>(class)</a:t>
            </a:r>
            <a:r>
              <a:rPr lang="ko-KR" altLang="en-US" dirty="0"/>
              <a:t>에 대한 </a:t>
            </a:r>
            <a:r>
              <a:rPr lang="ko-KR" altLang="en-US" dirty="0" err="1"/>
              <a:t>레퍼런스</a:t>
            </a:r>
            <a:endParaRPr lang="en-US" altLang="ko-KR" dirty="0"/>
          </a:p>
          <a:p>
            <a:pPr lvl="2"/>
            <a:r>
              <a:rPr lang="ko-KR" altLang="en-US" dirty="0"/>
              <a:t>인터페이스</a:t>
            </a:r>
            <a:r>
              <a:rPr lang="en-US" altLang="ko-KR" dirty="0"/>
              <a:t>(interface)</a:t>
            </a:r>
            <a:r>
              <a:rPr lang="ko-KR" altLang="en-US" dirty="0"/>
              <a:t>에 대한 </a:t>
            </a:r>
            <a:r>
              <a:rPr lang="ko-KR" altLang="en-US" dirty="0" err="1"/>
              <a:t>레퍼런스</a:t>
            </a:r>
            <a:endParaRPr lang="en-US" altLang="ko-KR" dirty="0"/>
          </a:p>
          <a:p>
            <a:pPr lvl="2"/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에 대한 </a:t>
            </a:r>
            <a:r>
              <a:rPr lang="ko-KR" altLang="en-US" dirty="0" err="1"/>
              <a:t>레퍼런스</a:t>
            </a:r>
            <a:endParaRPr lang="en-US" altLang="ko-KR" dirty="0"/>
          </a:p>
          <a:p>
            <a:pPr lvl="2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572000" y="4221088"/>
            <a:ext cx="3240361" cy="360040"/>
          </a:xfrm>
          <a:prstGeom prst="wedgeRoundRectCallout">
            <a:avLst>
              <a:gd name="adj1" fmla="val -65550"/>
              <a:gd name="adj2" fmla="val 644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레퍼런스는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C/C++</a:t>
            </a:r>
            <a:r>
              <a:rPr lang="ko-KR" altLang="en-US" sz="1000" dirty="0">
                <a:solidFill>
                  <a:schemeClr val="tx1"/>
                </a:solidFill>
              </a:rPr>
              <a:t>의 포인터와 유사한 개념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그러나 메모리 </a:t>
            </a:r>
            <a:r>
              <a:rPr lang="ko-KR" altLang="en-US" sz="1000" dirty="0" err="1">
                <a:solidFill>
                  <a:schemeClr val="tx1"/>
                </a:solidFill>
              </a:rPr>
              <a:t>주소값을</a:t>
            </a:r>
            <a:r>
              <a:rPr lang="ko-KR" altLang="en-US" sz="1000" dirty="0">
                <a:solidFill>
                  <a:schemeClr val="tx1"/>
                </a:solidFill>
              </a:rPr>
              <a:t> 가지지 않음</a:t>
            </a:r>
          </a:p>
        </p:txBody>
      </p:sp>
    </p:spTree>
    <p:extLst>
      <p:ext uri="{BB962C8B-B14F-4D97-AF65-F5344CB8AC3E}">
        <p14:creationId xmlns:p14="http://schemas.microsoft.com/office/powerpoint/2010/main" val="286917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기본 데이터 타입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285884"/>
          </a:xfrm>
        </p:spPr>
        <p:txBody>
          <a:bodyPr>
            <a:normAutofit/>
          </a:bodyPr>
          <a:lstStyle/>
          <a:p>
            <a:r>
              <a:rPr lang="ko-KR" altLang="en-US"/>
              <a:t>특징</a:t>
            </a:r>
            <a:endParaRPr lang="en-US" altLang="ko-KR"/>
          </a:p>
          <a:p>
            <a:pPr lvl="1"/>
            <a:r>
              <a:rPr lang="ko-KR" altLang="en-US"/>
              <a:t>기본 데이타 타입의 크기가 정해져 있음</a:t>
            </a:r>
            <a:endParaRPr lang="en-US" altLang="ko-KR"/>
          </a:p>
          <a:p>
            <a:pPr lvl="1"/>
            <a:r>
              <a:rPr lang="ko-KR" altLang="en-US"/>
              <a:t>기본 데이타 타입의 크기는 </a:t>
            </a:r>
            <a:r>
              <a:rPr lang="en-US" altLang="ko-KR"/>
              <a:t>CPU</a:t>
            </a:r>
            <a:r>
              <a:rPr lang="ko-KR" altLang="en-US"/>
              <a:t>나 운영체제에 따라 변하지 않음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6952"/>
            <a:ext cx="8150612" cy="308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346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2521</TotalTime>
  <Words>2157</Words>
  <Application>Microsoft Office PowerPoint</Application>
  <PresentationFormat>화면 슬라이드 쇼(4:3)</PresentationFormat>
  <Paragraphs>620</Paragraphs>
  <Slides>42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가을</vt:lpstr>
      <vt:lpstr>맛보기 예제 설명</vt:lpstr>
      <vt:lpstr>sum() 메소드 호출과 리턴</vt:lpstr>
      <vt:lpstr>예제</vt:lpstr>
      <vt:lpstr>식별자 (identifier)</vt:lpstr>
      <vt:lpstr>식별자 이름 사례</vt:lpstr>
      <vt:lpstr>자바 키워드</vt:lpstr>
      <vt:lpstr>식별자 이름 붙이는 관습</vt:lpstr>
      <vt:lpstr>자바의 데이터 타입</vt:lpstr>
      <vt:lpstr>자바의 기본 데이터 타입</vt:lpstr>
      <vt:lpstr>변수와 선언</vt:lpstr>
      <vt:lpstr>변수 선언 사례</vt:lpstr>
      <vt:lpstr>리터럴과 정수 타입 리터럴</vt:lpstr>
      <vt:lpstr>실수 타입 리터럴</vt:lpstr>
      <vt:lpstr>논리 타입 리터럴</vt:lpstr>
      <vt:lpstr>Tip: 기본 타입 이외 리터럴</vt:lpstr>
      <vt:lpstr>상수</vt:lpstr>
      <vt:lpstr>타입 변환 - 자동 타입 변환</vt:lpstr>
      <vt:lpstr>강제 타입 변환</vt:lpstr>
      <vt:lpstr>자바에서 키 입력, InputStreamReader</vt:lpstr>
      <vt:lpstr>Scanner를 이용한 키 입력 - 강추</vt:lpstr>
      <vt:lpstr>Scanner를 이용한 키 입력</vt:lpstr>
      <vt:lpstr>Scanner 주요 메소드</vt:lpstr>
      <vt:lpstr>식과 연산자</vt:lpstr>
      <vt:lpstr>연산자 우선 순위</vt:lpstr>
      <vt:lpstr>산술 연산자</vt:lpstr>
      <vt:lpstr>비트 연산자</vt:lpstr>
      <vt:lpstr>비트 연산자의 사례</vt:lpstr>
      <vt:lpstr>시프트 연산자</vt:lpstr>
      <vt:lpstr>시프트 연산자의 사례</vt:lpstr>
      <vt:lpstr>Tip: 산술적 시프트와 논리적 시프트</vt:lpstr>
      <vt:lpstr>비교연산자</vt:lpstr>
      <vt:lpstr>논리 연산자</vt:lpstr>
      <vt:lpstr>대입 연산자, 증감 연산자</vt:lpstr>
      <vt:lpstr>증감 연산자</vt:lpstr>
      <vt:lpstr>조건 연산자 ?:</vt:lpstr>
      <vt:lpstr>조건문 – if문</vt:lpstr>
      <vt:lpstr>조건문 – if-else</vt:lpstr>
      <vt:lpstr>조건문 – 중첩 if</vt:lpstr>
      <vt:lpstr>Tip: if문과 조건 연산자 ?:</vt:lpstr>
      <vt:lpstr>switch문</vt:lpstr>
      <vt:lpstr>switch문에서 벗어나기</vt:lpstr>
      <vt:lpstr>case 문의 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bitcamp</cp:lastModifiedBy>
  <cp:revision>148</cp:revision>
  <dcterms:created xsi:type="dcterms:W3CDTF">2011-08-27T14:53:28Z</dcterms:created>
  <dcterms:modified xsi:type="dcterms:W3CDTF">2024-10-29T03:44:14Z</dcterms:modified>
</cp:coreProperties>
</file>