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40" r:id="rId3"/>
    <p:sldId id="319" r:id="rId4"/>
    <p:sldId id="300" r:id="rId5"/>
    <p:sldId id="262" r:id="rId6"/>
    <p:sldId id="324" r:id="rId7"/>
    <p:sldId id="345" r:id="rId8"/>
    <p:sldId id="344" r:id="rId9"/>
    <p:sldId id="346" r:id="rId10"/>
    <p:sldId id="348" r:id="rId11"/>
    <p:sldId id="334" r:id="rId12"/>
    <p:sldId id="33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252"/>
    <a:srgbClr val="C8621C"/>
    <a:srgbClr val="7E7E7E"/>
    <a:srgbClr val="E6F1F3"/>
    <a:srgbClr val="C9C9C9"/>
    <a:srgbClr val="FFE5E5"/>
    <a:srgbClr val="D5E0E2"/>
    <a:srgbClr val="344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328" autoAdjust="0"/>
  </p:normalViewPr>
  <p:slideViewPr>
    <p:cSldViewPr snapToGrid="0">
      <p:cViewPr>
        <p:scale>
          <a:sx n="87" d="100"/>
          <a:sy n="87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5227-06B7-48DC-B358-AFFE1D0C06AB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99B47-39FB-48CF-A190-092FD348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1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http://www.freeqration.com/image/%ED%8E%9C-%EC%95%8C%EC%95%BD-%EA%B8%B0%EC%88%A0-%EB%B9%84%EC%A6%88%EB%8B%88%EC%8A%A4-%EC%82%AC%EB%AC%B4%EC%8B%A4-%EC%B1%85%EC%83%81-photos-2091266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61EF-01D0-4875-A30B-D734558070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1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1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2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87D5-BAA9-41D4-ADC9-CEDB0464A06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8A3B-9616-4102-89E3-E0DBDDECB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>
            <a:extLst>
              <a:ext uri="{FF2B5EF4-FFF2-40B4-BE49-F238E27FC236}">
                <a16:creationId xmlns:a16="http://schemas.microsoft.com/office/drawing/2014/main" id="{8DB976C1-3CD4-4D21-A062-E759415AE50B}"/>
              </a:ext>
            </a:extLst>
          </p:cNvPr>
          <p:cNvSpPr/>
          <p:nvPr/>
        </p:nvSpPr>
        <p:spPr>
          <a:xfrm>
            <a:off x="7228716" y="4947344"/>
            <a:ext cx="4963105" cy="996315"/>
          </a:xfrm>
          <a:custGeom>
            <a:avLst/>
            <a:gdLst/>
            <a:ahLst/>
            <a:cxnLst/>
            <a:rect l="l" t="t" r="r" b="b"/>
            <a:pathLst>
              <a:path w="3981450" h="996314">
                <a:moveTo>
                  <a:pt x="0" y="996255"/>
                </a:moveTo>
                <a:lnTo>
                  <a:pt x="95250" y="15180"/>
                </a:lnTo>
                <a:lnTo>
                  <a:pt x="3981450" y="0"/>
                </a:lnTo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59D43A9E-F084-4C45-9324-A753CB095A07}"/>
              </a:ext>
            </a:extLst>
          </p:cNvPr>
          <p:cNvSpPr/>
          <p:nvPr/>
        </p:nvSpPr>
        <p:spPr>
          <a:xfrm>
            <a:off x="7228716" y="5943600"/>
            <a:ext cx="4963105" cy="621665"/>
          </a:xfrm>
          <a:custGeom>
            <a:avLst/>
            <a:gdLst/>
            <a:ahLst/>
            <a:cxnLst/>
            <a:rect l="l" t="t" r="r" b="b"/>
            <a:pathLst>
              <a:path w="3981450" h="621665">
                <a:moveTo>
                  <a:pt x="3981450" y="621382"/>
                </a:moveTo>
                <a:lnTo>
                  <a:pt x="0" y="0"/>
                </a:lnTo>
              </a:path>
            </a:pathLst>
          </a:custGeom>
          <a:ln w="1269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BC258DBE-6484-44B8-B273-E86EC7A7CAC5}"/>
              </a:ext>
            </a:extLst>
          </p:cNvPr>
          <p:cNvSpPr/>
          <p:nvPr/>
        </p:nvSpPr>
        <p:spPr>
          <a:xfrm>
            <a:off x="9069576" y="0"/>
            <a:ext cx="3122244" cy="198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E5BAB5BA-BA61-4254-9B0F-1869A82DD087}"/>
              </a:ext>
            </a:extLst>
          </p:cNvPr>
          <p:cNvSpPr/>
          <p:nvPr/>
        </p:nvSpPr>
        <p:spPr>
          <a:xfrm>
            <a:off x="6943932" y="5934075"/>
            <a:ext cx="5248068" cy="923925"/>
          </a:xfrm>
          <a:custGeom>
            <a:avLst/>
            <a:gdLst/>
            <a:ahLst/>
            <a:cxnLst/>
            <a:rect l="l" t="t" r="r" b="b"/>
            <a:pathLst>
              <a:path w="4210050" h="923925">
                <a:moveTo>
                  <a:pt x="237980" y="0"/>
                </a:moveTo>
                <a:lnTo>
                  <a:pt x="0" y="923923"/>
                </a:lnTo>
                <a:lnTo>
                  <a:pt x="4209905" y="923923"/>
                </a:lnTo>
                <a:lnTo>
                  <a:pt x="4209905" y="381000"/>
                </a:lnTo>
                <a:lnTo>
                  <a:pt x="237980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">
            <a:extLst>
              <a:ext uri="{FF2B5EF4-FFF2-40B4-BE49-F238E27FC236}">
                <a16:creationId xmlns:a16="http://schemas.microsoft.com/office/drawing/2014/main" id="{7AB9D289-DAE7-4871-8AD6-7FD1AAA03899}"/>
              </a:ext>
            </a:extLst>
          </p:cNvPr>
          <p:cNvSpPr/>
          <p:nvPr/>
        </p:nvSpPr>
        <p:spPr>
          <a:xfrm>
            <a:off x="10755132" y="3127130"/>
            <a:ext cx="1436687" cy="2489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44A112D2-66AE-4A3B-A323-D7114F00B8F6}"/>
              </a:ext>
            </a:extLst>
          </p:cNvPr>
          <p:cNvSpPr/>
          <p:nvPr/>
        </p:nvSpPr>
        <p:spPr>
          <a:xfrm>
            <a:off x="6920006" y="2543175"/>
            <a:ext cx="4666268" cy="2428875"/>
          </a:xfrm>
          <a:custGeom>
            <a:avLst/>
            <a:gdLst/>
            <a:ahLst/>
            <a:cxnLst/>
            <a:rect l="l" t="t" r="r" b="b"/>
            <a:pathLst>
              <a:path w="3743325" h="2428875">
                <a:moveTo>
                  <a:pt x="0" y="0"/>
                </a:moveTo>
                <a:lnTo>
                  <a:pt x="342900" y="2428875"/>
                </a:lnTo>
                <a:lnTo>
                  <a:pt x="3095625" y="2419350"/>
                </a:lnTo>
                <a:lnTo>
                  <a:pt x="3743325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B567FBE0-191E-46EA-9F5A-0236EA3EF57B}"/>
              </a:ext>
            </a:extLst>
          </p:cNvPr>
          <p:cNvSpPr/>
          <p:nvPr/>
        </p:nvSpPr>
        <p:spPr>
          <a:xfrm>
            <a:off x="6920006" y="0"/>
            <a:ext cx="5271814" cy="3691890"/>
          </a:xfrm>
          <a:custGeom>
            <a:avLst/>
            <a:gdLst/>
            <a:ahLst/>
            <a:cxnLst/>
            <a:rect l="l" t="t" r="r" b="b"/>
            <a:pathLst>
              <a:path w="4229100" h="3691890">
                <a:moveTo>
                  <a:pt x="1857461" y="0"/>
                </a:moveTo>
                <a:lnTo>
                  <a:pt x="1602522" y="0"/>
                </a:lnTo>
                <a:lnTo>
                  <a:pt x="0" y="2562225"/>
                </a:lnTo>
                <a:lnTo>
                  <a:pt x="4229100" y="3691586"/>
                </a:lnTo>
                <a:lnTo>
                  <a:pt x="4229100" y="1843676"/>
                </a:lnTo>
                <a:lnTo>
                  <a:pt x="1857461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AEB3D6C5-595D-4B80-8D22-A97AFFC82214}"/>
              </a:ext>
            </a:extLst>
          </p:cNvPr>
          <p:cNvSpPr/>
          <p:nvPr/>
        </p:nvSpPr>
        <p:spPr>
          <a:xfrm>
            <a:off x="6920006" y="0"/>
            <a:ext cx="2178243" cy="2543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4">
            <a:extLst>
              <a:ext uri="{FF2B5EF4-FFF2-40B4-BE49-F238E27FC236}">
                <a16:creationId xmlns:a16="http://schemas.microsoft.com/office/drawing/2014/main" id="{A560752C-7CCA-4AE6-BBEE-54571105A0E1}"/>
              </a:ext>
            </a:extLst>
          </p:cNvPr>
          <p:cNvSpPr txBox="1"/>
          <p:nvPr/>
        </p:nvSpPr>
        <p:spPr>
          <a:xfrm>
            <a:off x="989274" y="988406"/>
            <a:ext cx="35431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[</a:t>
            </a:r>
            <a:r>
              <a:rPr lang="ko-KR" altLang="en-US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오픈소스</a:t>
            </a:r>
            <a:r>
              <a:rPr lang="en-US" altLang="ko-KR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SW</a:t>
            </a:r>
            <a:r>
              <a:rPr lang="ko-KR" altLang="en-US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개론</a:t>
            </a:r>
            <a:r>
              <a:rPr lang="en-US" altLang="ko-KR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(01</a:t>
            </a:r>
            <a:r>
              <a:rPr lang="ko-KR" altLang="en-US" sz="1800" spc="10" dirty="0" smtClean="0">
                <a:solidFill>
                  <a:srgbClr val="7E7E7E"/>
                </a:solidFill>
                <a:latin typeface="Noto Sans CJK JP Regular"/>
                <a:cs typeface="Noto Sans CJK JP Regular"/>
              </a:rPr>
              <a:t>분반</a:t>
            </a:r>
            <a:r>
              <a:rPr lang="en-US" altLang="ko-KR" sz="1800" spc="1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)]</a:t>
            </a:r>
            <a:endParaRPr sz="1800" dirty="0">
              <a:latin typeface="Noto Sans CJK JP Regular"/>
              <a:cs typeface="Noto Sans CJK JP Regular"/>
            </a:endParaRPr>
          </a:p>
        </p:txBody>
      </p:sp>
      <p:sp>
        <p:nvSpPr>
          <p:cNvPr id="62" name="object 15">
            <a:extLst>
              <a:ext uri="{FF2B5EF4-FFF2-40B4-BE49-F238E27FC236}">
                <a16:creationId xmlns:a16="http://schemas.microsoft.com/office/drawing/2014/main" id="{1198112D-9781-48B4-B8C1-340FA987C1DE}"/>
              </a:ext>
            </a:extLst>
          </p:cNvPr>
          <p:cNvSpPr txBox="1">
            <a:spLocks/>
          </p:cNvSpPr>
          <p:nvPr/>
        </p:nvSpPr>
        <p:spPr>
          <a:xfrm>
            <a:off x="831240" y="2314213"/>
            <a:ext cx="4700549" cy="473848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lang="ko-KR" altLang="en-US" sz="3000" spc="-6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놀이공원 프로그램</a:t>
            </a:r>
            <a:endParaRPr lang="en-US" altLang="ko-KR" sz="3000" spc="-6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object 11">
            <a:extLst>
              <a:ext uri="{FF2B5EF4-FFF2-40B4-BE49-F238E27FC236}">
                <a16:creationId xmlns:a16="http://schemas.microsoft.com/office/drawing/2014/main" id="{845878F2-7C23-48A6-B16C-B1DED8EF463C}"/>
              </a:ext>
            </a:extLst>
          </p:cNvPr>
          <p:cNvSpPr txBox="1"/>
          <p:nvPr/>
        </p:nvSpPr>
        <p:spPr>
          <a:xfrm>
            <a:off x="6920006" y="5410200"/>
            <a:ext cx="41952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835" algn="r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spc="-105" dirty="0" err="1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팀명</a:t>
            </a:r>
            <a:r>
              <a:rPr lang="ko-KR" altLang="en-US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</a:t>
            </a:r>
            <a:r>
              <a:rPr lang="ko-KR" altLang="en-US" sz="2000" spc="-105" dirty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‘B</a:t>
            </a:r>
            <a:r>
              <a:rPr lang="ko-KR" altLang="en-US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조</a:t>
            </a:r>
            <a:r>
              <a:rPr lang="en-US" altLang="ko-KR" sz="2000" spc="-105" dirty="0" smtClean="0">
                <a:solidFill>
                  <a:srgbClr val="7E7E7E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endParaRPr sz="200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1BCC827-500B-4D5B-ABBB-02FFD8653C96}"/>
              </a:ext>
            </a:extLst>
          </p:cNvPr>
          <p:cNvGrpSpPr/>
          <p:nvPr/>
        </p:nvGrpSpPr>
        <p:grpSpPr>
          <a:xfrm>
            <a:off x="1238047" y="3832699"/>
            <a:ext cx="3684894" cy="45719"/>
            <a:chOff x="744173" y="3879923"/>
            <a:chExt cx="3684894" cy="4571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1D1D852-2F00-420C-A908-2147144A09B6}"/>
                </a:ext>
              </a:extLst>
            </p:cNvPr>
            <p:cNvSpPr/>
            <p:nvPr/>
          </p:nvSpPr>
          <p:spPr>
            <a:xfrm flipV="1">
              <a:off x="744173" y="3879923"/>
              <a:ext cx="3684893" cy="4571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5000">
                  <a:schemeClr val="bg2">
                    <a:lumMod val="9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CEEBC48-DC37-41AD-846B-74364DF5574D}"/>
                </a:ext>
              </a:extLst>
            </p:cNvPr>
            <p:cNvSpPr/>
            <p:nvPr/>
          </p:nvSpPr>
          <p:spPr>
            <a:xfrm flipV="1">
              <a:off x="3309447" y="3879923"/>
              <a:ext cx="1119620" cy="45719"/>
            </a:xfrm>
            <a:prstGeom prst="rect">
              <a:avLst/>
            </a:prstGeom>
            <a:solidFill>
              <a:srgbClr val="003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9B15BAA-B734-4A58-83C8-93E099F8470F}"/>
              </a:ext>
            </a:extLst>
          </p:cNvPr>
          <p:cNvSpPr txBox="1"/>
          <p:nvPr/>
        </p:nvSpPr>
        <p:spPr>
          <a:xfrm>
            <a:off x="1069512" y="3356686"/>
            <a:ext cx="402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조선대학교  </a:t>
            </a:r>
            <a:r>
              <a:rPr lang="en-US" altLang="ko-KR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IT</a:t>
            </a:r>
            <a:r>
              <a:rPr lang="ko-KR" altLang="en-US" sz="1600" b="1" kern="100" spc="-300" dirty="0">
                <a:gradFill>
                  <a:gsLst>
                    <a:gs pos="0">
                      <a:schemeClr val="tx1"/>
                    </a:gs>
                    <a:gs pos="100000">
                      <a:srgbClr val="003E8D"/>
                    </a:gs>
                  </a:gsLst>
                  <a:lin ang="16200000" scaled="1"/>
                </a:gradFill>
                <a:latin typeface="+mn-ea"/>
              </a:rPr>
              <a:t>융합대학  컴퓨터공학과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2A3D30-7EBE-4A7A-83A8-978E5CF3B427}"/>
              </a:ext>
            </a:extLst>
          </p:cNvPr>
          <p:cNvSpPr txBox="1"/>
          <p:nvPr/>
        </p:nvSpPr>
        <p:spPr>
          <a:xfrm>
            <a:off x="1179674" y="3999058"/>
            <a:ext cx="422671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발표일자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2018/12/06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담당교수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: </a:t>
            </a:r>
            <a:r>
              <a:rPr lang="ko-KR" altLang="en-US" sz="1400" dirty="0" err="1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양희덕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교수님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      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20174220 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박건우</a:t>
            </a:r>
            <a:endParaRPr lang="en-US" altLang="ko-KR" sz="1400" dirty="0" smtClean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20174223 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조민호</a:t>
            </a:r>
            <a:endParaRPr lang="en-US" altLang="ko-KR" sz="1400" dirty="0" smtClean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20174289 </a:t>
            </a:r>
            <a:r>
              <a:rPr lang="ko-KR" altLang="en-US" sz="1400" dirty="0" err="1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장서원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	       </a:t>
            </a:r>
            <a:r>
              <a:rPr lang="en-US" altLang="ko-KR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 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발  표  자 </a:t>
            </a:r>
            <a:r>
              <a:rPr lang="en-US" altLang="ko-KR" sz="1400" dirty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: </a:t>
            </a:r>
            <a:r>
              <a:rPr lang="ko-KR" altLang="en-US" sz="1400" dirty="0" smtClean="0">
                <a:ln>
                  <a:solidFill>
                    <a:srgbClr val="003E8D">
                      <a:alpha val="30000"/>
                    </a:srgbClr>
                  </a:solidFill>
                </a:ln>
                <a:solidFill>
                  <a:srgbClr val="003E8D"/>
                </a:solidFill>
                <a:latin typeface="+mn-ea"/>
              </a:rPr>
              <a:t>조민호</a:t>
            </a:r>
            <a:endParaRPr lang="en-US" altLang="ko-KR" sz="1400" dirty="0">
              <a:ln>
                <a:solidFill>
                  <a:srgbClr val="003E8D">
                    <a:alpha val="30000"/>
                  </a:srgbClr>
                </a:solidFill>
              </a:ln>
              <a:solidFill>
                <a:srgbClr val="003E8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26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GUI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8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l="19307" t="16168" r="49837" b="35602"/>
          <a:stretch/>
        </p:blipFill>
        <p:spPr bwMode="auto">
          <a:xfrm>
            <a:off x="842303" y="2160792"/>
            <a:ext cx="2885636" cy="2992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76" y="2480226"/>
            <a:ext cx="6149905" cy="27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CCA66-2864-4706-92FC-C7622E6493BE}"/>
              </a:ext>
            </a:extLst>
          </p:cNvPr>
          <p:cNvSpPr txBox="1"/>
          <p:nvPr/>
        </p:nvSpPr>
        <p:spPr>
          <a:xfrm>
            <a:off x="3632186" y="2106313"/>
            <a:ext cx="63373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endParaRPr lang="ko-KR" altLang="en-US" sz="1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13E92-8EF8-4FE0-B5D5-101E2BA1AE71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9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4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감사합니다에 대한 이미지 검색결과">
            <a:extLst>
              <a:ext uri="{FF2B5EF4-FFF2-40B4-BE49-F238E27FC236}">
                <a16:creationId xmlns:a16="http://schemas.microsoft.com/office/drawing/2014/main" id="{5D17E290-2CA6-4531-AC0D-0A36F198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366838"/>
            <a:ext cx="9525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31D70-7AA3-4E3A-8647-6BF6A8BAFB38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9/9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81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54911" y="2161873"/>
            <a:ext cx="41982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Development Motives and Purposes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17274" y="2026187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9614" y="3074102"/>
            <a:ext cx="310181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24723" y="2947292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04315" y="3986664"/>
            <a:ext cx="378148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The role played by each member</a:t>
            </a:r>
            <a:endParaRPr lang="ko-KR" altLang="en-US" sz="2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32172" y="3868397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68632" y="4831570"/>
            <a:ext cx="32316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ko-KR" dirty="0"/>
          </a:p>
        </p:txBody>
      </p:sp>
      <p:sp>
        <p:nvSpPr>
          <p:cNvPr id="85" name="TextBox 84"/>
          <p:cNvSpPr txBox="1"/>
          <p:nvPr/>
        </p:nvSpPr>
        <p:spPr>
          <a:xfrm>
            <a:off x="6839622" y="4713301"/>
            <a:ext cx="4360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300" dirty="0">
                <a:solidFill>
                  <a:srgbClr val="C0A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3600" b="1" spc="-300" dirty="0">
              <a:solidFill>
                <a:srgbClr val="C0A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평행 사변형 96"/>
          <p:cNvSpPr/>
          <p:nvPr/>
        </p:nvSpPr>
        <p:spPr>
          <a:xfrm flipH="1">
            <a:off x="4579567" y="7019"/>
            <a:ext cx="2064076" cy="1384650"/>
          </a:xfrm>
          <a:prstGeom prst="parallelogram">
            <a:avLst>
              <a:gd name="adj" fmla="val 60937"/>
            </a:avLst>
          </a:prstGeom>
          <a:noFill/>
          <a:ln>
            <a:gradFill>
              <a:gsLst>
                <a:gs pos="0">
                  <a:schemeClr val="bg1">
                    <a:alpha val="0"/>
                  </a:schemeClr>
                </a:gs>
                <a:gs pos="83000">
                  <a:schemeClr val="bg1">
                    <a:alpha val="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0B4B6-06C4-4985-9BB7-5BC9F8EE974B}"/>
              </a:ext>
            </a:extLst>
          </p:cNvPr>
          <p:cNvSpPr txBox="1"/>
          <p:nvPr/>
        </p:nvSpPr>
        <p:spPr>
          <a:xfrm>
            <a:off x="3428519" y="315718"/>
            <a:ext cx="1851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61B7A48-733B-4ACC-8A24-47A96B829707}"/>
              </a:ext>
            </a:extLst>
          </p:cNvPr>
          <p:cNvSpPr/>
          <p:nvPr/>
        </p:nvSpPr>
        <p:spPr>
          <a:xfrm flipV="1">
            <a:off x="5976" y="5191"/>
            <a:ext cx="3586328" cy="174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AEC4A39-D5CC-4630-8E61-4F3E6E9A9A1C}"/>
              </a:ext>
            </a:extLst>
          </p:cNvPr>
          <p:cNvSpPr/>
          <p:nvPr/>
        </p:nvSpPr>
        <p:spPr>
          <a:xfrm flipV="1">
            <a:off x="1740574" y="2341363"/>
            <a:ext cx="2407327" cy="53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D177981D-A509-4845-83BA-8E973CADFCE9}"/>
              </a:ext>
            </a:extLst>
          </p:cNvPr>
          <p:cNvSpPr/>
          <p:nvPr/>
        </p:nvSpPr>
        <p:spPr>
          <a:xfrm flipV="1">
            <a:off x="2268413" y="2893727"/>
            <a:ext cx="1848803" cy="1070546"/>
          </a:xfrm>
          <a:custGeom>
            <a:avLst/>
            <a:gdLst/>
            <a:ahLst/>
            <a:cxnLst/>
            <a:rect l="l" t="t" r="r" b="b"/>
            <a:pathLst>
              <a:path w="1209039" h="918845">
                <a:moveTo>
                  <a:pt x="1030351" y="0"/>
                </a:moveTo>
                <a:lnTo>
                  <a:pt x="0" y="580516"/>
                </a:lnTo>
                <a:lnTo>
                  <a:pt x="332486" y="918717"/>
                </a:lnTo>
                <a:lnTo>
                  <a:pt x="1208912" y="835786"/>
                </a:lnTo>
                <a:lnTo>
                  <a:pt x="1030351" y="0"/>
                </a:lnTo>
                <a:close/>
              </a:path>
            </a:pathLst>
          </a:custGeom>
          <a:solidFill>
            <a:srgbClr val="3445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045363B4-5377-4F0F-9AFA-6E11F8697B60}"/>
              </a:ext>
            </a:extLst>
          </p:cNvPr>
          <p:cNvSpPr/>
          <p:nvPr/>
        </p:nvSpPr>
        <p:spPr>
          <a:xfrm flipV="1">
            <a:off x="3919523" y="3953622"/>
            <a:ext cx="1246775" cy="362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2D14A66-7378-401F-B46A-73E115E688ED}"/>
              </a:ext>
            </a:extLst>
          </p:cNvPr>
          <p:cNvSpPr/>
          <p:nvPr/>
        </p:nvSpPr>
        <p:spPr>
          <a:xfrm flipV="1">
            <a:off x="4168490" y="4044323"/>
            <a:ext cx="1021112" cy="5491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C62E7F-7086-43D2-87AF-1728782620C1}"/>
              </a:ext>
            </a:extLst>
          </p:cNvPr>
          <p:cNvGrpSpPr/>
          <p:nvPr/>
        </p:nvGrpSpPr>
        <p:grpSpPr>
          <a:xfrm>
            <a:off x="5978" y="7019"/>
            <a:ext cx="5185569" cy="4823160"/>
            <a:chOff x="5978" y="7019"/>
            <a:chExt cx="5185569" cy="4823160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2E4B3DE9-D6FA-4667-B127-A418350B4CF2}"/>
                </a:ext>
              </a:extLst>
            </p:cNvPr>
            <p:cNvSpPr/>
            <p:nvPr/>
          </p:nvSpPr>
          <p:spPr>
            <a:xfrm flipV="1">
              <a:off x="5978" y="7019"/>
              <a:ext cx="3593707" cy="2478462"/>
            </a:xfrm>
            <a:custGeom>
              <a:avLst/>
              <a:gdLst/>
              <a:ahLst/>
              <a:cxnLst/>
              <a:rect l="l" t="t" r="r" b="b"/>
              <a:pathLst>
                <a:path w="2350135" h="2127250">
                  <a:moveTo>
                    <a:pt x="0" y="0"/>
                  </a:moveTo>
                  <a:lnTo>
                    <a:pt x="0" y="987662"/>
                  </a:lnTo>
                  <a:lnTo>
                    <a:pt x="1400937" y="2126906"/>
                  </a:lnTo>
                  <a:lnTo>
                    <a:pt x="2350008" y="634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4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13BE2F95-FFBA-4C27-8EFA-376C765D0F9A}"/>
                </a:ext>
              </a:extLst>
            </p:cNvPr>
            <p:cNvSpPr/>
            <p:nvPr/>
          </p:nvSpPr>
          <p:spPr>
            <a:xfrm flipV="1">
              <a:off x="2776062" y="2432511"/>
              <a:ext cx="1618673" cy="15305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F1A4B39D-CDCE-46C4-8088-6FDB228976C1}"/>
                </a:ext>
              </a:extLst>
            </p:cNvPr>
            <p:cNvSpPr/>
            <p:nvPr/>
          </p:nvSpPr>
          <p:spPr>
            <a:xfrm flipV="1">
              <a:off x="4378812" y="4117714"/>
              <a:ext cx="812735" cy="712465"/>
            </a:xfrm>
            <a:custGeom>
              <a:avLst/>
              <a:gdLst/>
              <a:ahLst/>
              <a:cxnLst/>
              <a:rect l="l" t="t" r="r" b="b"/>
              <a:pathLst>
                <a:path w="531495" h="611504">
                  <a:moveTo>
                    <a:pt x="117475" y="0"/>
                  </a:moveTo>
                  <a:lnTo>
                    <a:pt x="0" y="203581"/>
                  </a:lnTo>
                  <a:lnTo>
                    <a:pt x="155575" y="611124"/>
                  </a:lnTo>
                  <a:lnTo>
                    <a:pt x="531113" y="415289"/>
                  </a:lnTo>
                  <a:lnTo>
                    <a:pt x="117475" y="0"/>
                  </a:lnTo>
                  <a:close/>
                </a:path>
              </a:pathLst>
            </a:custGeom>
            <a:solidFill>
              <a:srgbClr val="344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5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7">
            <a:extLst>
              <a:ext uri="{FF2B5EF4-FFF2-40B4-BE49-F238E27FC236}">
                <a16:creationId xmlns:a16="http://schemas.microsoft.com/office/drawing/2014/main" id="{D0C9577C-3AA5-4F76-8D34-6FC6633E8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070" y="348602"/>
            <a:ext cx="222763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r>
              <a:rPr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500" spc="-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동기</a:t>
            </a:r>
            <a:endParaRPr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CF90D7-CFBA-4CD6-AD16-6A8DF239DB1E}"/>
              </a:ext>
            </a:extLst>
          </p:cNvPr>
          <p:cNvSpPr/>
          <p:nvPr/>
        </p:nvSpPr>
        <p:spPr>
          <a:xfrm>
            <a:off x="8830491" y="361091"/>
            <a:ext cx="2850542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5A9E33-AC98-4F8F-BFE6-1597CAFC9BE6}"/>
              </a:ext>
            </a:extLst>
          </p:cNvPr>
          <p:cNvSpPr/>
          <p:nvPr/>
        </p:nvSpPr>
        <p:spPr>
          <a:xfrm>
            <a:off x="790956" y="1767459"/>
            <a:ext cx="10305288" cy="607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  <a:latin typeface="+mj-ea"/>
              </a:rPr>
              <a:t>놀이공원에서 사용할 수 있는 프로그램을 만들어볼까</a:t>
            </a:r>
            <a:r>
              <a:rPr lang="en-US" altLang="ko-KR" sz="1700" dirty="0" smtClean="0">
                <a:solidFill>
                  <a:schemeClr val="tx1"/>
                </a:solidFill>
                <a:latin typeface="+mj-ea"/>
              </a:rPr>
              <a:t>?</a:t>
            </a:r>
            <a:endParaRPr lang="ko-KR" altLang="en-US" sz="1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0317A-3C13-4FD0-A3C6-34291D8962A1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1/9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9D40D1-BEE0-42F0-AEAC-589A32CFF0FA}"/>
              </a:ext>
            </a:extLst>
          </p:cNvPr>
          <p:cNvSpPr/>
          <p:nvPr/>
        </p:nvSpPr>
        <p:spPr>
          <a:xfrm>
            <a:off x="984819" y="3247177"/>
            <a:ext cx="9950755" cy="2025620"/>
          </a:xfrm>
          <a:prstGeom prst="rect">
            <a:avLst/>
          </a:prstGeom>
          <a:solidFill>
            <a:srgbClr val="E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E5F098-CF6A-42DD-81B1-D5293C36D1E5}"/>
              </a:ext>
            </a:extLst>
          </p:cNvPr>
          <p:cNvSpPr/>
          <p:nvPr/>
        </p:nvSpPr>
        <p:spPr>
          <a:xfrm>
            <a:off x="1460216" y="3630347"/>
            <a:ext cx="9475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marR="242570" indent="-180340">
              <a:lnSpc>
                <a:spcPct val="150000"/>
              </a:lnSpc>
              <a:spcBef>
                <a:spcPts val="515"/>
              </a:spcBef>
            </a:pPr>
            <a:r>
              <a:rPr lang="ko-KR" altLang="en-US" spc="-30" dirty="0" smtClean="0">
                <a:latin typeface="Noto Sans CJK JP Regular"/>
                <a:cs typeface="Noto Sans CJK JP Regular"/>
              </a:rPr>
              <a:t>▶</a:t>
            </a:r>
            <a:r>
              <a:rPr lang="ko-KR" altLang="en-US" dirty="0"/>
              <a:t> 최근에 놀이공원을 다녀왔는데 놀이공원에서 놀이기구를 예약</a:t>
            </a:r>
            <a:r>
              <a:rPr lang="en-US" altLang="ko-KR" dirty="0"/>
              <a:t>, </a:t>
            </a:r>
            <a:r>
              <a:rPr lang="ko-KR" altLang="en-US" dirty="0" err="1"/>
              <a:t>예약취소</a:t>
            </a:r>
            <a:r>
              <a:rPr lang="en-US" altLang="ko-KR" dirty="0" smtClean="0"/>
              <a:t>,  </a:t>
            </a:r>
            <a:r>
              <a:rPr lang="ko-KR" altLang="en-US" dirty="0" err="1"/>
              <a:t>대기인원</a:t>
            </a:r>
            <a:r>
              <a:rPr lang="ko-KR" altLang="en-US" dirty="0"/>
              <a:t> 확인</a:t>
            </a:r>
            <a:r>
              <a:rPr lang="en-US" altLang="ko-KR" dirty="0"/>
              <a:t>, </a:t>
            </a:r>
            <a:r>
              <a:rPr lang="ko-KR" altLang="en-US" i="1" dirty="0" smtClean="0"/>
              <a:t>랜덤 추첨</a:t>
            </a:r>
            <a:r>
              <a:rPr lang="ko-KR" altLang="en-US" dirty="0" smtClean="0"/>
              <a:t> </a:t>
            </a:r>
            <a:r>
              <a:rPr lang="ko-KR" altLang="en-US" dirty="0"/>
              <a:t>기능의 </a:t>
            </a:r>
            <a:r>
              <a:rPr lang="ko-KR" altLang="en-US" dirty="0" smtClean="0"/>
              <a:t> 프로그램이 </a:t>
            </a:r>
            <a:r>
              <a:rPr lang="ko-KR" altLang="en-US" dirty="0"/>
              <a:t>필요성을 느껴서</a:t>
            </a:r>
            <a:endParaRPr lang="en-US" altLang="ko-KR" spc="-30" dirty="0" smtClean="0">
              <a:latin typeface="Noto Sans CJK JP Regular"/>
              <a:cs typeface="Noto Sans CJK JP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17B652-BAD8-44D9-ACFC-3DA4FB11EA32}"/>
              </a:ext>
            </a:extLst>
          </p:cNvPr>
          <p:cNvSpPr/>
          <p:nvPr/>
        </p:nvSpPr>
        <p:spPr>
          <a:xfrm>
            <a:off x="4714003" y="2996089"/>
            <a:ext cx="2763994" cy="5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주제를 선정한 이유</a:t>
            </a:r>
          </a:p>
        </p:txBody>
      </p:sp>
    </p:spTree>
    <p:extLst>
      <p:ext uri="{BB962C8B-B14F-4D97-AF65-F5344CB8AC3E}">
        <p14:creationId xmlns:p14="http://schemas.microsoft.com/office/powerpoint/2010/main" val="116703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6206BC-5319-4331-8E66-C2B854AEB9CA}"/>
              </a:ext>
            </a:extLst>
          </p:cNvPr>
          <p:cNvSpPr/>
          <p:nvPr/>
        </p:nvSpPr>
        <p:spPr>
          <a:xfrm>
            <a:off x="3324018" y="2281095"/>
            <a:ext cx="5844553" cy="3965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24F38-E9C7-405A-A3F3-E85270F6585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en-US" altLang="ko-KR" dirty="0" smtClean="0"/>
              <a:t>/9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A8667E-2183-40C0-A985-1FF13D46C5C0}"/>
              </a:ext>
            </a:extLst>
          </p:cNvPr>
          <p:cNvSpPr/>
          <p:nvPr/>
        </p:nvSpPr>
        <p:spPr>
          <a:xfrm>
            <a:off x="4041508" y="1207271"/>
            <a:ext cx="4409574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object 37">
            <a:extLst>
              <a:ext uri="{FF2B5EF4-FFF2-40B4-BE49-F238E27FC236}">
                <a16:creationId xmlns:a16="http://schemas.microsoft.com/office/drawing/2014/main" id="{88FEA070-FB3C-40FC-8F20-615240A61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070" y="348602"/>
            <a:ext cx="222763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r>
              <a:rPr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500" spc="-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90" y="3279531"/>
            <a:ext cx="4380800" cy="17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4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DC80C-6B15-4D3B-9502-7A0E7FCE4A01}"/>
              </a:ext>
            </a:extLst>
          </p:cNvPr>
          <p:cNvSpPr/>
          <p:nvPr/>
        </p:nvSpPr>
        <p:spPr>
          <a:xfrm>
            <a:off x="4503418" y="1254893"/>
            <a:ext cx="3167916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조원 및 역할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C6A4F-2DB9-4F63-8A6B-6DD863A7C4EF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B093DA-B87E-4019-AD58-B84A4FF83CC2}"/>
              </a:ext>
            </a:extLst>
          </p:cNvPr>
          <p:cNvSpPr/>
          <p:nvPr/>
        </p:nvSpPr>
        <p:spPr>
          <a:xfrm>
            <a:off x="867660" y="2127739"/>
            <a:ext cx="2882719" cy="4096712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D15D08-F733-4A49-842F-CD732C2AE794}"/>
              </a:ext>
            </a:extLst>
          </p:cNvPr>
          <p:cNvSpPr/>
          <p:nvPr/>
        </p:nvSpPr>
        <p:spPr>
          <a:xfrm>
            <a:off x="4678450" y="2127739"/>
            <a:ext cx="2882719" cy="4096712"/>
          </a:xfrm>
          <a:prstGeom prst="rect">
            <a:avLst/>
          </a:prstGeom>
          <a:solidFill>
            <a:srgbClr val="C0A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8F9C7F-3D13-4AA4-BD6B-DC6F022452FC}"/>
              </a:ext>
            </a:extLst>
          </p:cNvPr>
          <p:cNvSpPr/>
          <p:nvPr/>
        </p:nvSpPr>
        <p:spPr>
          <a:xfrm>
            <a:off x="8319992" y="2127739"/>
            <a:ext cx="2882719" cy="4096712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BAD30D-9749-4701-B33A-C71C828D9ED1}"/>
              </a:ext>
            </a:extLst>
          </p:cNvPr>
          <p:cNvSpPr/>
          <p:nvPr/>
        </p:nvSpPr>
        <p:spPr>
          <a:xfrm>
            <a:off x="1575195" y="2167725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박건우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026EA-BB8B-43E0-982A-766A2E5F354C}"/>
              </a:ext>
            </a:extLst>
          </p:cNvPr>
          <p:cNvSpPr txBox="1"/>
          <p:nvPr/>
        </p:nvSpPr>
        <p:spPr>
          <a:xfrm>
            <a:off x="1462506" y="3545885"/>
            <a:ext cx="1693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spc="-7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총 개발 담당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400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5EE6FB-5AFB-46EF-B7AF-E7B8040E623A}"/>
              </a:ext>
            </a:extLst>
          </p:cNvPr>
          <p:cNvSpPr/>
          <p:nvPr/>
        </p:nvSpPr>
        <p:spPr>
          <a:xfrm>
            <a:off x="5385984" y="2167725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조민호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9CD4F-43A9-44B5-BBD7-2BC931ACDD1D}"/>
              </a:ext>
            </a:extLst>
          </p:cNvPr>
          <p:cNvSpPr txBox="1"/>
          <p:nvPr/>
        </p:nvSpPr>
        <p:spPr>
          <a:xfrm>
            <a:off x="5227218" y="3653608"/>
            <a:ext cx="17203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spc="-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발표 </a:t>
            </a:r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b="1" spc="-7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램덤</a:t>
            </a:r>
            <a:r>
              <a:rPr lang="ko-KR" altLang="en-US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추첨</a:t>
            </a:r>
            <a:r>
              <a:rPr lang="en-US" altLang="ko-KR" b="1" spc="-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400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56C2F33-A7F7-4F49-B024-061F6B6929C2}"/>
              </a:ext>
            </a:extLst>
          </p:cNvPr>
          <p:cNvSpPr/>
          <p:nvPr/>
        </p:nvSpPr>
        <p:spPr>
          <a:xfrm>
            <a:off x="9027526" y="2167726"/>
            <a:ext cx="1467650" cy="12470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장서원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303EAB-E54B-4B2D-B132-44E258DB8257}"/>
              </a:ext>
            </a:extLst>
          </p:cNvPr>
          <p:cNvSpPr txBox="1"/>
          <p:nvPr/>
        </p:nvSpPr>
        <p:spPr>
          <a:xfrm>
            <a:off x="8414238" y="3761329"/>
            <a:ext cx="278847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 </a:t>
            </a:r>
            <a:r>
              <a:rPr lang="ko-KR" altLang="en-US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제작</a:t>
            </a:r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오류 검출 및 수정</a:t>
            </a:r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,GUI</a:t>
            </a:r>
          </a:p>
          <a:p>
            <a:pPr algn="ctr"/>
            <a:r>
              <a:rPr lang="en-US" altLang="ko-KR" b="1" spc="-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b="1" spc="-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2CF56109-CD36-44AA-A426-B125C73AE0A6}"/>
              </a:ext>
            </a:extLst>
          </p:cNvPr>
          <p:cNvSpPr txBox="1">
            <a:spLocks/>
          </p:cNvSpPr>
          <p:nvPr/>
        </p:nvSpPr>
        <p:spPr>
          <a:xfrm>
            <a:off x="452070" y="348602"/>
            <a:ext cx="5059730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2500" spc="7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</a:t>
            </a:r>
            <a:r>
              <a:rPr lang="ko-KR" altLang="en-US" sz="2500" spc="135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각 조원 및 맡은 역할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11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4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 rotWithShape="1">
          <a:blip r:embed="rId2"/>
          <a:srcRect l="18986" t="11348" r="48618" b="35307"/>
          <a:stretch/>
        </p:blipFill>
        <p:spPr bwMode="auto">
          <a:xfrm>
            <a:off x="1167765" y="1844289"/>
            <a:ext cx="4793420" cy="428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/>
          <p:cNvPicPr/>
          <p:nvPr/>
        </p:nvPicPr>
        <p:blipFill rotWithShape="1">
          <a:blip r:embed="rId3"/>
          <a:srcRect l="15954" t="67392" r="55010" b="6916"/>
          <a:stretch/>
        </p:blipFill>
        <p:spPr bwMode="auto">
          <a:xfrm>
            <a:off x="6155822" y="2760784"/>
            <a:ext cx="5171684" cy="2673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53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예약취소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5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rcRect l="19623" t="11772" r="48834" b="67801"/>
          <a:stretch/>
        </p:blipFill>
        <p:spPr bwMode="auto">
          <a:xfrm>
            <a:off x="629821" y="2822332"/>
            <a:ext cx="5130899" cy="2280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39" y="2845525"/>
            <a:ext cx="5305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3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대기인원</a:t>
            </a:r>
            <a:r>
              <a:rPr lang="ko-KR" altLang="en-US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안내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6/9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56" y="2189235"/>
            <a:ext cx="4411980" cy="332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 rotWithShape="1">
          <a:blip r:embed="rId3"/>
          <a:srcRect l="16045" t="67504" r="54190" b="6515"/>
          <a:stretch/>
        </p:blipFill>
        <p:spPr bwMode="auto">
          <a:xfrm>
            <a:off x="6109063" y="2917439"/>
            <a:ext cx="4579034" cy="2142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257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83EF0C5-AAA4-4B34-A2D6-2BFFC0F10226}"/>
              </a:ext>
            </a:extLst>
          </p:cNvPr>
          <p:cNvSpPr/>
          <p:nvPr/>
        </p:nvSpPr>
        <p:spPr>
          <a:xfrm>
            <a:off x="348343" y="1602377"/>
            <a:ext cx="11521440" cy="477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A10BD-C2A5-4911-A7DA-507011F984C1}"/>
              </a:ext>
            </a:extLst>
          </p:cNvPr>
          <p:cNvSpPr/>
          <p:nvPr/>
        </p:nvSpPr>
        <p:spPr>
          <a:xfrm>
            <a:off x="5760720" y="345259"/>
            <a:ext cx="5961888" cy="711200"/>
          </a:xfrm>
          <a:prstGeom prst="rect">
            <a:avLst/>
          </a:prstGeom>
          <a:solidFill>
            <a:srgbClr val="344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추첨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object 37">
            <a:extLst>
              <a:ext uri="{FF2B5EF4-FFF2-40B4-BE49-F238E27FC236}">
                <a16:creationId xmlns:a16="http://schemas.microsoft.com/office/drawing/2014/main" id="{D5A6CCC6-3D3B-4FFF-BDC3-73B7060E4DA1}"/>
              </a:ext>
            </a:extLst>
          </p:cNvPr>
          <p:cNvSpPr txBox="1">
            <a:spLocks/>
          </p:cNvSpPr>
          <p:nvPr/>
        </p:nvSpPr>
        <p:spPr>
          <a:xfrm>
            <a:off x="452069" y="348602"/>
            <a:ext cx="2889007" cy="3590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500" spc="7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결과</a:t>
            </a:r>
            <a:r>
              <a:rPr lang="en-US" sz="2500" spc="135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2500" spc="-4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54673-033D-43F5-B2B3-4CA946C63A2B}"/>
              </a:ext>
            </a:extLst>
          </p:cNvPr>
          <p:cNvSpPr txBox="1"/>
          <p:nvPr/>
        </p:nvSpPr>
        <p:spPr>
          <a:xfrm>
            <a:off x="11464709" y="6453050"/>
            <a:ext cx="5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7</a:t>
            </a:r>
            <a:r>
              <a:rPr lang="en-US" altLang="ko-KR" dirty="0" smtClean="0"/>
              <a:t>/9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18" y="2897912"/>
            <a:ext cx="5107891" cy="2181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9" y="2087073"/>
            <a:ext cx="5715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5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2373</TotalTime>
  <Words>184</Words>
  <Application>Microsoft Office PowerPoint</Application>
  <PresentationFormat>와이드스크린</PresentationFormat>
  <Paragraphs>70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HY헤드라인M</vt:lpstr>
      <vt:lpstr>Noto Sans CJK JP Regular</vt:lpstr>
      <vt:lpstr>맑은 고딕</vt:lpstr>
      <vt:lpstr>맑은 고딕 Semilight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01. 개발 동기</vt:lpstr>
      <vt:lpstr>02. 개발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김지웅</dc:creator>
  <cp:lastModifiedBy>Seowon Chang</cp:lastModifiedBy>
  <cp:revision>247</cp:revision>
  <dcterms:created xsi:type="dcterms:W3CDTF">2018-05-29T08:10:34Z</dcterms:created>
  <dcterms:modified xsi:type="dcterms:W3CDTF">2018-12-04T14:54:46Z</dcterms:modified>
</cp:coreProperties>
</file>