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324" r:id="rId5"/>
    <p:sldId id="260" r:id="rId6"/>
    <p:sldId id="265" r:id="rId7"/>
    <p:sldId id="264" r:id="rId8"/>
    <p:sldId id="266" r:id="rId9"/>
    <p:sldId id="267" r:id="rId10"/>
    <p:sldId id="271" r:id="rId11"/>
    <p:sldId id="272" r:id="rId12"/>
    <p:sldId id="277" r:id="rId13"/>
    <p:sldId id="273" r:id="rId14"/>
    <p:sldId id="274" r:id="rId15"/>
    <p:sldId id="321" r:id="rId16"/>
    <p:sldId id="320" r:id="rId17"/>
    <p:sldId id="275" r:id="rId18"/>
    <p:sldId id="325" r:id="rId19"/>
    <p:sldId id="276" r:id="rId20"/>
    <p:sldId id="278" r:id="rId21"/>
    <p:sldId id="279" r:id="rId22"/>
    <p:sldId id="326" r:id="rId23"/>
    <p:sldId id="280" r:id="rId24"/>
    <p:sldId id="281" r:id="rId25"/>
    <p:sldId id="282" r:id="rId26"/>
    <p:sldId id="283" r:id="rId27"/>
    <p:sldId id="284" r:id="rId28"/>
    <p:sldId id="328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86" r:id="rId38"/>
    <p:sldId id="294" r:id="rId39"/>
    <p:sldId id="306" r:id="rId40"/>
    <p:sldId id="322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8" r:id="rId52"/>
    <p:sldId id="319" r:id="rId5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ndulag" initials="L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707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83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2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68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254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437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1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07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13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511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819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1ADC-9A5E-4C6C-BF9F-BDF829F2D723}" type="datetimeFigureOut">
              <a:rPr lang="nb-NO" smtClean="0"/>
              <a:pPr/>
              <a:t>24.10.2016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89E7-E6BF-40FF-87A1-E8FCBDB5CC1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17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  <a:t>FSC 3242: Human Resources Management</a:t>
            </a:r>
            <a:br>
              <a:rPr lang="en-US" sz="3600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Training &amp; </a:t>
            </a:r>
            <a:r>
              <a:rPr lang="en-US" sz="3600" b="1" dirty="0" smtClean="0"/>
              <a:t>Development (part I)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981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err="1"/>
              <a:t>Galhena</a:t>
            </a:r>
            <a:r>
              <a:rPr lang="en-US" dirty="0"/>
              <a:t>, B.L.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Senior Lecturer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Faculty of Management &amp; Finance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University of </a:t>
            </a:r>
            <a:r>
              <a:rPr lang="en-US" dirty="0" err="1"/>
              <a:t>Ruhuna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nb-NO" dirty="0"/>
              <a:t>blgalhena2@gmail.com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744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1"/>
            <a:ext cx="8229600" cy="3836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Training </a:t>
            </a:r>
            <a:r>
              <a:rPr lang="en-GB" sz="2800" b="1" dirty="0" smtClean="0"/>
              <a:t>Process</a:t>
            </a:r>
            <a:endParaRPr lang="nb-NO" sz="2800" dirty="0"/>
          </a:p>
        </p:txBody>
      </p:sp>
      <p:sp>
        <p:nvSpPr>
          <p:cNvPr id="4" name="Rectangle 3"/>
          <p:cNvSpPr/>
          <p:nvPr/>
        </p:nvSpPr>
        <p:spPr>
          <a:xfrm>
            <a:off x="1316357" y="609126"/>
            <a:ext cx="5760640" cy="5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Identify training needs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99454" y="1556792"/>
            <a:ext cx="57606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Prioritize training needs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93437" y="2564904"/>
            <a:ext cx="5760640" cy="53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Establish training objectives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283228" y="3501008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Determine training evaluation criteria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63891" y="4509120"/>
            <a:ext cx="57606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Make other related training decisions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263891" y="5409220"/>
            <a:ext cx="56483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Implementation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263890" y="6093296"/>
            <a:ext cx="5648369" cy="53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the success of training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3885794" y="1171480"/>
            <a:ext cx="200913" cy="31254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Down Arrow 11"/>
          <p:cNvSpPr/>
          <p:nvPr/>
        </p:nvSpPr>
        <p:spPr>
          <a:xfrm>
            <a:off x="3901860" y="2118742"/>
            <a:ext cx="223832" cy="35358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Down Arrow 13"/>
          <p:cNvSpPr/>
          <p:nvPr/>
        </p:nvSpPr>
        <p:spPr>
          <a:xfrm>
            <a:off x="3885794" y="3212976"/>
            <a:ext cx="204495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Down Arrow 14"/>
          <p:cNvSpPr/>
          <p:nvPr/>
        </p:nvSpPr>
        <p:spPr>
          <a:xfrm>
            <a:off x="3833401" y="4149080"/>
            <a:ext cx="292291" cy="3172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Down Arrow 15"/>
          <p:cNvSpPr/>
          <p:nvPr/>
        </p:nvSpPr>
        <p:spPr>
          <a:xfrm>
            <a:off x="3885794" y="5085184"/>
            <a:ext cx="187506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Down Arrow 16"/>
          <p:cNvSpPr/>
          <p:nvPr/>
        </p:nvSpPr>
        <p:spPr>
          <a:xfrm>
            <a:off x="3864797" y="5877272"/>
            <a:ext cx="171367" cy="21602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976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24936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 smtClean="0"/>
              <a:t>Step 01:</a:t>
            </a:r>
            <a:br>
              <a:rPr lang="en-GB" sz="2800" b="1" dirty="0" smtClean="0"/>
            </a:br>
            <a:r>
              <a:rPr lang="en-GB" sz="2800" b="1" dirty="0" smtClean="0"/>
              <a:t>Identify </a:t>
            </a:r>
            <a:r>
              <a:rPr lang="en-GB" sz="2800" b="1" dirty="0"/>
              <a:t>Training needs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 need  </a:t>
            </a:r>
            <a:r>
              <a:rPr lang="en-GB" b="1" dirty="0" smtClean="0">
                <a:solidFill>
                  <a:srgbClr val="FF0000"/>
                </a:solidFill>
              </a:rPr>
              <a:t>assessment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systematic attempt to </a:t>
            </a:r>
            <a:r>
              <a:rPr lang="en-GB" b="1" dirty="0">
                <a:solidFill>
                  <a:srgbClr val="7030A0"/>
                </a:solidFill>
              </a:rPr>
              <a:t>determine actual needs </a:t>
            </a:r>
            <a:r>
              <a:rPr lang="en-GB" dirty="0"/>
              <a:t>which require training and development intervention by the </a:t>
            </a:r>
            <a:r>
              <a:rPr lang="en-GB" dirty="0" smtClean="0"/>
              <a:t>organization.</a:t>
            </a:r>
            <a:endParaRPr lang="en-US" dirty="0"/>
          </a:p>
          <a:p>
            <a:endParaRPr lang="nb-NO" dirty="0" smtClean="0"/>
          </a:p>
          <a:p>
            <a:r>
              <a:rPr lang="en-US" dirty="0" smtClean="0"/>
              <a:t>Training need analysis should be made at </a:t>
            </a:r>
            <a:r>
              <a:rPr lang="en-US" b="1" dirty="0" smtClean="0">
                <a:solidFill>
                  <a:srgbClr val="FF0000"/>
                </a:solidFill>
              </a:rPr>
              <a:t>three (03) levels: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Organizational need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Job need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Person need analysis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8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400" b="1" dirty="0"/>
              <a:t>Step 01:</a:t>
            </a:r>
            <a:br>
              <a:rPr lang="en-GB" sz="2400" b="1" dirty="0"/>
            </a:br>
            <a:r>
              <a:rPr lang="en-GB" sz="2400" b="1" dirty="0"/>
              <a:t>Identify Training needs</a:t>
            </a:r>
            <a:endParaRPr lang="nb-NO" sz="2400" dirty="0"/>
          </a:p>
        </p:txBody>
      </p:sp>
      <p:sp>
        <p:nvSpPr>
          <p:cNvPr id="4" name="Oval 3"/>
          <p:cNvSpPr/>
          <p:nvPr/>
        </p:nvSpPr>
        <p:spPr>
          <a:xfrm>
            <a:off x="125319" y="1196752"/>
            <a:ext cx="2687926" cy="1515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Organization needs analysis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32282" y="3356992"/>
            <a:ext cx="247190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Job needs analysis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143168" y="5461857"/>
            <a:ext cx="248048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Person needs analysis</a:t>
            </a:r>
            <a:endParaRPr lang="en-US" sz="2400" dirty="0"/>
          </a:p>
        </p:txBody>
      </p:sp>
      <p:sp>
        <p:nvSpPr>
          <p:cNvPr id="7" name="Oval Callout 6"/>
          <p:cNvSpPr/>
          <p:nvPr/>
        </p:nvSpPr>
        <p:spPr>
          <a:xfrm>
            <a:off x="2970615" y="1196752"/>
            <a:ext cx="5904656" cy="1656184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Where should training emphasis be placed </a:t>
            </a:r>
            <a:r>
              <a:rPr lang="en-US" sz="2000" dirty="0" smtClean="0"/>
              <a:t>in the organization and what factors may affect training?</a:t>
            </a:r>
            <a:endParaRPr lang="en-US" sz="2000" dirty="0"/>
          </a:p>
        </p:txBody>
      </p:sp>
      <p:sp>
        <p:nvSpPr>
          <p:cNvPr id="8" name="Oval Callout 7"/>
          <p:cNvSpPr/>
          <p:nvPr/>
        </p:nvSpPr>
        <p:spPr>
          <a:xfrm>
            <a:off x="3131840" y="3140968"/>
            <a:ext cx="5904656" cy="172819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What should be taught </a:t>
            </a:r>
            <a:r>
              <a:rPr lang="en-US" sz="2000" dirty="0" smtClean="0"/>
              <a:t>in training so that the trainee can perform the job successfully?</a:t>
            </a:r>
            <a:endParaRPr lang="en-US" sz="2000" dirty="0"/>
          </a:p>
        </p:txBody>
      </p:sp>
      <p:sp>
        <p:nvSpPr>
          <p:cNvPr id="9" name="Oval Callout 8"/>
          <p:cNvSpPr/>
          <p:nvPr/>
        </p:nvSpPr>
        <p:spPr>
          <a:xfrm>
            <a:off x="3186639" y="5301208"/>
            <a:ext cx="5688632" cy="1440160"/>
          </a:xfrm>
          <a:prstGeom prst="wedgeEllipse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Who needs training </a:t>
            </a:r>
            <a:r>
              <a:rPr lang="en-US" sz="2000" dirty="0" smtClean="0"/>
              <a:t>in the organization and </a:t>
            </a:r>
            <a:r>
              <a:rPr lang="en-US" sz="2000" b="1" dirty="0" smtClean="0">
                <a:solidFill>
                  <a:srgbClr val="FF0000"/>
                </a:solidFill>
              </a:rPr>
              <a:t>what are specific needs?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8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01:</a:t>
            </a:r>
            <a:br>
              <a:rPr lang="en-GB" sz="2800" b="1" dirty="0"/>
            </a:br>
            <a:r>
              <a:rPr lang="en-GB" sz="2800" b="1" dirty="0"/>
              <a:t>Identify Training needs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400600"/>
          </a:xfrm>
        </p:spPr>
        <p:txBody>
          <a:bodyPr>
            <a:normAutofit fontScale="925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Organizational needs analysis</a:t>
            </a:r>
            <a:r>
              <a:rPr lang="en-GB" b="1" dirty="0" smtClean="0">
                <a:solidFill>
                  <a:srgbClr val="FF0000"/>
                </a:solidFill>
              </a:rPr>
              <a:t>:</a:t>
            </a:r>
            <a:endParaRPr lang="nb-NO" b="1" dirty="0">
              <a:solidFill>
                <a:srgbClr val="FF0000"/>
              </a:solidFill>
            </a:endParaRP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A</a:t>
            </a:r>
            <a:r>
              <a:rPr lang="en-GB" b="1" dirty="0" smtClean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study of the entire organization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in terms of </a:t>
            </a:r>
            <a:r>
              <a:rPr lang="en-GB" dirty="0"/>
              <a:t>its objectives, strategies, resources, the utilization of these resources, in order to achieve stated objectives and its interaction pattern with environment.  </a:t>
            </a:r>
          </a:p>
          <a:p>
            <a:endParaRPr lang="nb-NO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Following source </a:t>
            </a:r>
            <a:r>
              <a:rPr lang="en-US" dirty="0" smtClean="0"/>
              <a:t>can be reviewed to identify training need at organizational level.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Human resources analysis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Climate analysis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Efficiency indexes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5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63272" cy="92211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01:</a:t>
            </a:r>
            <a:br>
              <a:rPr lang="en-GB" sz="3200" b="1" dirty="0"/>
            </a:br>
            <a:r>
              <a:rPr lang="en-GB" sz="3200" b="1" dirty="0"/>
              <a:t>Identify Training needs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136904" cy="424847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Human resources analysis</a:t>
            </a:r>
          </a:p>
          <a:p>
            <a:pPr lvl="1"/>
            <a:r>
              <a:rPr lang="en-US" dirty="0" smtClean="0"/>
              <a:t>Involves translating strategic plans, demand for products, customer requirements etc. into specific demands for human resources, competencies and programs for supplying them.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52928" cy="100811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3200" b="1" dirty="0"/>
              <a:t>Step 01:</a:t>
            </a:r>
            <a:br>
              <a:rPr lang="en-GB" sz="3200" b="1" dirty="0"/>
            </a:br>
            <a:r>
              <a:rPr lang="en-GB" sz="3200" b="1" dirty="0"/>
              <a:t>Identify Training needs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1845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Climate indexes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Measures or indicators of quality of the work life of the </a:t>
            </a:r>
            <a:r>
              <a:rPr lang="en-US" b="1" dirty="0" smtClean="0">
                <a:solidFill>
                  <a:srgbClr val="00B050"/>
                </a:solidFill>
              </a:rPr>
              <a:t>organization.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pPr lvl="1"/>
            <a:r>
              <a:rPr lang="en-US" dirty="0" smtClean="0"/>
              <a:t>Include: </a:t>
            </a:r>
          </a:p>
          <a:p>
            <a:pPr lvl="2"/>
            <a:r>
              <a:rPr lang="en-US" dirty="0" smtClean="0"/>
              <a:t>employee turnover</a:t>
            </a:r>
          </a:p>
          <a:p>
            <a:pPr lvl="2"/>
            <a:r>
              <a:rPr lang="en-US" dirty="0" smtClean="0"/>
              <a:t>absenteeism</a:t>
            </a:r>
          </a:p>
          <a:p>
            <a:pPr lvl="2"/>
            <a:r>
              <a:rPr lang="en-US" dirty="0" smtClean="0"/>
              <a:t>grievances</a:t>
            </a:r>
          </a:p>
          <a:p>
            <a:pPr lvl="2"/>
            <a:r>
              <a:rPr lang="en-US" dirty="0" smtClean="0"/>
              <a:t>productivity</a:t>
            </a:r>
          </a:p>
          <a:p>
            <a:pPr lvl="2"/>
            <a:r>
              <a:rPr lang="en-US" dirty="0" smtClean="0"/>
              <a:t>attitude </a:t>
            </a:r>
            <a:r>
              <a:rPr lang="en-US" dirty="0"/>
              <a:t>survey results about job </a:t>
            </a:r>
            <a:r>
              <a:rPr lang="en-US" dirty="0" smtClean="0"/>
              <a:t>satisfaction</a:t>
            </a:r>
          </a:p>
          <a:p>
            <a:pPr lvl="2"/>
            <a:r>
              <a:rPr lang="en-US" dirty="0" smtClean="0"/>
              <a:t>job involvement</a:t>
            </a:r>
          </a:p>
          <a:p>
            <a:pPr lvl="2"/>
            <a:r>
              <a:rPr lang="en-US" dirty="0" smtClean="0"/>
              <a:t>organizational commitment</a:t>
            </a:r>
          </a:p>
          <a:p>
            <a:pPr lvl="2"/>
            <a:r>
              <a:rPr lang="en-US" dirty="0" smtClean="0"/>
              <a:t>employee </a:t>
            </a:r>
            <a:r>
              <a:rPr lang="en-US" dirty="0"/>
              <a:t>suggestions </a:t>
            </a:r>
            <a:endParaRPr lang="en-US" dirty="0" smtClean="0"/>
          </a:p>
          <a:p>
            <a:pPr lvl="2"/>
            <a:r>
              <a:rPr lang="en-US" dirty="0" smtClean="0"/>
              <a:t>labor </a:t>
            </a:r>
            <a:r>
              <a:rPr lang="en-US" dirty="0"/>
              <a:t>management relationship data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458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01:</a:t>
            </a:r>
            <a:br>
              <a:rPr lang="en-GB" sz="2800" b="1" dirty="0"/>
            </a:br>
            <a:r>
              <a:rPr lang="en-GB" sz="2800" b="1" dirty="0"/>
              <a:t>Identify Training needs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4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Efficiency indexes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Measures or indicators of the current efficiency of work groups and the organization.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include </a:t>
            </a:r>
            <a:endParaRPr lang="en-US" dirty="0" smtClean="0"/>
          </a:p>
          <a:p>
            <a:pPr lvl="2"/>
            <a:r>
              <a:rPr lang="en-US" dirty="0" smtClean="0"/>
              <a:t>cost </a:t>
            </a:r>
            <a:r>
              <a:rPr lang="en-US" dirty="0"/>
              <a:t>of </a:t>
            </a:r>
            <a:r>
              <a:rPr lang="en-US" dirty="0" smtClean="0"/>
              <a:t>labor</a:t>
            </a:r>
          </a:p>
          <a:p>
            <a:pPr lvl="2"/>
            <a:r>
              <a:rPr lang="en-US" dirty="0" smtClean="0"/>
              <a:t>materials</a:t>
            </a:r>
          </a:p>
          <a:p>
            <a:pPr lvl="2"/>
            <a:r>
              <a:rPr lang="en-US" dirty="0" smtClean="0"/>
              <a:t>and distribution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quality of the </a:t>
            </a:r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downtime</a:t>
            </a:r>
          </a:p>
          <a:p>
            <a:pPr lvl="2"/>
            <a:r>
              <a:rPr lang="en-US" dirty="0" smtClean="0"/>
              <a:t>waste</a:t>
            </a:r>
          </a:p>
          <a:p>
            <a:pPr lvl="2"/>
            <a:r>
              <a:rPr lang="en-US" dirty="0" smtClean="0"/>
              <a:t>late deliveries </a:t>
            </a:r>
          </a:p>
          <a:p>
            <a:pPr lvl="2"/>
            <a:r>
              <a:rPr lang="en-US" dirty="0" smtClean="0"/>
              <a:t>repairs</a:t>
            </a:r>
            <a:r>
              <a:rPr lang="en-US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359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400" b="1" dirty="0"/>
              <a:t>Step 01:</a:t>
            </a:r>
            <a:br>
              <a:rPr lang="en-GB" sz="2400" b="1" dirty="0"/>
            </a:br>
            <a:r>
              <a:rPr lang="en-GB" sz="2400" b="1" dirty="0"/>
              <a:t>Identify Training needs</a:t>
            </a:r>
            <a:endParaRPr lang="nb-N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616624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Job need analysis</a:t>
            </a:r>
          </a:p>
          <a:p>
            <a:pPr lvl="1"/>
            <a:r>
              <a:rPr lang="en-GB" b="1" dirty="0" smtClean="0">
                <a:solidFill>
                  <a:srgbClr val="00B050"/>
                </a:solidFill>
              </a:rPr>
              <a:t>A </a:t>
            </a:r>
            <a:r>
              <a:rPr lang="en-GB" b="1" dirty="0">
                <a:solidFill>
                  <a:srgbClr val="00B050"/>
                </a:solidFill>
              </a:rPr>
              <a:t>detailed examination of a job, its components, its various operations and conditions </a:t>
            </a:r>
            <a:r>
              <a:rPr lang="en-GB" dirty="0"/>
              <a:t>under which it has to be performed</a:t>
            </a:r>
            <a:r>
              <a:rPr lang="en-GB" sz="2000" dirty="0"/>
              <a:t>. 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Job need analysis aims at answering following questions:</a:t>
            </a:r>
          </a:p>
          <a:p>
            <a:pPr lvl="1"/>
            <a:r>
              <a:rPr lang="en-US" dirty="0" smtClean="0"/>
              <a:t>What are the tasks, duties and responsibilities of the job?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types of abilities, qualifications and experiences are needed to perform the job successfully?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the minimum acceptable performance standards?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Job description, job specifications and job performance standard statements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can be used to answer above </a:t>
            </a:r>
            <a:r>
              <a:rPr lang="en-US" sz="2800" dirty="0" smtClean="0"/>
              <a:t>questions.</a:t>
            </a:r>
            <a:endParaRPr lang="en-US" sz="2800" dirty="0"/>
          </a:p>
          <a:p>
            <a:endParaRPr lang="en-GB" sz="2800" dirty="0"/>
          </a:p>
          <a:p>
            <a:r>
              <a:rPr lang="en-GB" sz="2800" dirty="0"/>
              <a:t>If these documents are not available, </a:t>
            </a:r>
            <a:r>
              <a:rPr lang="en-GB" sz="2800" b="1" dirty="0">
                <a:solidFill>
                  <a:srgbClr val="00B050"/>
                </a:solidFill>
              </a:rPr>
              <a:t>questionnaires, interviews, reports, tests, observation</a:t>
            </a:r>
            <a:r>
              <a:rPr lang="en-GB" sz="2800" dirty="0"/>
              <a:t> are generally used to collect job related information from time-to-time. </a:t>
            </a:r>
          </a:p>
          <a:p>
            <a:endParaRPr lang="nb-N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400" b="1" dirty="0"/>
              <a:t>Step 01:</a:t>
            </a:r>
            <a:br>
              <a:rPr lang="en-GB" sz="2400" b="1" dirty="0"/>
            </a:br>
            <a:r>
              <a:rPr lang="en-GB" sz="2400" b="1" dirty="0"/>
              <a:t>Identify Training needs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3109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3528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01:</a:t>
            </a:r>
            <a:br>
              <a:rPr lang="en-GB" sz="3200" b="1" dirty="0"/>
            </a:br>
            <a:r>
              <a:rPr lang="en-GB" sz="3200" b="1" dirty="0"/>
              <a:t>Identify Training needs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Person Analysis:</a:t>
            </a:r>
          </a:p>
          <a:p>
            <a:r>
              <a:rPr lang="en-US" dirty="0" smtClean="0"/>
              <a:t>Tries to answer the question of </a:t>
            </a:r>
            <a:r>
              <a:rPr lang="en-US" b="1" dirty="0" smtClean="0">
                <a:solidFill>
                  <a:srgbClr val="00B050"/>
                </a:solidFill>
              </a:rPr>
              <a:t>who needs training in the firm and the specific types of training needs?</a:t>
            </a:r>
          </a:p>
          <a:p>
            <a:endParaRPr lang="en-US" dirty="0" smtClean="0"/>
          </a:p>
          <a:p>
            <a:r>
              <a:rPr lang="en-US" dirty="0" smtClean="0"/>
              <a:t>Following sources can be </a:t>
            </a:r>
            <a:r>
              <a:rPr lang="en-US" dirty="0"/>
              <a:t>used to identify training </a:t>
            </a:r>
            <a:r>
              <a:rPr lang="en-US" dirty="0" smtClean="0"/>
              <a:t>needs </a:t>
            </a:r>
            <a:r>
              <a:rPr lang="en-US" dirty="0"/>
              <a:t>at person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Performance evaluation information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Employees’ Self assessments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Training requests of employees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7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nb-NO" sz="3600" b="1" dirty="0" smtClean="0"/>
              <a:t>Learning </a:t>
            </a:r>
            <a:r>
              <a:rPr lang="en-US" sz="3600" b="1" dirty="0" smtClean="0"/>
              <a:t>Outcomes</a:t>
            </a:r>
            <a:endParaRPr lang="nb-N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3285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the end of this lesson, students should be able to,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what T&amp;D means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Identify differences </a:t>
            </a:r>
            <a:r>
              <a:rPr lang="en-US" dirty="0" smtClean="0"/>
              <a:t>among training, development and education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Explain </a:t>
            </a:r>
            <a:r>
              <a:rPr lang="en-US" dirty="0" smtClean="0"/>
              <a:t>importance of T&amp;D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Describe</a:t>
            </a:r>
            <a:r>
              <a:rPr lang="en-US" dirty="0" smtClean="0"/>
              <a:t> various methods of training and </a:t>
            </a:r>
            <a:r>
              <a:rPr lang="en-US" b="1" dirty="0" smtClean="0">
                <a:solidFill>
                  <a:srgbClr val="FF0000"/>
                </a:solidFill>
              </a:rPr>
              <a:t>discuss</a:t>
            </a:r>
            <a:r>
              <a:rPr lang="en-US" dirty="0" smtClean="0"/>
              <a:t> pros and cons of each methods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Understand</a:t>
            </a:r>
            <a:r>
              <a:rPr lang="en-US" b="1" dirty="0" smtClean="0"/>
              <a:t> </a:t>
            </a:r>
            <a:r>
              <a:rPr lang="en-US" dirty="0" smtClean="0"/>
              <a:t>the training process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58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400" b="1" dirty="0"/>
              <a:t>Step </a:t>
            </a:r>
            <a:r>
              <a:rPr lang="en-GB" sz="2400" b="1" dirty="0" smtClean="0"/>
              <a:t>02:</a:t>
            </a:r>
            <a:r>
              <a:rPr lang="en-GB" sz="2400" b="1" dirty="0"/>
              <a:t/>
            </a:r>
            <a:br>
              <a:rPr lang="en-GB" sz="2400" b="1" dirty="0"/>
            </a:br>
            <a:r>
              <a:rPr lang="en-US" sz="2400" b="1" dirty="0" smtClean="0"/>
              <a:t>Prioritize </a:t>
            </a:r>
            <a:r>
              <a:rPr lang="en-US" sz="2400" b="1" dirty="0"/>
              <a:t>training </a:t>
            </a:r>
            <a:r>
              <a:rPr lang="en-US" sz="2400" b="1" dirty="0" smtClean="0"/>
              <a:t>needs</a:t>
            </a:r>
            <a:endParaRPr lang="nb-NO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6886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may not possible for the organization to meet all the training needs identified at different levels </a:t>
            </a:r>
            <a:r>
              <a:rPr lang="en-US" b="1" dirty="0" smtClean="0">
                <a:solidFill>
                  <a:srgbClr val="00B050"/>
                </a:solidFill>
              </a:rPr>
              <a:t>due to limited resource availability.</a:t>
            </a:r>
          </a:p>
          <a:p>
            <a:endParaRPr lang="en-US" dirty="0" smtClean="0"/>
          </a:p>
          <a:p>
            <a:r>
              <a:rPr lang="en-US" dirty="0" smtClean="0"/>
              <a:t>Training needs are required to </a:t>
            </a:r>
            <a:r>
              <a:rPr lang="en-US" b="1" dirty="0" smtClean="0">
                <a:solidFill>
                  <a:srgbClr val="7030A0"/>
                </a:solidFill>
              </a:rPr>
              <a:t>be prioritized according to its significance.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Following factors should be taken into account </a:t>
            </a:r>
            <a:r>
              <a:rPr lang="en-US" dirty="0" smtClean="0"/>
              <a:t>when prioritizing:</a:t>
            </a:r>
          </a:p>
          <a:p>
            <a:pPr lvl="1"/>
            <a:r>
              <a:rPr lang="en-US" dirty="0" smtClean="0"/>
              <a:t>Impact of training needs on achieving farm's’ strategic objectives.</a:t>
            </a:r>
          </a:p>
          <a:p>
            <a:pPr lvl="1"/>
            <a:r>
              <a:rPr lang="en-US" dirty="0" smtClean="0"/>
              <a:t>Budget essential for the training.</a:t>
            </a:r>
          </a:p>
          <a:p>
            <a:pPr lvl="1"/>
            <a:r>
              <a:rPr lang="en-US" dirty="0" smtClean="0"/>
              <a:t>Time t be spent and availability of other resources.</a:t>
            </a:r>
          </a:p>
          <a:p>
            <a:pPr lvl="1"/>
            <a:r>
              <a:rPr lang="en-US" dirty="0" smtClean="0"/>
              <a:t>Competencies and interests of the trainers.</a:t>
            </a:r>
          </a:p>
          <a:p>
            <a:pPr lvl="1"/>
            <a:r>
              <a:rPr lang="en-US" dirty="0" smtClean="0"/>
              <a:t>Desirers of top management.</a:t>
            </a:r>
          </a:p>
          <a:p>
            <a:pPr lvl="1"/>
            <a:r>
              <a:rPr lang="en-US" dirty="0" smtClean="0"/>
              <a:t>Possibility of measuring the results of the training. </a:t>
            </a:r>
          </a:p>
          <a:p>
            <a:pPr lvl="1"/>
            <a:r>
              <a:rPr lang="en-US" dirty="0" smtClean="0"/>
              <a:t>Trade union influence.</a:t>
            </a:r>
          </a:p>
        </p:txBody>
      </p:sp>
    </p:spTree>
    <p:extLst>
      <p:ext uri="{BB962C8B-B14F-4D97-AF65-F5344CB8AC3E}">
        <p14:creationId xmlns:p14="http://schemas.microsoft.com/office/powerpoint/2010/main" val="328173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00811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</a:t>
            </a:r>
            <a:r>
              <a:rPr lang="en-GB" sz="2800" b="1" dirty="0" smtClean="0"/>
              <a:t>03:</a:t>
            </a:r>
            <a:br>
              <a:rPr lang="en-GB" sz="2800" b="1" dirty="0" smtClean="0"/>
            </a:br>
            <a:r>
              <a:rPr lang="en-US" sz="2800" b="1" dirty="0"/>
              <a:t>Establish training </a:t>
            </a:r>
            <a:r>
              <a:rPr lang="en-US" sz="2800" b="1" dirty="0" smtClean="0"/>
              <a:t>objectives</a:t>
            </a:r>
            <a:endParaRPr lang="nb-NO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08912" cy="525658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Training objectives refer to </a:t>
            </a:r>
            <a:r>
              <a:rPr lang="en-US" sz="2800" b="1" dirty="0" smtClean="0">
                <a:solidFill>
                  <a:srgbClr val="00B050"/>
                </a:solidFill>
              </a:rPr>
              <a:t>targets to be achieved at the end of training.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Why training objectives are necessary?</a:t>
            </a:r>
          </a:p>
          <a:p>
            <a:pPr lvl="1"/>
            <a:r>
              <a:rPr lang="en-US" sz="2400" dirty="0" smtClean="0"/>
              <a:t>Helpful in </a:t>
            </a:r>
            <a:r>
              <a:rPr lang="en-US" sz="2400" b="1" dirty="0" smtClean="0">
                <a:solidFill>
                  <a:srgbClr val="FF0000"/>
                </a:solidFill>
              </a:rPr>
              <a:t>measuring success </a:t>
            </a:r>
            <a:r>
              <a:rPr lang="en-US" sz="2400" dirty="0" smtClean="0"/>
              <a:t>of training program.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Aid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determining contents </a:t>
            </a:r>
            <a:r>
              <a:rPr lang="en-US" sz="2400" dirty="0" smtClean="0"/>
              <a:t>of the training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Possible for trainee to </a:t>
            </a:r>
            <a:r>
              <a:rPr lang="en-US" sz="2400" b="1" dirty="0" smtClean="0">
                <a:solidFill>
                  <a:srgbClr val="7030A0"/>
                </a:solidFill>
              </a:rPr>
              <a:t>know what is expected </a:t>
            </a:r>
            <a:r>
              <a:rPr lang="en-US" sz="2400" dirty="0" smtClean="0"/>
              <a:t>from him after the training.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1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en-US" sz="2800" dirty="0"/>
              <a:t>Training objectives should </a:t>
            </a:r>
            <a:r>
              <a:rPr lang="en-US" sz="2800" dirty="0" smtClean="0"/>
              <a:t>be </a:t>
            </a:r>
            <a:r>
              <a:rPr lang="en-US" sz="2800" b="1" dirty="0" smtClean="0">
                <a:solidFill>
                  <a:srgbClr val="7030A0"/>
                </a:solidFill>
              </a:rPr>
              <a:t>SMART:</a:t>
            </a:r>
            <a:endParaRPr lang="en-US" sz="2800" b="1" dirty="0">
              <a:solidFill>
                <a:srgbClr val="7030A0"/>
              </a:solidFill>
            </a:endParaRPr>
          </a:p>
          <a:p>
            <a:pPr lvl="1"/>
            <a:r>
              <a:rPr lang="en-US" sz="2400" dirty="0"/>
              <a:t>Specific</a:t>
            </a:r>
          </a:p>
          <a:p>
            <a:pPr lvl="1"/>
            <a:r>
              <a:rPr lang="en-US" sz="2400" dirty="0"/>
              <a:t>Measurable</a:t>
            </a:r>
          </a:p>
          <a:p>
            <a:pPr lvl="1"/>
            <a:r>
              <a:rPr lang="en-US" sz="2400" dirty="0"/>
              <a:t>Attainable</a:t>
            </a:r>
          </a:p>
          <a:p>
            <a:pPr lvl="1"/>
            <a:r>
              <a:rPr lang="en-US" sz="2400" dirty="0"/>
              <a:t>Realistic</a:t>
            </a:r>
          </a:p>
          <a:p>
            <a:pPr lvl="1"/>
            <a:r>
              <a:rPr lang="en-US" sz="2400" dirty="0"/>
              <a:t>Time frame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FF0000"/>
                </a:solidFill>
              </a:rPr>
              <a:t>Eg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After </a:t>
            </a:r>
            <a:r>
              <a:rPr lang="en-US" sz="2400" dirty="0"/>
              <a:t>completing the training, the sales employees will be able to provide all the relevant information of the 03 products to customers.</a:t>
            </a:r>
            <a:endParaRPr lang="nb-N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800" b="1" dirty="0"/>
              <a:t>Step </a:t>
            </a:r>
            <a:r>
              <a:rPr lang="en-GB" sz="2800" b="1" dirty="0" smtClean="0"/>
              <a:t>03:</a:t>
            </a:r>
            <a:br>
              <a:rPr lang="en-GB" sz="2800" b="1" dirty="0" smtClean="0"/>
            </a:br>
            <a:r>
              <a:rPr lang="en-US" sz="2800" b="1" dirty="0"/>
              <a:t>Establish training </a:t>
            </a:r>
            <a:r>
              <a:rPr lang="en-US" sz="2800" b="1" dirty="0" smtClean="0"/>
              <a:t>objectives</a:t>
            </a:r>
            <a:endParaRPr lang="nb-NO" sz="2800" b="1" dirty="0"/>
          </a:p>
        </p:txBody>
      </p:sp>
    </p:spTree>
    <p:extLst>
      <p:ext uri="{BB962C8B-B14F-4D97-AF65-F5344CB8AC3E}">
        <p14:creationId xmlns:p14="http://schemas.microsoft.com/office/powerpoint/2010/main" val="272299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93610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100" b="1" dirty="0"/>
              <a:t>Step </a:t>
            </a:r>
            <a:r>
              <a:rPr lang="en-GB" sz="3100" b="1" dirty="0" smtClean="0"/>
              <a:t>04:</a:t>
            </a:r>
            <a:br>
              <a:rPr lang="en-GB" sz="3100" b="1" dirty="0" smtClean="0"/>
            </a:br>
            <a:r>
              <a:rPr lang="en-US" sz="3100" b="1" dirty="0"/>
              <a:t>Determine training evaluation </a:t>
            </a:r>
            <a:r>
              <a:rPr lang="en-US" sz="3100" b="1" dirty="0" smtClean="0"/>
              <a:t>criteria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256584"/>
          </a:xfrm>
        </p:spPr>
        <p:txBody>
          <a:bodyPr/>
          <a:lstStyle/>
          <a:p>
            <a:r>
              <a:rPr lang="en-US" dirty="0" smtClean="0"/>
              <a:t>Training evaluation criteria are </a:t>
            </a:r>
            <a:r>
              <a:rPr lang="en-US" b="1" dirty="0" smtClean="0">
                <a:solidFill>
                  <a:srgbClr val="00B050"/>
                </a:solidFill>
              </a:rPr>
              <a:t>factors of identifying success of the trailing program.</a:t>
            </a:r>
          </a:p>
          <a:p>
            <a:endParaRPr lang="en-US" dirty="0" smtClean="0"/>
          </a:p>
          <a:p>
            <a:r>
              <a:rPr lang="en-US" dirty="0" smtClean="0"/>
              <a:t>Evaluation criteria are derived form training objectives.</a:t>
            </a:r>
          </a:p>
          <a:p>
            <a:endParaRPr lang="en-US" dirty="0" smtClean="0"/>
          </a:p>
          <a:p>
            <a:r>
              <a:rPr lang="en-US" dirty="0"/>
              <a:t>Both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objective and subjective evaluation criteria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should be established.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284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800" b="1" dirty="0"/>
              <a:t>Step </a:t>
            </a:r>
            <a:r>
              <a:rPr lang="en-GB" sz="2800" b="1" dirty="0" smtClean="0"/>
              <a:t>04:</a:t>
            </a:r>
            <a:r>
              <a:rPr lang="en-GB" sz="2800" b="1" dirty="0"/>
              <a:t/>
            </a:r>
            <a:br>
              <a:rPr lang="en-GB" sz="2800" b="1" dirty="0"/>
            </a:br>
            <a:r>
              <a:rPr lang="en-US" sz="2800" b="1" dirty="0"/>
              <a:t>Determine training evaluation criteria</a:t>
            </a:r>
            <a:endParaRPr lang="nb-NO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46183"/>
              </p:ext>
            </p:extLst>
          </p:nvPr>
        </p:nvGraphicFramePr>
        <p:xfrm>
          <a:off x="323528" y="1124744"/>
          <a:ext cx="8568952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304"/>
                <a:gridCol w="3413648"/>
              </a:tblGrid>
              <a:tr h="751372">
                <a:tc>
                  <a:txBody>
                    <a:bodyPr/>
                    <a:lstStyle/>
                    <a:p>
                      <a:r>
                        <a:rPr lang="en-US" sz="2800" noProof="0" dirty="0" smtClean="0"/>
                        <a:t>Training objectives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 smtClean="0"/>
                        <a:t>Evaluation Critieria</a:t>
                      </a:r>
                      <a:endParaRPr lang="en-US" sz="2800" noProof="0"/>
                    </a:p>
                  </a:txBody>
                  <a:tcPr/>
                </a:tc>
              </a:tr>
              <a:tr h="2706849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After completing the training, the sales employee will be able to provide all the relevant information of the 03 products to customers within 15 minutes.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Time taken to provide</a:t>
                      </a:r>
                      <a:r>
                        <a:rPr lang="en-US" sz="2400" baseline="0" noProof="0" dirty="0" smtClean="0"/>
                        <a:t> all the information.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400" baseline="0" noProof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baseline="0" noProof="0" dirty="0" smtClean="0"/>
                        <a:t>The amount of information provided.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2400" noProof="0" dirty="0"/>
                    </a:p>
                  </a:txBody>
                  <a:tcPr/>
                </a:tc>
              </a:tr>
              <a:tr h="2086395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After training the sales employee will be able to sell 100 units of product X for the next</a:t>
                      </a:r>
                      <a:r>
                        <a:rPr lang="en-US" sz="2400" baseline="0" noProof="0" dirty="0" smtClean="0"/>
                        <a:t> 03 months.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Number of units sold.</a:t>
                      </a:r>
                      <a:endParaRPr lang="en-US" sz="24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11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</a:t>
            </a:r>
            <a:r>
              <a:rPr lang="en-GB" sz="3200" b="1" dirty="0" smtClean="0"/>
              <a:t>05:</a:t>
            </a:r>
            <a:r>
              <a:rPr lang="en-GB" sz="3200" b="1" dirty="0"/>
              <a:t/>
            </a:r>
            <a:br>
              <a:rPr lang="en-GB" sz="3200" b="1" dirty="0"/>
            </a:br>
            <a:r>
              <a:rPr lang="en-US" sz="3200" b="1" dirty="0"/>
              <a:t>Make other related training </a:t>
            </a:r>
            <a:r>
              <a:rPr lang="en-US" sz="3200" b="1" dirty="0" smtClean="0"/>
              <a:t>decisions</a:t>
            </a:r>
            <a:endParaRPr lang="nb-NO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this stage </a:t>
            </a:r>
            <a:r>
              <a:rPr lang="en-US" b="1" dirty="0" smtClean="0">
                <a:solidFill>
                  <a:srgbClr val="FF0000"/>
                </a:solidFill>
              </a:rPr>
              <a:t>decision need to be made on:</a:t>
            </a:r>
          </a:p>
          <a:p>
            <a:pPr lvl="1"/>
            <a:r>
              <a:rPr lang="en-US" dirty="0" smtClean="0"/>
              <a:t>Contents of the training</a:t>
            </a:r>
          </a:p>
          <a:p>
            <a:pPr lvl="1"/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Trainers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Meals and refreshments</a:t>
            </a:r>
          </a:p>
          <a:p>
            <a:pPr lvl="1"/>
            <a:r>
              <a:rPr lang="en-US" dirty="0" smtClean="0"/>
              <a:t>Traveling and payments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8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80920" cy="100811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04056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Contents of the training:</a:t>
            </a:r>
          </a:p>
          <a:p>
            <a:pPr lvl="1"/>
            <a:r>
              <a:rPr lang="en-US" dirty="0" smtClean="0"/>
              <a:t>Refers to </a:t>
            </a:r>
            <a:r>
              <a:rPr lang="en-US" b="1" dirty="0">
                <a:solidFill>
                  <a:srgbClr val="00B050"/>
                </a:solidFill>
              </a:rPr>
              <a:t>all the </a:t>
            </a:r>
            <a:r>
              <a:rPr lang="en-US" b="1" dirty="0" smtClean="0">
                <a:solidFill>
                  <a:srgbClr val="00B050"/>
                </a:solidFill>
              </a:rPr>
              <a:t>things that trainees are going to learn</a:t>
            </a:r>
            <a:r>
              <a:rPr lang="en-US" dirty="0" smtClean="0"/>
              <a:t> under the training program.</a:t>
            </a:r>
          </a:p>
          <a:p>
            <a:endParaRPr lang="en-US" dirty="0" smtClean="0"/>
          </a:p>
          <a:p>
            <a:r>
              <a:rPr lang="en-US" dirty="0" smtClean="0"/>
              <a:t>Contents of the training should be determined:</a:t>
            </a:r>
          </a:p>
          <a:p>
            <a:pPr lvl="1"/>
            <a:r>
              <a:rPr lang="en-US" dirty="0" smtClean="0"/>
              <a:t>after examining training needs and </a:t>
            </a:r>
          </a:p>
          <a:p>
            <a:pPr lvl="1"/>
            <a:r>
              <a:rPr lang="en-US" dirty="0" smtClean="0"/>
              <a:t>establishing training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5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90092"/>
              </p:ext>
            </p:extLst>
          </p:nvPr>
        </p:nvGraphicFramePr>
        <p:xfrm>
          <a:off x="360445" y="1196752"/>
          <a:ext cx="8424936" cy="546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39"/>
                <a:gridCol w="4464497"/>
              </a:tblGrid>
              <a:tr h="542432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Training objectives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Content</a:t>
                      </a:r>
                      <a:r>
                        <a:rPr lang="en-US" sz="2400" baseline="0" noProof="0" dirty="0" smtClean="0"/>
                        <a:t> of the training</a:t>
                      </a:r>
                      <a:endParaRPr lang="en-US" sz="2400" noProof="0" dirty="0"/>
                    </a:p>
                  </a:txBody>
                  <a:tcPr/>
                </a:tc>
              </a:tr>
              <a:tr h="492294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noProof="0" dirty="0" smtClean="0"/>
                        <a:t>After completing the training, the sales employee will be able to provide all the relevant information of the 03 products to customers within 15 minutes.</a:t>
                      </a:r>
                    </a:p>
                    <a:p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Knowledge about the 03 products, need of providing information to customer and all the relevant information of the 3 products.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2400" baseline="0" noProof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aseline="0" noProof="0" dirty="0" smtClean="0"/>
                        <a:t>Attitude about the need of providing all the relevant information.</a:t>
                      </a:r>
                      <a:endParaRPr lang="en-US" sz="2400" noProof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400" noProof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Skills</a:t>
                      </a:r>
                      <a:r>
                        <a:rPr lang="en-US" sz="2400" baseline="0" noProof="0" dirty="0" smtClean="0"/>
                        <a:t> in providing all the relevant information within 15 minutes.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849694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/>
              <a:t>Step 05:</a:t>
            </a:r>
            <a:br>
              <a:rPr lang="en-GB" sz="2400" b="1" dirty="0" smtClean="0"/>
            </a:br>
            <a:r>
              <a:rPr lang="en-US" sz="2400" b="1" dirty="0" smtClean="0"/>
              <a:t>Make other related training decisions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3115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7695"/>
              </p:ext>
            </p:extLst>
          </p:nvPr>
        </p:nvGraphicFramePr>
        <p:xfrm>
          <a:off x="395536" y="1484784"/>
          <a:ext cx="8496944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90"/>
                <a:gridCol w="4502654"/>
              </a:tblGrid>
              <a:tr h="941682">
                <a:tc>
                  <a:txBody>
                    <a:bodyPr/>
                    <a:lstStyle/>
                    <a:p>
                      <a:r>
                        <a:rPr lang="en-US" sz="2800" noProof="0" dirty="0" smtClean="0"/>
                        <a:t>Training objectives</a:t>
                      </a:r>
                      <a:endParaRPr lang="en-US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 dirty="0" smtClean="0"/>
                        <a:t>Content</a:t>
                      </a:r>
                      <a:r>
                        <a:rPr lang="en-US" sz="2800" baseline="0" noProof="0" dirty="0" smtClean="0"/>
                        <a:t> of the training</a:t>
                      </a:r>
                      <a:endParaRPr lang="en-US" sz="2800" noProof="0" dirty="0"/>
                    </a:p>
                  </a:txBody>
                  <a:tcPr/>
                </a:tc>
              </a:tr>
              <a:tr h="409887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noProof="0" dirty="0" smtClean="0"/>
                        <a:t>After training the sales employee will be able to sell 100 units of product X for the next</a:t>
                      </a:r>
                      <a:r>
                        <a:rPr lang="en-US" sz="2400" baseline="0" noProof="0" dirty="0" smtClean="0"/>
                        <a:t> 03 months.</a:t>
                      </a:r>
                      <a:endParaRPr lang="en-US" sz="2400" noProof="0" dirty="0" smtClean="0"/>
                    </a:p>
                    <a:p>
                      <a:endParaRPr lang="nb-N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Knowledge of selling, selling techniques and customer behavior.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2400" baseline="0" noProof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aseline="0" noProof="0" dirty="0" smtClean="0"/>
                        <a:t>Belief in and positive feeling of and tendency to selling.</a:t>
                      </a:r>
                      <a:endParaRPr lang="en-US" sz="2400" noProof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2400" noProof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Skill</a:t>
                      </a:r>
                      <a:r>
                        <a:rPr lang="en-US" sz="2400" baseline="0" noProof="0" dirty="0" smtClean="0"/>
                        <a:t> in selling.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19256" cy="100811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1361752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8092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800" b="1" dirty="0"/>
              <a:t>Step 05:</a:t>
            </a:r>
            <a:br>
              <a:rPr lang="en-GB" sz="2800" b="1" dirty="0"/>
            </a:br>
            <a:r>
              <a:rPr lang="en-US" sz="2800" b="1" dirty="0"/>
              <a:t>Make other related training decisions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1256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 Materials</a:t>
            </a:r>
          </a:p>
          <a:p>
            <a:pPr lvl="1"/>
            <a:r>
              <a:rPr lang="en-US" dirty="0" smtClean="0"/>
              <a:t>Training materials need to be prepared by considering training contents.</a:t>
            </a:r>
          </a:p>
          <a:p>
            <a:endParaRPr lang="en-US" dirty="0" smtClean="0"/>
          </a:p>
          <a:p>
            <a:r>
              <a:rPr lang="en-US" dirty="0" smtClean="0"/>
              <a:t>Materials may contain:</a:t>
            </a:r>
          </a:p>
          <a:p>
            <a:pPr lvl="1"/>
            <a:r>
              <a:rPr lang="en-US" dirty="0" smtClean="0"/>
              <a:t>Text books</a:t>
            </a:r>
          </a:p>
          <a:p>
            <a:pPr lvl="1"/>
            <a:r>
              <a:rPr lang="en-US" dirty="0" smtClean="0"/>
              <a:t>Manuals</a:t>
            </a:r>
          </a:p>
          <a:p>
            <a:pPr lvl="1"/>
            <a:r>
              <a:rPr lang="en-US" dirty="0" smtClean="0"/>
              <a:t>Handouts</a:t>
            </a:r>
          </a:p>
          <a:p>
            <a:pPr lvl="1"/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Various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0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hat T&amp;D means…?</a:t>
            </a:r>
            <a:endParaRPr lang="nb-NO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832648"/>
          </a:xfrm>
        </p:spPr>
        <p:txBody>
          <a:bodyPr>
            <a:normAutofit fontScale="92500" lnSpcReduction="10000"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Definition I: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formal </a:t>
            </a:r>
            <a:r>
              <a:rPr lang="en-GB" b="1" dirty="0">
                <a:solidFill>
                  <a:srgbClr val="00B050"/>
                </a:solidFill>
              </a:rPr>
              <a:t>process</a:t>
            </a:r>
            <a:r>
              <a:rPr lang="en-GB" dirty="0"/>
              <a:t> </a:t>
            </a:r>
            <a:r>
              <a:rPr lang="en-GB" dirty="0" smtClean="0"/>
              <a:t>of;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changing </a:t>
            </a:r>
            <a:r>
              <a:rPr lang="en-GB" b="1" dirty="0">
                <a:solidFill>
                  <a:srgbClr val="7030A0"/>
                </a:solidFill>
              </a:rPr>
              <a:t>employee behaviour and motivation</a:t>
            </a:r>
            <a:r>
              <a:rPr lang="en-GB" dirty="0"/>
              <a:t> in the way </a:t>
            </a:r>
            <a:r>
              <a:rPr lang="en-GB" dirty="0" smtClean="0"/>
              <a:t>that, </a:t>
            </a:r>
          </a:p>
          <a:p>
            <a:pPr lvl="1"/>
            <a:r>
              <a:rPr lang="en-GB" dirty="0" smtClean="0"/>
              <a:t>will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enhance employee job performance</a:t>
            </a:r>
            <a:r>
              <a:rPr lang="en-GB" dirty="0"/>
              <a:t> and then </a:t>
            </a:r>
            <a:r>
              <a:rPr lang="en-GB" b="1" dirty="0">
                <a:solidFill>
                  <a:srgbClr val="0070C0"/>
                </a:solidFill>
              </a:rPr>
              <a:t>organizational overall </a:t>
            </a:r>
            <a:r>
              <a:rPr lang="en-GB" b="1" dirty="0" smtClean="0">
                <a:solidFill>
                  <a:srgbClr val="0070C0"/>
                </a:solidFill>
              </a:rPr>
              <a:t>performance</a:t>
            </a:r>
            <a:r>
              <a:rPr lang="en-GB" dirty="0" smtClean="0"/>
              <a:t>.</a:t>
            </a:r>
            <a:endParaRPr lang="en-US" dirty="0"/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Definition II:</a:t>
            </a:r>
            <a:endParaRPr lang="en-GB" b="1" dirty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The </a:t>
            </a:r>
            <a:r>
              <a:rPr lang="en-GB" dirty="0"/>
              <a:t>HRM </a:t>
            </a:r>
            <a:r>
              <a:rPr lang="en-GB" b="1" dirty="0">
                <a:solidFill>
                  <a:srgbClr val="0070C0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smtClean="0"/>
              <a:t>that;</a:t>
            </a:r>
          </a:p>
          <a:p>
            <a:pPr lvl="1"/>
            <a:r>
              <a:rPr lang="en-GB" dirty="0" smtClean="0"/>
              <a:t>formally </a:t>
            </a:r>
            <a:r>
              <a:rPr lang="en-GB" dirty="0"/>
              <a:t>and systematically </a:t>
            </a:r>
            <a:r>
              <a:rPr lang="en-GB" b="1" dirty="0">
                <a:solidFill>
                  <a:srgbClr val="00B050"/>
                </a:solidFill>
              </a:rPr>
              <a:t>provides new </a:t>
            </a:r>
            <a:r>
              <a:rPr lang="en-GB" b="1" dirty="0" smtClean="0">
                <a:solidFill>
                  <a:srgbClr val="00B050"/>
                </a:solidFill>
              </a:rPr>
              <a:t>learning,</a:t>
            </a:r>
          </a:p>
          <a:p>
            <a:pPr lvl="1"/>
            <a:r>
              <a:rPr lang="en-GB" dirty="0" smtClean="0"/>
              <a:t>to </a:t>
            </a:r>
            <a:r>
              <a:rPr lang="en-GB" b="1" dirty="0">
                <a:solidFill>
                  <a:srgbClr val="7030A0"/>
                </a:solidFill>
              </a:rPr>
              <a:t>increase employee’s capabilities </a:t>
            </a:r>
            <a:r>
              <a:rPr lang="en-GB" dirty="0" smtClean="0"/>
              <a:t>so </a:t>
            </a:r>
            <a:r>
              <a:rPr lang="en-GB" dirty="0"/>
              <a:t>as </a:t>
            </a:r>
            <a:r>
              <a:rPr lang="en-GB" dirty="0" smtClean="0"/>
              <a:t>to, 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increase</a:t>
            </a:r>
            <a:r>
              <a:rPr lang="en-GB" b="1" dirty="0" smtClean="0">
                <a:solidFill>
                  <a:srgbClr val="7030A0"/>
                </a:solidFill>
              </a:rPr>
              <a:t> </a:t>
            </a:r>
            <a:r>
              <a:rPr lang="en-GB" dirty="0"/>
              <a:t>their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current job performance </a:t>
            </a:r>
            <a:r>
              <a:rPr lang="en-GB" dirty="0"/>
              <a:t>and </a:t>
            </a:r>
            <a:r>
              <a:rPr lang="en-GB" b="1" dirty="0">
                <a:solidFill>
                  <a:srgbClr val="7030A0"/>
                </a:solidFill>
              </a:rPr>
              <a:t>future job </a:t>
            </a:r>
            <a:r>
              <a:rPr lang="en-GB" b="1" dirty="0" smtClean="0">
                <a:solidFill>
                  <a:srgbClr val="7030A0"/>
                </a:solidFill>
              </a:rPr>
              <a:t>performance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406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Trainers:</a:t>
            </a:r>
          </a:p>
          <a:p>
            <a:pPr lvl="1"/>
            <a:r>
              <a:rPr lang="en-US" dirty="0" smtClean="0"/>
              <a:t>Trainers </a:t>
            </a:r>
            <a:r>
              <a:rPr lang="en-US" b="1" dirty="0" smtClean="0">
                <a:solidFill>
                  <a:srgbClr val="00B050"/>
                </a:solidFill>
              </a:rPr>
              <a:t>should be assigned with care </a:t>
            </a:r>
            <a:r>
              <a:rPr lang="en-US" dirty="0" smtClean="0"/>
              <a:t>as success of training program heavily depends on trainers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Trainers should be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experts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in the relevant fields.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Expertise should be obtained through education, experience and training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Managers, supervisors and peers </a:t>
            </a:r>
            <a:r>
              <a:rPr lang="en-US" dirty="0" smtClean="0"/>
              <a:t>can be utilized  </a:t>
            </a:r>
            <a:r>
              <a:rPr lang="en-US" b="1" dirty="0" smtClean="0">
                <a:solidFill>
                  <a:srgbClr val="7030A0"/>
                </a:solidFill>
              </a:rPr>
              <a:t>for in house training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HR manager, training specialists, consultants and university professors </a:t>
            </a:r>
            <a:r>
              <a:rPr lang="en-US" dirty="0" smtClean="0"/>
              <a:t>can be utilized for in house but </a:t>
            </a:r>
            <a:r>
              <a:rPr lang="en-US" b="1" dirty="0" smtClean="0">
                <a:solidFill>
                  <a:srgbClr val="7030A0"/>
                </a:solidFill>
              </a:rPr>
              <a:t>off the job training</a:t>
            </a:r>
          </a:p>
        </p:txBody>
      </p:sp>
    </p:spTree>
    <p:extLst>
      <p:ext uri="{BB962C8B-B14F-4D97-AF65-F5344CB8AC3E}">
        <p14:creationId xmlns:p14="http://schemas.microsoft.com/office/powerpoint/2010/main" val="425097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8457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 duration:</a:t>
            </a:r>
          </a:p>
          <a:p>
            <a:pPr lvl="1"/>
            <a:r>
              <a:rPr lang="en-US" dirty="0" smtClean="0"/>
              <a:t>Involves determining </a:t>
            </a:r>
            <a:r>
              <a:rPr lang="en-US" b="1" dirty="0" smtClean="0">
                <a:solidFill>
                  <a:srgbClr val="00B050"/>
                </a:solidFill>
              </a:rPr>
              <a:t>how many hours or days are needed</a:t>
            </a:r>
            <a:r>
              <a:rPr lang="en-US" dirty="0" smtClean="0"/>
              <a:t> for achieving training objectives</a:t>
            </a:r>
          </a:p>
          <a:p>
            <a:endParaRPr lang="en-US" dirty="0" smtClean="0"/>
          </a:p>
          <a:p>
            <a:r>
              <a:rPr lang="en-US" dirty="0" smtClean="0"/>
              <a:t>Following factors are generally considered when determining duration: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of the organization.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Cost involved.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9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 time:</a:t>
            </a:r>
          </a:p>
          <a:p>
            <a:pPr lvl="1"/>
            <a:r>
              <a:rPr lang="en-US" dirty="0" smtClean="0"/>
              <a:t>Refers to </a:t>
            </a:r>
            <a:r>
              <a:rPr lang="en-US" b="1" dirty="0" smtClean="0">
                <a:solidFill>
                  <a:srgbClr val="00B050"/>
                </a:solidFill>
              </a:rPr>
              <a:t>dates of training sessions and particular hours </a:t>
            </a:r>
            <a:r>
              <a:rPr lang="en-US" dirty="0" smtClean="0"/>
              <a:t>of the training sessions.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Specific time schedule </a:t>
            </a:r>
            <a:r>
              <a:rPr lang="en-US" dirty="0" smtClean="0"/>
              <a:t>should be prepared.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Following factors need to be considered when determining time schedule:</a:t>
            </a:r>
          </a:p>
          <a:p>
            <a:pPr lvl="2"/>
            <a:r>
              <a:rPr lang="en-US" dirty="0" smtClean="0"/>
              <a:t>Holidays</a:t>
            </a:r>
          </a:p>
          <a:p>
            <a:pPr lvl="2"/>
            <a:r>
              <a:rPr lang="en-US" dirty="0" smtClean="0"/>
              <a:t>Availability of trainers</a:t>
            </a:r>
          </a:p>
          <a:p>
            <a:pPr lvl="2"/>
            <a:r>
              <a:rPr lang="en-US" dirty="0" smtClean="0"/>
              <a:t>Availability of training centers</a:t>
            </a:r>
          </a:p>
          <a:p>
            <a:pPr lvl="2"/>
            <a:r>
              <a:rPr lang="en-US" dirty="0" smtClean="0"/>
              <a:t>Whether training is provided during working hours or not</a:t>
            </a:r>
          </a:p>
          <a:p>
            <a:pPr lvl="2"/>
            <a:r>
              <a:rPr lang="en-US" dirty="0" smtClean="0"/>
              <a:t>Possibility of maintaining motivation of the trainees</a:t>
            </a:r>
          </a:p>
        </p:txBody>
      </p:sp>
    </p:spTree>
    <p:extLst>
      <p:ext uri="{BB962C8B-B14F-4D97-AF65-F5344CB8AC3E}">
        <p14:creationId xmlns:p14="http://schemas.microsoft.com/office/powerpoint/2010/main" val="2275391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54461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 place:</a:t>
            </a:r>
          </a:p>
          <a:p>
            <a:pPr lvl="1"/>
            <a:r>
              <a:rPr lang="en-US" dirty="0" smtClean="0"/>
              <a:t>Generally, there are </a:t>
            </a:r>
            <a:r>
              <a:rPr lang="en-US" b="1" dirty="0" smtClean="0">
                <a:solidFill>
                  <a:srgbClr val="00B050"/>
                </a:solidFill>
              </a:rPr>
              <a:t>03 </a:t>
            </a:r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laces </a:t>
            </a:r>
            <a:r>
              <a:rPr lang="en-US" dirty="0" smtClean="0"/>
              <a:t>for conducting training:</a:t>
            </a: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At the job itself</a:t>
            </a:r>
          </a:p>
          <a:p>
            <a:pPr lvl="2"/>
            <a:r>
              <a:rPr lang="en-US" dirty="0" smtClean="0"/>
              <a:t>Training occurs on the particular job. (on the job training)</a:t>
            </a:r>
          </a:p>
          <a:p>
            <a:pPr lvl="2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On site but not on the job </a:t>
            </a:r>
          </a:p>
          <a:p>
            <a:pPr lvl="2"/>
            <a:r>
              <a:rPr lang="en-US" dirty="0" smtClean="0"/>
              <a:t>Training room in a organization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Off the cite</a:t>
            </a:r>
          </a:p>
          <a:p>
            <a:pPr lvl="2"/>
            <a:r>
              <a:rPr lang="en-US" dirty="0" smtClean="0"/>
              <a:t>University, college classroom, hotel or conference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1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93610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25658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Meals and refreshments:</a:t>
            </a:r>
          </a:p>
          <a:p>
            <a:pPr lvl="1"/>
            <a:r>
              <a:rPr lang="en-US" sz="2400" dirty="0" smtClean="0"/>
              <a:t>Provisions of meals ad refreshments for trainers and trainees </a:t>
            </a:r>
            <a:r>
              <a:rPr lang="en-US" sz="2400" b="1" dirty="0" smtClean="0">
                <a:solidFill>
                  <a:srgbClr val="00B050"/>
                </a:solidFill>
              </a:rPr>
              <a:t>depends on financial strength </a:t>
            </a:r>
            <a:r>
              <a:rPr lang="en-US" sz="2400" dirty="0" smtClean="0"/>
              <a:t>of the firm.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Travelling and payments:</a:t>
            </a:r>
          </a:p>
          <a:p>
            <a:pPr lvl="1"/>
            <a:r>
              <a:rPr lang="en-US" sz="2400" dirty="0" smtClean="0"/>
              <a:t>Provision of traveling is important </a:t>
            </a:r>
            <a:r>
              <a:rPr lang="en-US" sz="2400" b="1" dirty="0" smtClean="0">
                <a:solidFill>
                  <a:srgbClr val="00B050"/>
                </a:solidFill>
              </a:rPr>
              <a:t>when training is conducting off-site.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Arrangements should be made to make </a:t>
            </a:r>
            <a:r>
              <a:rPr lang="en-US" sz="2400" b="1" dirty="0" smtClean="0">
                <a:solidFill>
                  <a:srgbClr val="00B050"/>
                </a:solidFill>
              </a:rPr>
              <a:t>necessary payments to resource persons.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5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85010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651304" cy="53285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 budget: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 financial plan indicating in detail how much money will be needed </a:t>
            </a:r>
            <a:r>
              <a:rPr lang="en-US" dirty="0" smtClean="0"/>
              <a:t>for implementing the proposed training program.</a:t>
            </a:r>
          </a:p>
          <a:p>
            <a:endParaRPr lang="en-US" dirty="0" smtClean="0"/>
          </a:p>
          <a:p>
            <a:r>
              <a:rPr lang="en-US" dirty="0" smtClean="0"/>
              <a:t>Estimation of total cost of training as accurately as possible is important.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Cost elements:</a:t>
            </a:r>
          </a:p>
          <a:p>
            <a:pPr lvl="1"/>
            <a:r>
              <a:rPr lang="en-US" dirty="0" smtClean="0"/>
              <a:t>Fees for trainers</a:t>
            </a:r>
          </a:p>
          <a:p>
            <a:pPr lvl="1"/>
            <a:r>
              <a:rPr lang="en-US" dirty="0" smtClean="0"/>
              <a:t>Expenses for preparation of learning materials</a:t>
            </a:r>
          </a:p>
          <a:p>
            <a:pPr lvl="1"/>
            <a:r>
              <a:rPr lang="en-US" dirty="0" smtClean="0"/>
              <a:t>Meals and refreshments costs</a:t>
            </a:r>
          </a:p>
          <a:p>
            <a:pPr lvl="1"/>
            <a:r>
              <a:rPr lang="en-US" dirty="0" smtClean="0"/>
              <a:t>Rental of center</a:t>
            </a:r>
          </a:p>
          <a:p>
            <a:pPr lvl="1"/>
            <a:r>
              <a:rPr lang="en-US" dirty="0" smtClean="0"/>
              <a:t>Traveling fees etc.</a:t>
            </a:r>
          </a:p>
        </p:txBody>
      </p:sp>
    </p:spTree>
    <p:extLst>
      <p:ext uri="{BB962C8B-B14F-4D97-AF65-F5344CB8AC3E}">
        <p14:creationId xmlns:p14="http://schemas.microsoft.com/office/powerpoint/2010/main" val="2894887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3272" cy="100811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568952" cy="47525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Entering into contract: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If the trainees leaves the organization after the training</a:t>
            </a:r>
            <a:r>
              <a:rPr lang="en-US" dirty="0" smtClean="0"/>
              <a:t>, it will be huge loss to the organization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To avoid such losses it may be required to sign an contract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between the trainee and the organization</a:t>
            </a:r>
            <a:r>
              <a:rPr lang="en-US" dirty="0" smtClean="0"/>
              <a:t> to provide the service for a certain period of time after the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16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800" b="1" dirty="0"/>
              <a:t>Step 05:</a:t>
            </a:r>
            <a:br>
              <a:rPr lang="en-GB" sz="2800" b="1" dirty="0"/>
            </a:br>
            <a:r>
              <a:rPr lang="en-US" sz="2800" b="1" dirty="0"/>
              <a:t>Make other related training decisions</a:t>
            </a:r>
            <a:endParaRPr lang="nb-NO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4040188" cy="639762"/>
          </a:xfrm>
        </p:spPr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Training Methods</a:t>
            </a:r>
            <a:r>
              <a:rPr lang="nb-NO" dirty="0" smtClean="0">
                <a:solidFill>
                  <a:srgbClr val="FF0000"/>
                </a:solidFill>
              </a:rPr>
              <a:t>: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2792" cy="4566494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On </a:t>
            </a:r>
            <a:r>
              <a:rPr lang="en-GB" sz="2400" dirty="0"/>
              <a:t>the job Training </a:t>
            </a:r>
            <a:endParaRPr lang="en-US" sz="2400" dirty="0"/>
          </a:p>
          <a:p>
            <a:pPr lvl="1"/>
            <a:r>
              <a:rPr lang="en-GB" sz="2400" dirty="0"/>
              <a:t>Apprentice Training </a:t>
            </a:r>
            <a:endParaRPr lang="en-US" sz="2400" dirty="0"/>
          </a:p>
          <a:p>
            <a:pPr lvl="1"/>
            <a:r>
              <a:rPr lang="en-GB" sz="2400" dirty="0"/>
              <a:t>Job Rotation </a:t>
            </a:r>
            <a:endParaRPr lang="en-US" sz="2400" dirty="0"/>
          </a:p>
          <a:p>
            <a:pPr lvl="1"/>
            <a:r>
              <a:rPr lang="en-US" sz="2400" dirty="0"/>
              <a:t>Vestibule Training (Simulation)</a:t>
            </a:r>
          </a:p>
          <a:p>
            <a:pPr lvl="1"/>
            <a:r>
              <a:rPr lang="en-GB" sz="2400" dirty="0"/>
              <a:t>Programmed Instruction (</a:t>
            </a:r>
            <a:r>
              <a:rPr lang="en-GB" sz="2400" dirty="0" smtClean="0"/>
              <a:t>PI)</a:t>
            </a:r>
            <a:endParaRPr lang="en-US" sz="2400" dirty="0" smtClean="0"/>
          </a:p>
          <a:p>
            <a:pPr lvl="1"/>
            <a:r>
              <a:rPr lang="en-GB" sz="2400" dirty="0" smtClean="0"/>
              <a:t>Case Studies</a:t>
            </a:r>
          </a:p>
          <a:p>
            <a:pPr lvl="1"/>
            <a:r>
              <a:rPr lang="en-GB" sz="2400" dirty="0" smtClean="0"/>
              <a:t>Critical incidents method</a:t>
            </a:r>
          </a:p>
          <a:p>
            <a:pPr lvl="1"/>
            <a:endParaRPr lang="nb-NO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Training Methods</a:t>
            </a:r>
            <a:r>
              <a:rPr lang="nb-NO" dirty="0" smtClean="0">
                <a:solidFill>
                  <a:srgbClr val="FF0000"/>
                </a:solidFill>
              </a:rPr>
              <a:t>: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91471" cy="4566494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Skill builders</a:t>
            </a:r>
          </a:p>
          <a:p>
            <a:pPr lvl="1"/>
            <a:r>
              <a:rPr lang="en-GB" sz="2400" dirty="0"/>
              <a:t>Coaching</a:t>
            </a:r>
          </a:p>
          <a:p>
            <a:pPr lvl="1"/>
            <a:r>
              <a:rPr lang="en-GB" sz="2400" dirty="0"/>
              <a:t>Role playing</a:t>
            </a:r>
          </a:p>
          <a:p>
            <a:pPr lvl="1"/>
            <a:r>
              <a:rPr lang="en-GB" sz="2400" dirty="0"/>
              <a:t>Lectures</a:t>
            </a:r>
          </a:p>
          <a:p>
            <a:pPr lvl="1"/>
            <a:r>
              <a:rPr lang="en-GB" sz="2400" dirty="0"/>
              <a:t>Assignments</a:t>
            </a:r>
          </a:p>
          <a:p>
            <a:pPr lvl="1"/>
            <a:r>
              <a:rPr lang="en-GB" sz="2400" dirty="0"/>
              <a:t>Under study</a:t>
            </a:r>
          </a:p>
          <a:p>
            <a:pPr lvl="1"/>
            <a:r>
              <a:rPr lang="en-GB" sz="2400" dirty="0" smtClean="0"/>
              <a:t>Others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268896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525658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On the job </a:t>
            </a:r>
            <a:r>
              <a:rPr lang="en-GB" b="1" dirty="0" smtClean="0">
                <a:solidFill>
                  <a:srgbClr val="FF0000"/>
                </a:solidFill>
              </a:rPr>
              <a:t>Training: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GB" dirty="0" smtClean="0"/>
              <a:t>Methods </a:t>
            </a:r>
            <a:r>
              <a:rPr lang="en-GB" dirty="0"/>
              <a:t>that are </a:t>
            </a:r>
            <a:r>
              <a:rPr lang="en-GB" b="1" dirty="0">
                <a:solidFill>
                  <a:srgbClr val="00B050"/>
                </a:solidFill>
              </a:rPr>
              <a:t>applied in the workplace, while the employees is actually </a:t>
            </a:r>
            <a:r>
              <a:rPr lang="en-GB" b="1" dirty="0" smtClean="0">
                <a:solidFill>
                  <a:srgbClr val="00B050"/>
                </a:solidFill>
              </a:rPr>
              <a:t>working.</a:t>
            </a:r>
            <a:endParaRPr lang="en-US" b="1" dirty="0">
              <a:solidFill>
                <a:srgbClr val="00B050"/>
              </a:solidFill>
            </a:endParaRPr>
          </a:p>
          <a:p>
            <a:endParaRPr lang="en-GB" dirty="0"/>
          </a:p>
          <a:p>
            <a:r>
              <a:rPr lang="en-GB" b="1" dirty="0" smtClean="0">
                <a:solidFill>
                  <a:srgbClr val="FF0000"/>
                </a:solidFill>
              </a:rPr>
              <a:t>Mechanism:</a:t>
            </a:r>
          </a:p>
          <a:p>
            <a:pPr lvl="1"/>
            <a:r>
              <a:rPr lang="en-GB" dirty="0" smtClean="0"/>
              <a:t>The employee is employed on the job and an expert teaches the employee about how to perform the duties of the job successfully.</a:t>
            </a:r>
          </a:p>
          <a:p>
            <a:endParaRPr lang="en-GB" dirty="0"/>
          </a:p>
          <a:p>
            <a:r>
              <a:rPr lang="en-GB" dirty="0"/>
              <a:t>This is </a:t>
            </a:r>
            <a:r>
              <a:rPr lang="en-GB" b="1" dirty="0">
                <a:solidFill>
                  <a:srgbClr val="7030A0"/>
                </a:solidFill>
              </a:rPr>
              <a:t>a popular method </a:t>
            </a:r>
            <a:r>
              <a:rPr lang="en-GB" dirty="0"/>
              <a:t>of training and is alternatively known as </a:t>
            </a:r>
            <a:r>
              <a:rPr lang="en-GB" b="1" i="1" dirty="0">
                <a:solidFill>
                  <a:srgbClr val="00B050"/>
                </a:solidFill>
              </a:rPr>
              <a:t>Job Instruction </a:t>
            </a:r>
            <a:r>
              <a:rPr lang="en-GB" b="1" i="1" dirty="0" smtClean="0">
                <a:solidFill>
                  <a:srgbClr val="00B050"/>
                </a:solidFill>
              </a:rPr>
              <a:t>Training.</a:t>
            </a:r>
            <a:endParaRPr lang="en-US" b="1" i="1" dirty="0">
              <a:solidFill>
                <a:srgbClr val="00B05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5321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3528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472608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Advantages- On the job Training: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Possible for the trainees to </a:t>
            </a:r>
            <a:r>
              <a:rPr lang="en-US" b="1" dirty="0" smtClean="0">
                <a:solidFill>
                  <a:srgbClr val="00B050"/>
                </a:solidFill>
              </a:rPr>
              <a:t>gain exposure to job reality.</a:t>
            </a:r>
          </a:p>
          <a:p>
            <a:pPr lvl="1"/>
            <a:endParaRPr lang="en-US" dirty="0" smtClean="0"/>
          </a:p>
          <a:p>
            <a:pPr lvl="1"/>
            <a:r>
              <a:rPr lang="en-GB" dirty="0"/>
              <a:t>Learning will take place </a:t>
            </a:r>
            <a:r>
              <a:rPr lang="en-GB" b="1" dirty="0">
                <a:solidFill>
                  <a:srgbClr val="00B050"/>
                </a:solidFill>
              </a:rPr>
              <a:t>using the equipment which will be actually used </a:t>
            </a:r>
            <a:r>
              <a:rPr lang="en-GB" b="1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Allows the trainee to </a:t>
            </a:r>
            <a:r>
              <a:rPr lang="en-US" b="1" dirty="0" smtClean="0">
                <a:solidFill>
                  <a:srgbClr val="00B050"/>
                </a:solidFill>
              </a:rPr>
              <a:t>be active, repeat and to practice.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Relatively </a:t>
            </a:r>
            <a:r>
              <a:rPr lang="en-US" b="1" dirty="0" smtClean="0">
                <a:solidFill>
                  <a:srgbClr val="00B050"/>
                </a:solidFill>
              </a:rPr>
              <a:t>simple and economical </a:t>
            </a:r>
            <a:r>
              <a:rPr lang="en-US" dirty="0" smtClean="0"/>
              <a:t>method.</a:t>
            </a:r>
          </a:p>
          <a:p>
            <a:pPr lvl="0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What </a:t>
            </a:r>
            <a:r>
              <a:rPr lang="en-US" sz="3600" b="1" dirty="0" smtClean="0"/>
              <a:t>T&amp;D </a:t>
            </a:r>
            <a:r>
              <a:rPr lang="en-US" sz="3600" b="1" dirty="0"/>
              <a:t>means…?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824536"/>
          </a:xfrm>
        </p:spPr>
        <p:txBody>
          <a:bodyPr>
            <a:normAutofit/>
          </a:bodyPr>
          <a:lstStyle/>
          <a:p>
            <a:r>
              <a:rPr lang="en-GB" dirty="0" smtClean="0"/>
              <a:t>T&amp;D </a:t>
            </a:r>
            <a:r>
              <a:rPr lang="en-GB" dirty="0"/>
              <a:t>will increase employee </a:t>
            </a:r>
            <a:r>
              <a:rPr lang="en-GB" b="1" dirty="0"/>
              <a:t>job-related abilities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through the following </a:t>
            </a:r>
            <a:r>
              <a:rPr lang="en-GB" dirty="0" smtClean="0"/>
              <a:t>three (03) </a:t>
            </a:r>
            <a:r>
              <a:rPr lang="en-GB" dirty="0"/>
              <a:t>primary ways.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By imparting </a:t>
            </a:r>
            <a:r>
              <a:rPr lang="en-GB" sz="3200" b="1" dirty="0">
                <a:solidFill>
                  <a:srgbClr val="00B050"/>
                </a:solidFill>
              </a:rPr>
              <a:t>job related knowledge</a:t>
            </a:r>
            <a:r>
              <a:rPr lang="en-GB" sz="3200" dirty="0" smtClean="0">
                <a:solidFill>
                  <a:srgbClr val="00B050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By creating </a:t>
            </a:r>
            <a:r>
              <a:rPr lang="en-GB" sz="3200" b="1" dirty="0">
                <a:solidFill>
                  <a:srgbClr val="7030A0"/>
                </a:solidFill>
              </a:rPr>
              <a:t>job related skills</a:t>
            </a:r>
            <a:r>
              <a:rPr lang="en-GB" sz="3200" dirty="0" smtClean="0">
                <a:solidFill>
                  <a:srgbClr val="7030A0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By generating </a:t>
            </a:r>
            <a:r>
              <a:rPr lang="en-GB" sz="3200" b="1" dirty="0">
                <a:solidFill>
                  <a:srgbClr val="0070C0"/>
                </a:solidFill>
              </a:rPr>
              <a:t>positive attitudes </a:t>
            </a:r>
            <a:r>
              <a:rPr lang="en-GB" sz="3200" dirty="0"/>
              <a:t>for proper organizational functioning.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2997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2400" b="1" dirty="0"/>
              <a:t>Step 05:</a:t>
            </a:r>
            <a:br>
              <a:rPr lang="en-GB" sz="2400" b="1" dirty="0"/>
            </a:br>
            <a:r>
              <a:rPr lang="en-US" sz="2400" b="1" dirty="0"/>
              <a:t>Make other related training decis</a:t>
            </a:r>
            <a:r>
              <a:rPr lang="en-US" sz="3200" b="1" dirty="0"/>
              <a:t>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3285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Limitations-On the job Training: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Success </a:t>
            </a:r>
            <a:r>
              <a:rPr lang="en-US" dirty="0"/>
              <a:t>of the training </a:t>
            </a:r>
            <a:r>
              <a:rPr lang="en-US" b="1" dirty="0">
                <a:solidFill>
                  <a:srgbClr val="00B050"/>
                </a:solidFill>
              </a:rPr>
              <a:t>depends on the quality of the trainer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US" dirty="0"/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Possibility of poor instruction </a:t>
            </a:r>
            <a:r>
              <a:rPr lang="en-GB" dirty="0"/>
              <a:t>and </a:t>
            </a:r>
            <a:r>
              <a:rPr lang="en-GB" b="1" dirty="0">
                <a:solidFill>
                  <a:srgbClr val="00B050"/>
                </a:solidFill>
              </a:rPr>
              <a:t>insufficient time</a:t>
            </a:r>
            <a:r>
              <a:rPr lang="en-GB" dirty="0"/>
              <a:t>. </a:t>
            </a:r>
            <a:endParaRPr lang="en-GB" dirty="0" smtClean="0"/>
          </a:p>
          <a:p>
            <a:pPr lvl="1"/>
            <a:endParaRPr lang="en-US" dirty="0"/>
          </a:p>
          <a:p>
            <a:pPr lvl="1"/>
            <a:r>
              <a:rPr lang="en-GB" dirty="0"/>
              <a:t>Trainee </a:t>
            </a:r>
            <a:r>
              <a:rPr lang="en-GB" b="1" dirty="0">
                <a:solidFill>
                  <a:srgbClr val="00B050"/>
                </a:solidFill>
              </a:rPr>
              <a:t>may be exposed to bad work practices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A large amount of spoiled work and scrap material </a:t>
            </a:r>
            <a:r>
              <a:rPr lang="en-GB" dirty="0"/>
              <a:t>may be produced. 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/>
              <a:t>Training takes place under production conditions that are stressful, </a:t>
            </a:r>
            <a:r>
              <a:rPr lang="en-GB" dirty="0" smtClean="0"/>
              <a:t>(i.e</a:t>
            </a:r>
            <a:r>
              <a:rPr lang="en-GB" dirty="0"/>
              <a:t>. noisy, busy, confusing and exposing the trainee to comments by other </a:t>
            </a:r>
            <a:r>
              <a:rPr lang="en-GB" dirty="0" smtClean="0"/>
              <a:t>workers). 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178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040560"/>
          </a:xfrm>
        </p:spPr>
        <p:txBody>
          <a:bodyPr/>
          <a:lstStyle/>
          <a:p>
            <a:pPr lvl="0"/>
            <a:r>
              <a:rPr lang="en-GB" b="1" dirty="0">
                <a:solidFill>
                  <a:srgbClr val="FF0000"/>
                </a:solidFill>
              </a:rPr>
              <a:t>Apprentice </a:t>
            </a:r>
            <a:r>
              <a:rPr lang="en-GB" b="1" dirty="0" smtClean="0">
                <a:solidFill>
                  <a:srgbClr val="FF0000"/>
                </a:solidFill>
              </a:rPr>
              <a:t>Training: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Training is given to people who are new to the </a:t>
            </a:r>
            <a:r>
              <a:rPr lang="en-GB" b="1" dirty="0" smtClean="0">
                <a:solidFill>
                  <a:srgbClr val="00B050"/>
                </a:solidFill>
              </a:rPr>
              <a:t>jobs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Designed </a:t>
            </a:r>
            <a:r>
              <a:rPr lang="en-GB" dirty="0"/>
              <a:t>to </a:t>
            </a:r>
            <a:r>
              <a:rPr lang="en-GB" dirty="0" smtClean="0"/>
              <a:t>provide </a:t>
            </a:r>
            <a:r>
              <a:rPr lang="en-GB" dirty="0"/>
              <a:t>employees and understanding of the rules and procedures they must follow in carrying out the  </a:t>
            </a:r>
            <a:r>
              <a:rPr lang="en-GB" dirty="0" smtClean="0"/>
              <a:t>work.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0356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63272" cy="85010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Job Rotation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Training is given by </a:t>
            </a:r>
            <a:r>
              <a:rPr lang="en-GB" b="1" dirty="0">
                <a:solidFill>
                  <a:srgbClr val="00B050"/>
                </a:solidFill>
              </a:rPr>
              <a:t>shifting the trainee from one job to another job</a:t>
            </a:r>
            <a:r>
              <a:rPr lang="en-GB" b="1" dirty="0" smtClean="0">
                <a:solidFill>
                  <a:srgbClr val="00B050"/>
                </a:solidFill>
              </a:rPr>
              <a:t>.</a:t>
            </a:r>
            <a:endParaRPr lang="nb-NO" b="1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Advantages- Job rotation:</a:t>
            </a:r>
          </a:p>
          <a:p>
            <a:pPr lvl="1"/>
            <a:r>
              <a:rPr lang="en-US" dirty="0" smtClean="0"/>
              <a:t>Allows to obtain a training that </a:t>
            </a:r>
            <a:r>
              <a:rPr lang="en-US" b="1" dirty="0" smtClean="0">
                <a:solidFill>
                  <a:srgbClr val="00B050"/>
                </a:solidFill>
              </a:rPr>
              <a:t>enables to perform several jobs instead of one job.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Possible to </a:t>
            </a:r>
            <a:r>
              <a:rPr lang="en-US" b="1" dirty="0" smtClean="0">
                <a:solidFill>
                  <a:srgbClr val="00B050"/>
                </a:solidFill>
              </a:rPr>
              <a:t>enhance trainees’ motivation </a:t>
            </a:r>
            <a:r>
              <a:rPr lang="en-US" dirty="0" smtClean="0"/>
              <a:t>due to task variety.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8526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Vestibule Training (Simulation)</a:t>
            </a:r>
          </a:p>
          <a:p>
            <a:pPr lvl="1"/>
            <a:r>
              <a:rPr lang="en-US" dirty="0" smtClean="0"/>
              <a:t>Training is </a:t>
            </a:r>
            <a:r>
              <a:rPr lang="en-US" b="1" dirty="0" smtClean="0">
                <a:solidFill>
                  <a:srgbClr val="00B050"/>
                </a:solidFill>
              </a:rPr>
              <a:t>provided in an artificial working place which has similar features to the actual workplace.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>
                <a:solidFill>
                  <a:srgbClr val="00B050"/>
                </a:solidFill>
              </a:rPr>
              <a:t>does not disturb actual operations </a:t>
            </a:r>
            <a:r>
              <a:rPr lang="en-US" dirty="0" smtClean="0"/>
              <a:t>of the organization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possible accidents </a:t>
            </a:r>
            <a:r>
              <a:rPr lang="en-US" dirty="0" smtClean="0"/>
              <a:t>and resultant damages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Expensive method</a:t>
            </a:r>
            <a:r>
              <a:rPr lang="en-US" dirty="0" smtClean="0"/>
              <a:t>: organization has to incurs significant cost on making artificial working place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73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3272" cy="93610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800" b="1" dirty="0"/>
              <a:t>Step 05:</a:t>
            </a:r>
            <a:br>
              <a:rPr lang="en-GB" sz="2800" b="1" dirty="0"/>
            </a:br>
            <a:r>
              <a:rPr lang="en-US" sz="2800" b="1" dirty="0"/>
              <a:t>Make other related training decisions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18457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Programmed Instruction (PI</a:t>
            </a:r>
            <a:r>
              <a:rPr lang="en-GB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GB" dirty="0"/>
              <a:t>This allows the trainee to </a:t>
            </a:r>
            <a:r>
              <a:rPr lang="en-GB" b="1" dirty="0">
                <a:solidFill>
                  <a:srgbClr val="00B050"/>
                </a:solidFill>
              </a:rPr>
              <a:t>learn through </a:t>
            </a:r>
            <a:r>
              <a:rPr lang="en-GB" b="1" dirty="0" smtClean="0">
                <a:solidFill>
                  <a:srgbClr val="00B050"/>
                </a:solidFill>
              </a:rPr>
              <a:t>self-study.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By </a:t>
            </a:r>
            <a:r>
              <a:rPr lang="en-GB" b="1" dirty="0">
                <a:solidFill>
                  <a:srgbClr val="00B050"/>
                </a:solidFill>
              </a:rPr>
              <a:t>using a study </a:t>
            </a:r>
            <a:r>
              <a:rPr lang="en-GB" b="1" dirty="0" smtClean="0">
                <a:solidFill>
                  <a:srgbClr val="00B050"/>
                </a:solidFill>
              </a:rPr>
              <a:t>manuals, </a:t>
            </a:r>
            <a:r>
              <a:rPr lang="en-GB" b="1" dirty="0">
                <a:solidFill>
                  <a:srgbClr val="00B050"/>
                </a:solidFill>
              </a:rPr>
              <a:t>textbook, or </a:t>
            </a:r>
            <a:r>
              <a:rPr lang="en-GB" b="1" dirty="0" smtClean="0">
                <a:solidFill>
                  <a:srgbClr val="00B050"/>
                </a:solidFill>
              </a:rPr>
              <a:t>internet, </a:t>
            </a:r>
            <a:r>
              <a:rPr lang="en-GB" b="1" dirty="0">
                <a:solidFill>
                  <a:srgbClr val="00B050"/>
                </a:solidFill>
              </a:rPr>
              <a:t>trainee is supposed  to learn</a:t>
            </a:r>
            <a:r>
              <a:rPr lang="en-GB" dirty="0"/>
              <a:t> concepts, principles facts processes </a:t>
            </a:r>
            <a:r>
              <a:rPr lang="en-GB" dirty="0" smtClean="0"/>
              <a:t>etc. himself without intervention of a trainer.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 smtClean="0"/>
              <a:t>Allows the leaner to </a:t>
            </a:r>
            <a:r>
              <a:rPr lang="en-US" b="1" dirty="0" smtClean="0">
                <a:solidFill>
                  <a:srgbClr val="00B050"/>
                </a:solidFill>
              </a:rPr>
              <a:t>learn his own pace.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Provide immediate feedback.</a:t>
            </a:r>
          </a:p>
          <a:p>
            <a:pPr lvl="1"/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3231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18457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Case </a:t>
            </a:r>
            <a:r>
              <a:rPr lang="en-GB" b="1" dirty="0" smtClean="0">
                <a:solidFill>
                  <a:srgbClr val="FF0000"/>
                </a:solidFill>
              </a:rPr>
              <a:t>Studies</a:t>
            </a:r>
          </a:p>
          <a:p>
            <a:pPr lvl="1"/>
            <a:r>
              <a:rPr lang="en-GB" dirty="0" smtClean="0"/>
              <a:t>Training is </a:t>
            </a:r>
            <a:r>
              <a:rPr lang="en-GB" b="1" dirty="0" smtClean="0">
                <a:solidFill>
                  <a:srgbClr val="00B050"/>
                </a:solidFill>
              </a:rPr>
              <a:t>provided through a written description of a problematic situation that requires to be analysed for solution.</a:t>
            </a:r>
          </a:p>
          <a:p>
            <a:endParaRPr lang="en-GB" b="1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GB" dirty="0" smtClean="0"/>
              <a:t>Effective method for training managerial employees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Allows to develop skills in making right decisions.</a:t>
            </a:r>
          </a:p>
          <a:p>
            <a:pPr lvl="1"/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GB" dirty="0" smtClean="0"/>
              <a:t>Developing case study material is challenging.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3105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532859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Critical incident method:</a:t>
            </a:r>
          </a:p>
          <a:p>
            <a:pPr lvl="1"/>
            <a:r>
              <a:rPr lang="en-US" dirty="0" smtClean="0"/>
              <a:t>Critical incident that is referred to </a:t>
            </a:r>
            <a:r>
              <a:rPr lang="en-US" b="1" dirty="0" smtClean="0">
                <a:solidFill>
                  <a:srgbClr val="00B050"/>
                </a:solidFill>
              </a:rPr>
              <a:t>a short description of a very important event that involves at least a problem needing to be solved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Mechanism:</a:t>
            </a:r>
          </a:p>
          <a:p>
            <a:pPr lvl="1"/>
            <a:r>
              <a:rPr lang="en-US" dirty="0" smtClean="0"/>
              <a:t>Trainees are given such incident and,</a:t>
            </a:r>
          </a:p>
          <a:p>
            <a:pPr lvl="1"/>
            <a:r>
              <a:rPr lang="en-US" dirty="0" smtClean="0"/>
              <a:t> asked to find out key issues and,</a:t>
            </a:r>
          </a:p>
          <a:p>
            <a:pPr lvl="1"/>
            <a:r>
              <a:rPr lang="en-US" dirty="0" smtClean="0"/>
              <a:t>come up with suggestions to sort out the issue.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171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Coaching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training method in which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senior  manager or expert works as the coach</a:t>
            </a:r>
            <a:r>
              <a:rPr lang="en-US" dirty="0"/>
              <a:t> and trains a </a:t>
            </a:r>
            <a:r>
              <a:rPr lang="en-US" dirty="0" smtClean="0"/>
              <a:t>trainee/few trainees </a:t>
            </a:r>
            <a:r>
              <a:rPr lang="en-US" dirty="0"/>
              <a:t>on the job. </a:t>
            </a:r>
          </a:p>
          <a:p>
            <a:endParaRPr lang="en-US" dirty="0"/>
          </a:p>
          <a:p>
            <a:pPr lvl="1"/>
            <a:r>
              <a:rPr lang="en-US" dirty="0"/>
              <a:t>The coach assigns tasks, monitors trainee behavior </a:t>
            </a:r>
            <a:r>
              <a:rPr lang="en-US" dirty="0" smtClean="0"/>
              <a:t>and  </a:t>
            </a:r>
            <a:r>
              <a:rPr lang="en-US" dirty="0"/>
              <a:t>provides reinforcement and </a:t>
            </a:r>
            <a:r>
              <a:rPr lang="en-US" dirty="0" smtClean="0"/>
              <a:t>feedback.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03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7606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Role Playing:</a:t>
            </a:r>
          </a:p>
          <a:p>
            <a:pPr lvl="1"/>
            <a:r>
              <a:rPr lang="en-US" dirty="0" smtClean="0"/>
              <a:t>Training is </a:t>
            </a:r>
            <a:r>
              <a:rPr lang="en-US" b="1" dirty="0" smtClean="0">
                <a:solidFill>
                  <a:srgbClr val="00B050"/>
                </a:solidFill>
              </a:rPr>
              <a:t>provided by allowing learners to act out a particular situation.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Following steps are followed: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Determine a certain situation/incident/problem </a:t>
            </a:r>
            <a:r>
              <a:rPr lang="en-US" dirty="0" smtClean="0"/>
              <a:t>and identify parties involved 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Divide the group into 2 group</a:t>
            </a:r>
            <a:r>
              <a:rPr lang="en-US" dirty="0" smtClean="0"/>
              <a:t>. One group is supposed to do the role play and other group is supposed to observe and critically evaluate.</a:t>
            </a:r>
          </a:p>
          <a:p>
            <a:pPr lvl="1"/>
            <a:r>
              <a:rPr lang="en-US" dirty="0" smtClean="0"/>
              <a:t>Each trainees is required to assume a specific role in the act. </a:t>
            </a:r>
          </a:p>
          <a:p>
            <a:pPr lvl="1"/>
            <a:r>
              <a:rPr lang="en-US" dirty="0" smtClean="0"/>
              <a:t>Sufficient time should be given to the trainees to </a:t>
            </a:r>
            <a:r>
              <a:rPr lang="en-US" b="1" dirty="0" smtClean="0">
                <a:solidFill>
                  <a:srgbClr val="00B050"/>
                </a:solidFill>
              </a:rPr>
              <a:t>prepare.</a:t>
            </a:r>
          </a:p>
          <a:p>
            <a:pPr lvl="1"/>
            <a:r>
              <a:rPr lang="en-US" dirty="0" smtClean="0"/>
              <a:t>Allow trainees to </a:t>
            </a:r>
            <a:r>
              <a:rPr lang="en-US" b="1" dirty="0" smtClean="0">
                <a:solidFill>
                  <a:srgbClr val="00B050"/>
                </a:solidFill>
              </a:rPr>
              <a:t>present the role play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Critical discussions and feedback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885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80920" cy="86409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200" b="1" dirty="0"/>
              <a:t>Step 05:</a:t>
            </a:r>
            <a:br>
              <a:rPr lang="en-GB" sz="3200" b="1" dirty="0"/>
            </a:br>
            <a:r>
              <a:rPr lang="en-US" sz="3200" b="1" dirty="0"/>
              <a:t>Make other related training decisions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03839" cy="5832648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Lectures</a:t>
            </a:r>
          </a:p>
          <a:p>
            <a:pPr lvl="1"/>
            <a:r>
              <a:rPr lang="en-GB" b="1" dirty="0" smtClean="0">
                <a:solidFill>
                  <a:srgbClr val="00B050"/>
                </a:solidFill>
              </a:rPr>
              <a:t>A </a:t>
            </a:r>
            <a:r>
              <a:rPr lang="en-GB" b="1" dirty="0">
                <a:solidFill>
                  <a:srgbClr val="00B050"/>
                </a:solidFill>
              </a:rPr>
              <a:t>verbal presentation of information by an instructor to a large audience. 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GB" dirty="0" smtClean="0"/>
              <a:t>cost </a:t>
            </a:r>
            <a:r>
              <a:rPr lang="en-GB" dirty="0"/>
              <a:t>per trainee is low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 meaningful and organized set of information to a large number of trainees within a short period of time can be delivered.</a:t>
            </a:r>
            <a:endParaRPr lang="en-GB" dirty="0"/>
          </a:p>
          <a:p>
            <a:endParaRPr lang="en-GB" dirty="0"/>
          </a:p>
          <a:p>
            <a:r>
              <a:rPr lang="en-GB" b="1" dirty="0" smtClean="0">
                <a:solidFill>
                  <a:srgbClr val="FF0000"/>
                </a:solidFill>
              </a:rPr>
              <a:t>Limitations: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method </a:t>
            </a:r>
            <a:r>
              <a:rPr lang="en-GB" dirty="0" smtClean="0"/>
              <a:t>has low levels of participation, practice and feedback.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It constitutes a one-way communication.  There is no feedback from the audience. </a:t>
            </a: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5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/>
              <a:t>What T&amp;D </a:t>
            </a:r>
            <a:r>
              <a:rPr lang="en-US" sz="3200" b="1" dirty="0" smtClean="0"/>
              <a:t>means…?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72608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Job related knowledge:</a:t>
            </a:r>
          </a:p>
          <a:p>
            <a:pPr lvl="1"/>
            <a:r>
              <a:rPr lang="en-US" sz="3300" b="1" dirty="0" smtClean="0">
                <a:solidFill>
                  <a:srgbClr val="7030A0"/>
                </a:solidFill>
              </a:rPr>
              <a:t>Facts, principles, theories, concepts, processes, policies, procedures, rules </a:t>
            </a:r>
            <a:r>
              <a:rPr lang="en-US" sz="3300" dirty="0" smtClean="0"/>
              <a:t>with regard to duties and responsibilities of a certain job.</a:t>
            </a:r>
          </a:p>
          <a:p>
            <a:pPr lvl="1"/>
            <a:endParaRPr lang="en-US" sz="4400" dirty="0" smtClean="0"/>
          </a:p>
          <a:p>
            <a:r>
              <a:rPr lang="en-US" sz="4800" b="1" dirty="0" smtClean="0">
                <a:solidFill>
                  <a:srgbClr val="00B050"/>
                </a:solidFill>
              </a:rPr>
              <a:t>Job related skills:</a:t>
            </a:r>
          </a:p>
          <a:p>
            <a:pPr lvl="1"/>
            <a:r>
              <a:rPr lang="en-US" sz="3600" b="1" dirty="0" smtClean="0">
                <a:solidFill>
                  <a:srgbClr val="7030A0"/>
                </a:solidFill>
              </a:rPr>
              <a:t>Capabilities to perform duties and responsibilities </a:t>
            </a:r>
            <a:r>
              <a:rPr lang="en-US" sz="3600" dirty="0" smtClean="0"/>
              <a:t>of a certain job.</a:t>
            </a:r>
          </a:p>
          <a:p>
            <a:endParaRPr lang="en-US" dirty="0" smtClean="0"/>
          </a:p>
          <a:p>
            <a:r>
              <a:rPr lang="en-US" sz="4800" b="1" dirty="0" smtClean="0">
                <a:solidFill>
                  <a:srgbClr val="00B050"/>
                </a:solidFill>
              </a:rPr>
              <a:t>Attitude:</a:t>
            </a:r>
            <a:endParaRPr lang="en-US" sz="4800" b="1" dirty="0">
              <a:solidFill>
                <a:srgbClr val="00B050"/>
              </a:solidFill>
            </a:endParaRPr>
          </a:p>
          <a:p>
            <a:pPr lvl="1"/>
            <a:r>
              <a:rPr lang="en-US" sz="3600" dirty="0"/>
              <a:t>Persistent </a:t>
            </a:r>
            <a:r>
              <a:rPr lang="en-US" sz="3600" b="1" dirty="0">
                <a:solidFill>
                  <a:srgbClr val="7030A0"/>
                </a:solidFill>
              </a:rPr>
              <a:t>tendency to feel and behave in a particular way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towards some </a:t>
            </a:r>
            <a:r>
              <a:rPr lang="en-US" sz="3600" dirty="0" smtClean="0"/>
              <a:t>object.</a:t>
            </a:r>
            <a:endParaRPr lang="en-US" sz="36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1989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800" b="1" dirty="0"/>
              <a:t>Step 05:</a:t>
            </a:r>
            <a:br>
              <a:rPr lang="en-GB" sz="2800" b="1" dirty="0"/>
            </a:br>
            <a:r>
              <a:rPr lang="en-US" sz="2800" b="1" dirty="0"/>
              <a:t>Make other related training decisions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1845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Assignments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Special projects are assigned to trainers </a:t>
            </a:r>
            <a:r>
              <a:rPr lang="en-US" dirty="0" smtClean="0"/>
              <a:t>to do within certain period of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to </a:t>
            </a:r>
            <a:r>
              <a:rPr lang="en-US" b="1" dirty="0" smtClean="0">
                <a:solidFill>
                  <a:srgbClr val="00B050"/>
                </a:solidFill>
              </a:rPr>
              <a:t>train managers and professionals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Understudy: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 senior manager trains a junior manager on the job </a:t>
            </a:r>
            <a:r>
              <a:rPr lang="en-US" dirty="0" smtClean="0"/>
              <a:t>so that the senior manager is replaced by the junior manager.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391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52928" cy="72008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800" b="1" dirty="0"/>
              <a:t>Step 05:</a:t>
            </a:r>
            <a:br>
              <a:rPr lang="en-GB" sz="2800" b="1" dirty="0"/>
            </a:br>
            <a:r>
              <a:rPr lang="en-US" sz="2800" b="1" dirty="0"/>
              <a:t>Make other related training decisions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Classification of training methods: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According to employee categories</a:t>
            </a:r>
          </a:p>
          <a:p>
            <a:pPr lvl="1"/>
            <a:r>
              <a:rPr lang="en-US" dirty="0" smtClean="0"/>
              <a:t>Training methods for managerial employees</a:t>
            </a:r>
          </a:p>
          <a:p>
            <a:pPr lvl="1"/>
            <a:r>
              <a:rPr lang="en-US" dirty="0" smtClean="0"/>
              <a:t>Training methods for non-managerial employees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B050"/>
                </a:solidFill>
              </a:rPr>
              <a:t>According to venue</a:t>
            </a:r>
          </a:p>
          <a:p>
            <a:pPr lvl="1"/>
            <a:r>
              <a:rPr lang="en-US" dirty="0" smtClean="0"/>
              <a:t>On the job training methods</a:t>
            </a:r>
          </a:p>
          <a:p>
            <a:pPr lvl="1"/>
            <a:r>
              <a:rPr lang="en-US" dirty="0" smtClean="0"/>
              <a:t>Off the job training methods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00B050"/>
                </a:solidFill>
              </a:rPr>
              <a:t>According to types of training experiences</a:t>
            </a:r>
          </a:p>
          <a:p>
            <a:pPr lvl="1"/>
            <a:r>
              <a:rPr lang="en-US" dirty="0" smtClean="0"/>
              <a:t>Methods for imparting knowledge</a:t>
            </a:r>
          </a:p>
          <a:p>
            <a:pPr lvl="1"/>
            <a:r>
              <a:rPr lang="en-US" dirty="0" smtClean="0"/>
              <a:t>Methods for developing decision making skills</a:t>
            </a:r>
          </a:p>
          <a:p>
            <a:pPr lvl="1"/>
            <a:r>
              <a:rPr lang="en-US" dirty="0" smtClean="0"/>
              <a:t>Methods for developing human relations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5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To be continued………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77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nb-NO" sz="3200" b="1" dirty="0" smtClean="0"/>
              <a:t>Training Vs. Development</a:t>
            </a:r>
            <a:endParaRPr lang="nb-NO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"/>
              </p:ext>
            </p:extLst>
          </p:nvPr>
        </p:nvGraphicFramePr>
        <p:xfrm>
          <a:off x="304800" y="574165"/>
          <a:ext cx="8731696" cy="6237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54"/>
                <a:gridCol w="3610241"/>
                <a:gridCol w="3680301"/>
              </a:tblGrid>
              <a:tr h="403177">
                <a:tc>
                  <a:txBody>
                    <a:bodyPr/>
                    <a:lstStyle/>
                    <a:p>
                      <a:r>
                        <a:rPr lang="en-US" sz="2000" noProof="0" dirty="0" smtClean="0"/>
                        <a:t>Factors</a:t>
                      </a:r>
                      <a:endParaRPr lang="en-US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/>
                        <a:t>Training</a:t>
                      </a:r>
                      <a:endParaRPr lang="en-US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smtClean="0"/>
                        <a:t>Development</a:t>
                      </a:r>
                      <a:endParaRPr lang="en-US" sz="2000" noProof="0"/>
                    </a:p>
                  </a:txBody>
                  <a:tcPr/>
                </a:tc>
              </a:tr>
              <a:tr h="1581696">
                <a:tc>
                  <a:txBody>
                    <a:bodyPr/>
                    <a:lstStyle/>
                    <a:p>
                      <a:r>
                        <a:rPr lang="en-US" sz="2400" b="1" noProof="0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sz="2400" b="1" baseline="0" noProof="0" dirty="0" smtClean="0">
                          <a:solidFill>
                            <a:srgbClr val="FF0000"/>
                          </a:solidFill>
                        </a:rPr>
                        <a:t> whom</a:t>
                      </a:r>
                      <a:endParaRPr lang="en-US" sz="24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Provide job related knowledge, skills and attitudes to </a:t>
                      </a:r>
                      <a:r>
                        <a:rPr lang="en-US" sz="2400" b="1" noProof="0" dirty="0" smtClean="0">
                          <a:solidFill>
                            <a:srgbClr val="00B050"/>
                          </a:solidFill>
                        </a:rPr>
                        <a:t>non-managerial</a:t>
                      </a:r>
                      <a:r>
                        <a:rPr lang="en-US" sz="2400" b="1" baseline="0" noProof="0" dirty="0" smtClean="0">
                          <a:solidFill>
                            <a:srgbClr val="00B050"/>
                          </a:solidFill>
                        </a:rPr>
                        <a:t> employees.</a:t>
                      </a:r>
                      <a:endParaRPr lang="en-US" sz="24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noProof="0" dirty="0" smtClean="0"/>
                        <a:t>Provide job related knowledge, skills and attitudes to </a:t>
                      </a:r>
                      <a:r>
                        <a:rPr lang="en-US" sz="2400" b="1" noProof="0" dirty="0" smtClean="0">
                          <a:solidFill>
                            <a:srgbClr val="00B050"/>
                          </a:solidFill>
                        </a:rPr>
                        <a:t>managerial</a:t>
                      </a:r>
                      <a:r>
                        <a:rPr lang="en-US" sz="2400" b="1" baseline="0" noProof="0" dirty="0" smtClean="0">
                          <a:solidFill>
                            <a:srgbClr val="00B050"/>
                          </a:solidFill>
                        </a:rPr>
                        <a:t> employees.</a:t>
                      </a:r>
                      <a:endParaRPr lang="en-US" sz="2400" noProof="0" dirty="0"/>
                    </a:p>
                  </a:txBody>
                  <a:tcPr/>
                </a:tc>
              </a:tr>
              <a:tr h="2698188">
                <a:tc>
                  <a:txBody>
                    <a:bodyPr/>
                    <a:lstStyle/>
                    <a:p>
                      <a:r>
                        <a:rPr lang="nb-NO" sz="2400" b="1" dirty="0" smtClean="0">
                          <a:solidFill>
                            <a:srgbClr val="FF0000"/>
                          </a:solidFill>
                        </a:rPr>
                        <a:t>Content</a:t>
                      </a:r>
                      <a:endParaRPr lang="nb-NO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Focus on teaching about methods of using machines and tools, how to repair them, how to do various correspondence etc.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Focus on teaching about decision making, leadership, communication,</a:t>
                      </a:r>
                      <a:r>
                        <a:rPr lang="en-US" sz="2400" baseline="0" noProof="0" dirty="0" smtClean="0"/>
                        <a:t> motivation, planning, organizing, controlling and human relations etc.</a:t>
                      </a:r>
                      <a:endParaRPr lang="en-US" sz="2400" noProof="0" dirty="0"/>
                    </a:p>
                  </a:txBody>
                  <a:tcPr/>
                </a:tc>
              </a:tr>
              <a:tr h="1519044">
                <a:tc>
                  <a:txBody>
                    <a:bodyPr/>
                    <a:lstStyle/>
                    <a:p>
                      <a:r>
                        <a:rPr lang="nb-NO" sz="2400" b="1" dirty="0" smtClean="0">
                          <a:solidFill>
                            <a:srgbClr val="FF0000"/>
                          </a:solidFill>
                        </a:rPr>
                        <a:t>Purpose</a:t>
                      </a:r>
                      <a:endParaRPr lang="nb-NO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Provide the employees with abilities to </a:t>
                      </a:r>
                      <a:r>
                        <a:rPr lang="en-US" sz="2400" b="0" noProof="0" dirty="0" smtClean="0">
                          <a:solidFill>
                            <a:schemeClr val="tx1"/>
                          </a:solidFill>
                        </a:rPr>
                        <a:t>perform</a:t>
                      </a:r>
                      <a:r>
                        <a:rPr lang="en-US" sz="2400" b="1" noProof="0" dirty="0" smtClean="0">
                          <a:solidFill>
                            <a:srgbClr val="00B050"/>
                          </a:solidFill>
                        </a:rPr>
                        <a:t> current duties of the job.</a:t>
                      </a:r>
                      <a:endParaRPr lang="en-US" sz="24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noProof="0" dirty="0" smtClean="0"/>
                        <a:t>Provide employees</a:t>
                      </a:r>
                      <a:r>
                        <a:rPr lang="en-US" sz="2400" baseline="0" noProof="0" dirty="0" smtClean="0"/>
                        <a:t> abilities to perform </a:t>
                      </a:r>
                      <a:r>
                        <a:rPr lang="en-US" sz="2400" b="1" baseline="0" noProof="0" dirty="0" smtClean="0">
                          <a:solidFill>
                            <a:srgbClr val="00B050"/>
                          </a:solidFill>
                        </a:rPr>
                        <a:t>duties of the future job.</a:t>
                      </a:r>
                      <a:endParaRPr lang="en-US" sz="24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86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Why T&amp;D is necessary?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T&amp;D is necessary when </a:t>
            </a:r>
            <a:r>
              <a:rPr lang="en-US" b="1" dirty="0" smtClean="0">
                <a:solidFill>
                  <a:srgbClr val="00B050"/>
                </a:solidFill>
              </a:rPr>
              <a:t>hiring new employees </a:t>
            </a:r>
            <a:r>
              <a:rPr lang="en-US" dirty="0" smtClean="0"/>
              <a:t>to the organization.</a:t>
            </a:r>
          </a:p>
          <a:p>
            <a:endParaRPr lang="en-US" dirty="0" smtClean="0"/>
          </a:p>
          <a:p>
            <a:r>
              <a:rPr lang="en-US" dirty="0" smtClean="0"/>
              <a:t>T&amp;D is necessary to </a:t>
            </a:r>
            <a:r>
              <a:rPr lang="en-US" b="1" dirty="0" smtClean="0">
                <a:solidFill>
                  <a:srgbClr val="7030A0"/>
                </a:solidFill>
              </a:rPr>
              <a:t>fill the performance gap </a:t>
            </a:r>
            <a:r>
              <a:rPr lang="en-US" dirty="0" smtClean="0"/>
              <a:t>of the employees.</a:t>
            </a:r>
          </a:p>
          <a:p>
            <a:endParaRPr lang="en-US" dirty="0" smtClean="0"/>
          </a:p>
          <a:p>
            <a:r>
              <a:rPr lang="en-US" dirty="0" smtClean="0"/>
              <a:t>T&amp;D is necessary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when promotions and transfers are given </a:t>
            </a:r>
            <a:r>
              <a:rPr lang="en-US" dirty="0" smtClean="0"/>
              <a:t>to employees.</a:t>
            </a:r>
          </a:p>
          <a:p>
            <a:endParaRPr lang="en-US" dirty="0" smtClean="0"/>
          </a:p>
          <a:p>
            <a:r>
              <a:rPr lang="en-US" dirty="0" smtClean="0"/>
              <a:t>T&amp;D is necessary to </a:t>
            </a:r>
            <a:r>
              <a:rPr lang="en-US" b="1" dirty="0" smtClean="0">
                <a:solidFill>
                  <a:srgbClr val="FF0000"/>
                </a:solidFill>
              </a:rPr>
              <a:t>make employees to familiar with changes.</a:t>
            </a:r>
          </a:p>
          <a:p>
            <a:endParaRPr lang="en-US" dirty="0"/>
          </a:p>
          <a:p>
            <a:r>
              <a:rPr lang="en-US" dirty="0" smtClean="0"/>
              <a:t>T&amp;D is necessary to </a:t>
            </a:r>
            <a:r>
              <a:rPr lang="en-US" b="1" dirty="0" smtClean="0">
                <a:solidFill>
                  <a:srgbClr val="0070C0"/>
                </a:solidFill>
              </a:rPr>
              <a:t>minimize possible errors, cost, wastage and accidents.</a:t>
            </a:r>
          </a:p>
        </p:txBody>
      </p:sp>
    </p:spTree>
    <p:extLst>
      <p:ext uri="{BB962C8B-B14F-4D97-AF65-F5344CB8AC3E}">
        <p14:creationId xmlns:p14="http://schemas.microsoft.com/office/powerpoint/2010/main" val="68605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3600" b="1" dirty="0" smtClean="0"/>
              <a:t>Purposes (</a:t>
            </a:r>
            <a:r>
              <a:rPr lang="en-GB" sz="2800" b="1" dirty="0" smtClean="0"/>
              <a:t>advantages</a:t>
            </a:r>
            <a:r>
              <a:rPr lang="en-GB" sz="3600" b="1" dirty="0" smtClean="0"/>
              <a:t>) </a:t>
            </a:r>
            <a:r>
              <a:rPr lang="en-GB" sz="3600" b="1" dirty="0"/>
              <a:t>of </a:t>
            </a:r>
            <a:r>
              <a:rPr lang="en-GB" sz="3600" b="1" dirty="0" smtClean="0"/>
              <a:t>T&amp;D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4726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Organizational point of view:</a:t>
            </a:r>
          </a:p>
          <a:p>
            <a:pPr lvl="1"/>
            <a:r>
              <a:rPr lang="en-US" dirty="0" smtClean="0"/>
              <a:t>To increase the quality of the product</a:t>
            </a:r>
          </a:p>
          <a:p>
            <a:pPr lvl="1"/>
            <a:r>
              <a:rPr lang="en-US" dirty="0" smtClean="0"/>
              <a:t>To increase the quantity of the product</a:t>
            </a:r>
          </a:p>
          <a:p>
            <a:pPr lvl="1"/>
            <a:r>
              <a:rPr lang="en-US" dirty="0" smtClean="0"/>
              <a:t>To increase the productivity</a:t>
            </a:r>
          </a:p>
          <a:p>
            <a:pPr lvl="1"/>
            <a:r>
              <a:rPr lang="en-US" dirty="0" smtClean="0"/>
              <a:t>To reduce the wastage</a:t>
            </a:r>
          </a:p>
          <a:p>
            <a:pPr lvl="1"/>
            <a:r>
              <a:rPr lang="en-US" dirty="0" smtClean="0"/>
              <a:t>To reduce the number of accidents and resultant cost</a:t>
            </a:r>
          </a:p>
          <a:p>
            <a:pPr lvl="1"/>
            <a:r>
              <a:rPr lang="en-US" dirty="0" smtClean="0"/>
              <a:t>To lower the cost of maintenance of equipment and tools</a:t>
            </a:r>
          </a:p>
          <a:p>
            <a:pPr lvl="1"/>
            <a:r>
              <a:rPr lang="en-US" dirty="0" smtClean="0"/>
              <a:t>To reduce the degree of supervision</a:t>
            </a:r>
          </a:p>
          <a:p>
            <a:pPr lvl="1"/>
            <a:r>
              <a:rPr lang="en-US" dirty="0" smtClean="0"/>
              <a:t>To improve employee motivation</a:t>
            </a:r>
          </a:p>
          <a:p>
            <a:pPr lvl="1"/>
            <a:r>
              <a:rPr lang="en-US" dirty="0" smtClean="0"/>
              <a:t>To increase employee morale</a:t>
            </a:r>
          </a:p>
          <a:p>
            <a:pPr lvl="1"/>
            <a:r>
              <a:rPr lang="en-US" dirty="0" smtClean="0"/>
              <a:t>To prevent employees from obsolescence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21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3600" b="1" dirty="0"/>
              <a:t>Purposes (advantages) of </a:t>
            </a:r>
            <a:r>
              <a:rPr lang="en-GB" sz="3600" b="1" dirty="0" smtClean="0"/>
              <a:t>T&amp;D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>
            <a:normAutofit fontScale="55000" lnSpcReduction="20000"/>
          </a:bodyPr>
          <a:lstStyle/>
          <a:p>
            <a:r>
              <a:rPr lang="en-GB" sz="5200" b="1" dirty="0" smtClean="0">
                <a:solidFill>
                  <a:srgbClr val="7030A0"/>
                </a:solidFill>
              </a:rPr>
              <a:t>Employee point of view:</a:t>
            </a:r>
          </a:p>
          <a:p>
            <a:pPr lvl="1"/>
            <a:r>
              <a:rPr lang="en-GB" sz="4800" dirty="0" smtClean="0"/>
              <a:t>Gain new </a:t>
            </a:r>
            <a:r>
              <a:rPr lang="en-GB" sz="4800" dirty="0"/>
              <a:t>knowledge and </a:t>
            </a:r>
            <a:r>
              <a:rPr lang="en-GB" sz="4800" dirty="0" smtClean="0"/>
              <a:t>skills</a:t>
            </a:r>
          </a:p>
          <a:p>
            <a:pPr lvl="1"/>
            <a:endParaRPr lang="en-US" sz="4800" dirty="0"/>
          </a:p>
          <a:p>
            <a:pPr lvl="1"/>
            <a:r>
              <a:rPr lang="en-GB" sz="5200" dirty="0"/>
              <a:t>Higher </a:t>
            </a:r>
            <a:r>
              <a:rPr lang="en-GB" sz="5200" dirty="0" smtClean="0"/>
              <a:t>confidence</a:t>
            </a:r>
          </a:p>
          <a:p>
            <a:pPr lvl="1"/>
            <a:endParaRPr lang="en-US" sz="5200" dirty="0"/>
          </a:p>
          <a:p>
            <a:pPr lvl="1"/>
            <a:r>
              <a:rPr lang="en-GB" sz="5200" dirty="0"/>
              <a:t>Higher possibility of getting </a:t>
            </a:r>
            <a:r>
              <a:rPr lang="en-GB" sz="5200" dirty="0" smtClean="0"/>
              <a:t>promoted</a:t>
            </a:r>
          </a:p>
          <a:p>
            <a:pPr lvl="1"/>
            <a:endParaRPr lang="en-US" sz="5200" dirty="0" smtClean="0"/>
          </a:p>
          <a:p>
            <a:pPr lvl="1"/>
            <a:r>
              <a:rPr lang="en-GB" sz="5200" dirty="0" smtClean="0"/>
              <a:t>Higher rewards</a:t>
            </a:r>
          </a:p>
          <a:p>
            <a:pPr lvl="1"/>
            <a:endParaRPr lang="en-US" sz="5200" dirty="0"/>
          </a:p>
          <a:p>
            <a:pPr lvl="1"/>
            <a:r>
              <a:rPr lang="en-GB" sz="5200" dirty="0" smtClean="0"/>
              <a:t>More </a:t>
            </a:r>
            <a:r>
              <a:rPr lang="en-GB" sz="5200" dirty="0"/>
              <a:t>job </a:t>
            </a:r>
            <a:r>
              <a:rPr lang="en-GB" sz="5200" dirty="0" smtClean="0"/>
              <a:t>security</a:t>
            </a:r>
          </a:p>
          <a:p>
            <a:pPr lvl="1"/>
            <a:endParaRPr lang="en-US" sz="5200" dirty="0"/>
          </a:p>
          <a:p>
            <a:pPr lvl="1"/>
            <a:r>
              <a:rPr lang="en-GB" sz="5200" dirty="0"/>
              <a:t>Increased motivation and satisfaction </a:t>
            </a:r>
            <a:endParaRPr lang="en-US" sz="52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60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2795</Words>
  <Application>Microsoft Office PowerPoint</Application>
  <PresentationFormat>On-screen Show (4:3)</PresentationFormat>
  <Paragraphs>490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FSC 3242: Human Resources Management  Training &amp; Development (part I)</vt:lpstr>
      <vt:lpstr>Learning Outcomes</vt:lpstr>
      <vt:lpstr>What T&amp;D means…?</vt:lpstr>
      <vt:lpstr>What T&amp;D means…?</vt:lpstr>
      <vt:lpstr>What T&amp;D means…?</vt:lpstr>
      <vt:lpstr>Training Vs. Development</vt:lpstr>
      <vt:lpstr>Why T&amp;D is necessary?</vt:lpstr>
      <vt:lpstr>Purposes (advantages) of T&amp;D</vt:lpstr>
      <vt:lpstr>Purposes (advantages) of T&amp;D</vt:lpstr>
      <vt:lpstr>Training Process</vt:lpstr>
      <vt:lpstr>Step 01: Identify Training needs</vt:lpstr>
      <vt:lpstr>Step 01: Identify Training needs</vt:lpstr>
      <vt:lpstr>Step 01: Identify Training needs</vt:lpstr>
      <vt:lpstr>Step 01: Identify Training needs</vt:lpstr>
      <vt:lpstr>Step 01: Identify Training needs</vt:lpstr>
      <vt:lpstr>Step 01: Identify Training needs</vt:lpstr>
      <vt:lpstr>Step 01: Identify Training needs</vt:lpstr>
      <vt:lpstr>Step 01: Identify Training needs</vt:lpstr>
      <vt:lpstr>Step 01: Identify Training needs</vt:lpstr>
      <vt:lpstr>Step 02: Prioritize training needs</vt:lpstr>
      <vt:lpstr>Step 03: Establish training objectives</vt:lpstr>
      <vt:lpstr>Step 03: Establish training objectives</vt:lpstr>
      <vt:lpstr>Step 04: Determine training evaluation criteria</vt:lpstr>
      <vt:lpstr>Step 04: Determine training evaluation criteria</vt:lpstr>
      <vt:lpstr>Step 05: Make other related training decisions</vt:lpstr>
      <vt:lpstr>Step 05: Make other related training decisions</vt:lpstr>
      <vt:lpstr>PowerPoint Presentation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Step 05: Make other related training decisions</vt:lpstr>
      <vt:lpstr>PowerPoint Presentation</vt:lpstr>
    </vt:vector>
  </TitlesOfParts>
  <Company>Universitetet i Agder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&amp; Development</dc:title>
  <dc:creator>bandulag</dc:creator>
  <cp:lastModifiedBy>bandulag</cp:lastModifiedBy>
  <cp:revision>104</cp:revision>
  <dcterms:created xsi:type="dcterms:W3CDTF">2016-01-28T04:17:37Z</dcterms:created>
  <dcterms:modified xsi:type="dcterms:W3CDTF">2016-10-24T00:45:06Z</dcterms:modified>
</cp:coreProperties>
</file>