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46DD-C9C9-4466-BD25-CB27D4587156}" type="datetimeFigureOut">
              <a:rPr lang="nb-NO" smtClean="0"/>
              <a:t>24.10.2016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BD35-2681-4F5B-AC25-87431FE9AEA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1444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46DD-C9C9-4466-BD25-CB27D4587156}" type="datetimeFigureOut">
              <a:rPr lang="nb-NO" smtClean="0"/>
              <a:t>24.10.2016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BD35-2681-4F5B-AC25-87431FE9AEA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771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46DD-C9C9-4466-BD25-CB27D4587156}" type="datetimeFigureOut">
              <a:rPr lang="nb-NO" smtClean="0"/>
              <a:t>24.10.2016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BD35-2681-4F5B-AC25-87431FE9AEA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8375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46DD-C9C9-4466-BD25-CB27D4587156}" type="datetimeFigureOut">
              <a:rPr lang="nb-NO" smtClean="0"/>
              <a:t>24.10.2016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BD35-2681-4F5B-AC25-87431FE9AEA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103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46DD-C9C9-4466-BD25-CB27D4587156}" type="datetimeFigureOut">
              <a:rPr lang="nb-NO" smtClean="0"/>
              <a:t>24.10.2016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BD35-2681-4F5B-AC25-87431FE9AEA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738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46DD-C9C9-4466-BD25-CB27D4587156}" type="datetimeFigureOut">
              <a:rPr lang="nb-NO" smtClean="0"/>
              <a:t>24.10.2016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BD35-2681-4F5B-AC25-87431FE9AEA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411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46DD-C9C9-4466-BD25-CB27D4587156}" type="datetimeFigureOut">
              <a:rPr lang="nb-NO" smtClean="0"/>
              <a:t>24.10.2016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BD35-2681-4F5B-AC25-87431FE9AEA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3708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46DD-C9C9-4466-BD25-CB27D4587156}" type="datetimeFigureOut">
              <a:rPr lang="nb-NO" smtClean="0"/>
              <a:t>24.10.2016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BD35-2681-4F5B-AC25-87431FE9AEA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680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46DD-C9C9-4466-BD25-CB27D4587156}" type="datetimeFigureOut">
              <a:rPr lang="nb-NO" smtClean="0"/>
              <a:t>24.10.2016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BD35-2681-4F5B-AC25-87431FE9AEA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4259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46DD-C9C9-4466-BD25-CB27D4587156}" type="datetimeFigureOut">
              <a:rPr lang="nb-NO" smtClean="0"/>
              <a:t>24.10.2016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BD35-2681-4F5B-AC25-87431FE9AEA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564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46DD-C9C9-4466-BD25-CB27D4587156}" type="datetimeFigureOut">
              <a:rPr lang="nb-NO" smtClean="0"/>
              <a:t>24.10.2016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BD35-2681-4F5B-AC25-87431FE9AEA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596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A46DD-C9C9-4466-BD25-CB27D4587156}" type="datetimeFigureOut">
              <a:rPr lang="nb-NO" smtClean="0"/>
              <a:t>24.10.2016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FBD35-2681-4F5B-AC25-87431FE9AEA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0311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4825"/>
            <a:ext cx="7772400" cy="1755626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tx2">
                    <a:satMod val="130000"/>
                  </a:schemeClr>
                </a:solidFill>
              </a:rPr>
              <a:t>FSC 3242: Human Resources Management</a:t>
            </a:r>
            <a:br>
              <a:rPr lang="en-US" sz="3600" b="1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Training &amp; </a:t>
            </a:r>
            <a:r>
              <a:rPr lang="en-US" sz="3600" b="1" dirty="0" smtClean="0"/>
              <a:t>Development (Part II)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038600"/>
            <a:ext cx="6400800" cy="1981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 err="1"/>
              <a:t>Galhena</a:t>
            </a:r>
            <a:r>
              <a:rPr lang="en-US" dirty="0"/>
              <a:t>, B.L.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Senior Lecturer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Faculty of Management &amp; Finance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University of </a:t>
            </a:r>
            <a:r>
              <a:rPr lang="en-US" dirty="0" err="1"/>
              <a:t>Ruhuna</a:t>
            </a:r>
            <a:endParaRPr lang="en-US" dirty="0"/>
          </a:p>
          <a:p>
            <a:pPr>
              <a:lnSpc>
                <a:spcPct val="80000"/>
              </a:lnSpc>
              <a:defRPr/>
            </a:pPr>
            <a:endParaRPr lang="en-US" dirty="0"/>
          </a:p>
          <a:p>
            <a:pPr>
              <a:lnSpc>
                <a:spcPct val="80000"/>
              </a:lnSpc>
              <a:defRPr/>
            </a:pPr>
            <a:r>
              <a:rPr lang="nb-NO" dirty="0"/>
              <a:t>blgalhena2@gmail.com</a:t>
            </a:r>
            <a:endParaRPr lang="en-US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76864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152400" y="1524000"/>
            <a:ext cx="6477000" cy="3505200"/>
          </a:xfrm>
          <a:prstGeom prst="rect">
            <a:avLst/>
          </a:prstGeom>
          <a:solidFill>
            <a:srgbClr val="CAA9F5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ko-KR" sz="2400" b="1" i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Solid</a:t>
            </a:r>
            <a:r>
              <a:rPr lang="it-IT" altLang="ko-KR" sz="24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       </a:t>
            </a:r>
            <a:r>
              <a:rPr lang="it-IT" altLang="ko-KR" sz="2400" b="1" i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Hole in middle</a:t>
            </a:r>
            <a:r>
              <a:rPr lang="it-IT" altLang="ko-KR" sz="24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      </a:t>
            </a:r>
          </a:p>
          <a:p>
            <a:pPr eaLnBrk="1" hangingPunct="1"/>
            <a:r>
              <a:rPr lang="it-IT" altLang="ko-KR" sz="24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O O O O             O O O O</a:t>
            </a:r>
          </a:p>
          <a:p>
            <a:pPr eaLnBrk="1" hangingPunct="1"/>
            <a:r>
              <a:rPr lang="it-IT" altLang="ko-KR" sz="24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----------          ----------</a:t>
            </a:r>
          </a:p>
          <a:p>
            <a:pPr eaLnBrk="1" hangingPunct="1"/>
            <a:r>
              <a:rPr lang="it-IT" altLang="ko-KR" sz="24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O|         |O       O| ------ |O</a:t>
            </a:r>
          </a:p>
          <a:p>
            <a:pPr eaLnBrk="1" hangingPunct="1"/>
            <a:r>
              <a:rPr lang="it-IT" altLang="ko-KR" sz="24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O|         |O       O| |    | |O</a:t>
            </a:r>
          </a:p>
          <a:p>
            <a:pPr eaLnBrk="1" hangingPunct="1"/>
            <a:r>
              <a:rPr lang="it-IT" altLang="ko-KR" sz="24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O|         |O       O| |    | |O</a:t>
            </a:r>
          </a:p>
          <a:p>
            <a:pPr eaLnBrk="1" hangingPunct="1"/>
            <a:r>
              <a:rPr lang="it-IT" altLang="ko-KR" sz="24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O|         |O       O| ------ |O</a:t>
            </a:r>
          </a:p>
          <a:p>
            <a:pPr eaLnBrk="1" hangingPunct="1"/>
            <a:r>
              <a:rPr lang="it-IT" altLang="ko-KR" sz="24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----------          ----------</a:t>
            </a:r>
          </a:p>
          <a:p>
            <a:pPr eaLnBrk="1" hangingPunct="1"/>
            <a:r>
              <a:rPr lang="it-IT" altLang="ko-KR" sz="24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 O O O O            O O O O</a:t>
            </a:r>
            <a:endParaRPr lang="en-US" sz="4000" dirty="0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228600" y="836712"/>
            <a:ext cx="3162300" cy="646331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r>
              <a:rPr lang="en-US" sz="2800" dirty="0">
                <a:solidFill>
                  <a:srgbClr val="0000CC"/>
                </a:solidFill>
              </a:rPr>
              <a:t> </a:t>
            </a:r>
            <a:r>
              <a:rPr lang="en-US" sz="3600" dirty="0">
                <a:solidFill>
                  <a:srgbClr val="0000CC"/>
                </a:solidFill>
              </a:rPr>
              <a:t>Square</a:t>
            </a:r>
          </a:p>
        </p:txBody>
      </p:sp>
      <p:sp>
        <p:nvSpPr>
          <p:cNvPr id="78863" name="Rectangle 15"/>
          <p:cNvSpPr>
            <a:spLocks noChangeArrowheads="1"/>
          </p:cNvSpPr>
          <p:nvPr/>
        </p:nvSpPr>
        <p:spPr bwMode="auto">
          <a:xfrm>
            <a:off x="3655098" y="5285581"/>
            <a:ext cx="4953000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ea typeface="굴림" charset="-127"/>
                <a:cs typeface="Arial" charset="0"/>
              </a:rPr>
              <a:t>With a hole in the middle of the table, some people do not speak at all, and some who do speak tend to talk for longer periods of </a:t>
            </a:r>
            <a:r>
              <a:rPr lang="en-US" altLang="ko-KR" dirty="0" smtClean="0">
                <a:solidFill>
                  <a:srgbClr val="000000"/>
                </a:solidFill>
                <a:ea typeface="굴림" charset="-127"/>
                <a:cs typeface="Arial" charset="0"/>
              </a:rPr>
              <a:t>time.</a:t>
            </a:r>
            <a:endParaRPr lang="en-US" altLang="ko-KR" sz="3200" dirty="0">
              <a:ea typeface="굴림" charset="-127"/>
              <a:cs typeface="Arial" charset="0"/>
            </a:endParaRPr>
          </a:p>
        </p:txBody>
      </p:sp>
      <p:sp>
        <p:nvSpPr>
          <p:cNvPr id="78862" name="Rectangle 14"/>
          <p:cNvSpPr>
            <a:spLocks noChangeArrowheads="1"/>
          </p:cNvSpPr>
          <p:nvPr/>
        </p:nvSpPr>
        <p:spPr bwMode="auto">
          <a:xfrm>
            <a:off x="228600" y="5181600"/>
            <a:ext cx="3407296" cy="141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ea typeface="굴림" charset="-127"/>
                <a:cs typeface="Arial" charset="0"/>
              </a:rPr>
              <a:t>A solid table seems to encourage conversation</a:t>
            </a:r>
            <a:endParaRPr lang="en-US" altLang="ko-KR" sz="3200" dirty="0">
              <a:ea typeface="굴림" charset="-127"/>
              <a:cs typeface="Arial" charset="0"/>
            </a:endParaRPr>
          </a:p>
        </p:txBody>
      </p:sp>
      <p:sp>
        <p:nvSpPr>
          <p:cNvPr id="78861" name="Rectangle 13"/>
          <p:cNvSpPr>
            <a:spLocks noChangeArrowheads="1"/>
          </p:cNvSpPr>
          <p:nvPr/>
        </p:nvSpPr>
        <p:spPr bwMode="auto">
          <a:xfrm>
            <a:off x="6705600" y="3429000"/>
            <a:ext cx="2209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ea typeface="굴림" charset="-127"/>
                <a:cs typeface="Arial" charset="0"/>
              </a:rPr>
              <a:t>Depending where visual aids are placed, one side may become the "head of the table"</a:t>
            </a:r>
            <a:endParaRPr lang="en-US" altLang="ko-KR" sz="3200" dirty="0">
              <a:ea typeface="굴림" charset="-127"/>
              <a:cs typeface="Arial" charset="0"/>
            </a:endParaRPr>
          </a:p>
        </p:txBody>
      </p:sp>
      <p:sp>
        <p:nvSpPr>
          <p:cNvPr id="78860" name="Rectangle 12"/>
          <p:cNvSpPr>
            <a:spLocks noChangeArrowheads="1"/>
          </p:cNvSpPr>
          <p:nvPr/>
        </p:nvSpPr>
        <p:spPr bwMode="auto">
          <a:xfrm>
            <a:off x="6705600" y="2286000"/>
            <a:ext cx="2209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ea typeface="굴림" charset="-127"/>
                <a:cs typeface="Arial" charset="0"/>
              </a:rPr>
              <a:t>Nobody can see all the faces of the other participants</a:t>
            </a:r>
            <a:endParaRPr lang="en-US" altLang="ko-KR" sz="3200" dirty="0">
              <a:ea typeface="굴림" charset="-127"/>
              <a:cs typeface="Arial" charset="0"/>
            </a:endParaRPr>
          </a:p>
        </p:txBody>
      </p:sp>
      <p:sp>
        <p:nvSpPr>
          <p:cNvPr id="78859" name="Rectangle 11"/>
          <p:cNvSpPr>
            <a:spLocks noChangeArrowheads="1"/>
          </p:cNvSpPr>
          <p:nvPr/>
        </p:nvSpPr>
        <p:spPr bwMode="auto">
          <a:xfrm>
            <a:off x="6705600" y="1524000"/>
            <a:ext cx="2362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ea typeface="굴림" charset="-127"/>
                <a:cs typeface="Arial" charset="0"/>
              </a:rPr>
              <a:t>More formality than a circle</a:t>
            </a:r>
            <a:endParaRPr lang="en-US" altLang="ko-KR" sz="3600" dirty="0">
              <a:ea typeface="굴림" charset="-127"/>
              <a:cs typeface="Arial" charset="0"/>
            </a:endParaRPr>
          </a:p>
        </p:txBody>
      </p:sp>
      <p:sp>
        <p:nvSpPr>
          <p:cNvPr id="54282" name="Line 16"/>
          <p:cNvSpPr>
            <a:spLocks noChangeShapeType="1"/>
          </p:cNvSpPr>
          <p:nvPr/>
        </p:nvSpPr>
        <p:spPr bwMode="auto">
          <a:xfrm>
            <a:off x="4953000" y="4724400"/>
            <a:ext cx="33496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54283" name="Line 17"/>
          <p:cNvSpPr>
            <a:spLocks noChangeShapeType="1"/>
          </p:cNvSpPr>
          <p:nvPr/>
        </p:nvSpPr>
        <p:spPr bwMode="auto">
          <a:xfrm>
            <a:off x="4953000" y="7729538"/>
            <a:ext cx="33496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54284" name="Line 18"/>
          <p:cNvSpPr>
            <a:spLocks noChangeShapeType="1"/>
          </p:cNvSpPr>
          <p:nvPr/>
        </p:nvSpPr>
        <p:spPr bwMode="auto">
          <a:xfrm>
            <a:off x="4953000" y="4724400"/>
            <a:ext cx="0" cy="300513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54285" name="Line 19"/>
          <p:cNvSpPr>
            <a:spLocks noChangeShapeType="1"/>
          </p:cNvSpPr>
          <p:nvPr/>
        </p:nvSpPr>
        <p:spPr bwMode="auto">
          <a:xfrm>
            <a:off x="8302625" y="4724400"/>
            <a:ext cx="0" cy="300513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65608"/>
            <a:ext cx="8291264" cy="627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 smtClean="0"/>
              <a:t>Step 06: </a:t>
            </a:r>
            <a:r>
              <a:rPr lang="en-US" sz="2800" b="1" dirty="0" smtClean="0"/>
              <a:t>Implementation</a:t>
            </a:r>
            <a:endParaRPr lang="nb-NO" sz="2800" b="1" dirty="0"/>
          </a:p>
        </p:txBody>
      </p:sp>
    </p:spTree>
    <p:extLst>
      <p:ext uri="{BB962C8B-B14F-4D97-AF65-F5344CB8AC3E}">
        <p14:creationId xmlns:p14="http://schemas.microsoft.com/office/powerpoint/2010/main" val="12292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788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788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788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788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788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788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788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788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animBg="1"/>
      <p:bldP spid="78852" grpId="0" animBg="1"/>
      <p:bldP spid="78863" grpId="0"/>
      <p:bldP spid="78862" grpId="0"/>
      <p:bldP spid="78861" grpId="0"/>
      <p:bldP spid="78860" grpId="0"/>
      <p:bldP spid="788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81000" y="2209800"/>
            <a:ext cx="4648200" cy="2667000"/>
          </a:xfrm>
          <a:prstGeom prst="rect">
            <a:avLst/>
          </a:prstGeom>
          <a:solidFill>
            <a:srgbClr val="CAA9F5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it-IT" altLang="ko-KR" sz="28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 O O O O O</a:t>
            </a:r>
          </a:p>
          <a:p>
            <a:pPr algn="ctr" eaLnBrk="1" hangingPunct="1"/>
            <a:r>
              <a:rPr lang="it-IT" altLang="ko-KR" sz="28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----------------</a:t>
            </a:r>
          </a:p>
          <a:p>
            <a:pPr algn="ctr" eaLnBrk="1" hangingPunct="1"/>
            <a:r>
              <a:rPr lang="it-IT" altLang="ko-KR" sz="28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O|               |O</a:t>
            </a:r>
          </a:p>
          <a:p>
            <a:pPr algn="ctr" eaLnBrk="1" hangingPunct="1"/>
            <a:r>
              <a:rPr lang="it-IT" altLang="ko-KR" sz="28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O|               |O</a:t>
            </a:r>
          </a:p>
          <a:p>
            <a:pPr algn="ctr" eaLnBrk="1" hangingPunct="1"/>
            <a:r>
              <a:rPr lang="it-IT" altLang="ko-KR" sz="28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----------------</a:t>
            </a:r>
          </a:p>
          <a:p>
            <a:pPr algn="ctr" eaLnBrk="1" hangingPunct="1"/>
            <a:r>
              <a:rPr lang="en-US" altLang="ko-KR" sz="28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 </a:t>
            </a:r>
            <a:r>
              <a:rPr lang="en-US" altLang="ko-KR" sz="2800" b="1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</a:t>
            </a:r>
            <a:r>
              <a:rPr lang="en-US" altLang="ko-KR" sz="28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</a:t>
            </a:r>
            <a:r>
              <a:rPr lang="en-US" altLang="ko-KR" sz="28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</a:t>
            </a:r>
            <a:r>
              <a:rPr lang="en-US" altLang="ko-KR" sz="28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</a:t>
            </a:r>
            <a:r>
              <a:rPr lang="en-US" altLang="ko-KR" sz="28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</a:t>
            </a:r>
            <a:endParaRPr lang="en-US" altLang="ko-KR" sz="2800" dirty="0">
              <a:solidFill>
                <a:srgbClr val="000000"/>
              </a:solidFill>
              <a:latin typeface="Courier New" pitchFamily="49" charset="0"/>
              <a:ea typeface="굴림" charset="-127"/>
            </a:endParaRPr>
          </a:p>
          <a:p>
            <a:pPr eaLnBrk="1" hangingPunct="1"/>
            <a:endParaRPr lang="en-US" sz="4400" dirty="0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467544" y="1298579"/>
            <a:ext cx="3456384" cy="646331"/>
          </a:xfrm>
          <a:prstGeom prst="rect">
            <a:avLst/>
          </a:prstGeom>
          <a:ln/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r>
              <a:rPr lang="en-US" sz="3600" dirty="0">
                <a:solidFill>
                  <a:srgbClr val="0000CC"/>
                </a:solidFill>
              </a:rPr>
              <a:t>Rectangle 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914400" y="5181600"/>
            <a:ext cx="3657600" cy="134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Arial" charset="0"/>
              </a:rPr>
              <a:t>Fewer people can communicate face-to-face*</a:t>
            </a:r>
            <a:endParaRPr lang="en-US" altLang="ko-KR" sz="4000" dirty="0">
              <a:ea typeface="굴림" charset="-127"/>
              <a:cs typeface="Arial" charset="0"/>
            </a:endParaRPr>
          </a:p>
        </p:txBody>
      </p:sp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5105400" y="3789040"/>
            <a:ext cx="3886200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Arial" charset="0"/>
              </a:rPr>
              <a:t>If used, </a:t>
            </a:r>
            <a:r>
              <a:rPr lang="en-US" altLang="ko-KR" sz="2400" b="1" dirty="0">
                <a:solidFill>
                  <a:srgbClr val="00B050"/>
                </a:solidFill>
                <a:ea typeface="굴림" charset="-127"/>
                <a:cs typeface="Arial" charset="0"/>
              </a:rPr>
              <a:t>the learners should be forced to take distinctly different</a:t>
            </a:r>
            <a:br>
              <a:rPr lang="en-US" altLang="ko-KR" sz="2400" b="1" dirty="0">
                <a:solidFill>
                  <a:srgbClr val="00B050"/>
                </a:solidFill>
                <a:ea typeface="굴림" charset="-127"/>
                <a:cs typeface="Arial" charset="0"/>
              </a:rPr>
            </a:br>
            <a:r>
              <a:rPr lang="en-US" altLang="ko-KR" sz="2400" b="1" dirty="0">
                <a:solidFill>
                  <a:srgbClr val="00B050"/>
                </a:solidFill>
                <a:ea typeface="굴림" charset="-127"/>
                <a:cs typeface="Arial" charset="0"/>
              </a:rPr>
              <a:t>positions every now and then</a:t>
            </a: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Arial" charset="0"/>
              </a:rPr>
              <a:t> </a:t>
            </a:r>
            <a:endParaRPr lang="en-US" altLang="ko-KR" sz="2400" dirty="0" smtClean="0">
              <a:solidFill>
                <a:srgbClr val="000000"/>
              </a:solidFill>
              <a:ea typeface="굴림" charset="-127"/>
              <a:cs typeface="Arial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ea typeface="굴림" charset="-127"/>
              <a:cs typeface="Arial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srgbClr val="000000"/>
                </a:solidFill>
                <a:ea typeface="굴림" charset="-127"/>
                <a:cs typeface="Arial" charset="0"/>
              </a:rPr>
              <a:t>(</a:t>
            </a: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Arial" charset="0"/>
              </a:rPr>
              <a:t>i.e. randomly shift the name cards</a:t>
            </a:r>
            <a:r>
              <a:rPr lang="en-US" altLang="ko-KR" sz="2400" dirty="0" smtClean="0">
                <a:solidFill>
                  <a:srgbClr val="000000"/>
                </a:solidFill>
                <a:ea typeface="굴림" charset="-127"/>
                <a:cs typeface="Arial" charset="0"/>
              </a:rPr>
              <a:t>).</a:t>
            </a:r>
            <a:endParaRPr lang="en-US" altLang="ko-KR" sz="4000" dirty="0">
              <a:ea typeface="굴림" charset="-127"/>
              <a:cs typeface="Arial" charset="0"/>
            </a:endParaRPr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5105400" y="1196751"/>
            <a:ext cx="3886200" cy="236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Arial" charset="0"/>
              </a:rPr>
              <a:t>The </a:t>
            </a:r>
            <a:r>
              <a:rPr lang="en-US" altLang="ko-KR" sz="2400" b="1" dirty="0">
                <a:solidFill>
                  <a:srgbClr val="0070C0"/>
                </a:solidFill>
                <a:ea typeface="굴림" charset="-127"/>
                <a:cs typeface="Arial" charset="0"/>
              </a:rPr>
              <a:t>seats at the short dimensions of the table are often seen </a:t>
            </a:r>
            <a:r>
              <a:rPr lang="en-US" altLang="ko-KR" sz="2400" b="1" dirty="0" smtClean="0">
                <a:solidFill>
                  <a:srgbClr val="0070C0"/>
                </a:solidFill>
                <a:ea typeface="굴림" charset="-127"/>
                <a:cs typeface="Arial" charset="0"/>
              </a:rPr>
              <a:t>as leadership </a:t>
            </a:r>
            <a:r>
              <a:rPr lang="en-US" altLang="ko-KR" sz="2400" b="1" dirty="0">
                <a:solidFill>
                  <a:srgbClr val="0070C0"/>
                </a:solidFill>
                <a:ea typeface="굴림" charset="-127"/>
                <a:cs typeface="Arial" charset="0"/>
              </a:rPr>
              <a:t>positions </a:t>
            </a: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Arial" charset="0"/>
              </a:rPr>
              <a:t>(because the father sat at the head</a:t>
            </a:r>
            <a:r>
              <a:rPr lang="en-US" altLang="ko-KR" sz="2400" dirty="0" smtClean="0">
                <a:solidFill>
                  <a:srgbClr val="000000"/>
                </a:solidFill>
                <a:ea typeface="굴림" charset="-127"/>
                <a:cs typeface="Arial" charset="0"/>
              </a:rPr>
              <a:t>?).</a:t>
            </a:r>
            <a:endParaRPr lang="en-US" altLang="ko-KR" sz="4000" dirty="0">
              <a:ea typeface="굴림" charset="-127"/>
              <a:cs typeface="Arial" charset="0"/>
            </a:endParaRPr>
          </a:p>
        </p:txBody>
      </p:sp>
      <p:sp>
        <p:nvSpPr>
          <p:cNvPr id="55304" name="Line 14"/>
          <p:cNvSpPr>
            <a:spLocks noChangeShapeType="1"/>
          </p:cNvSpPr>
          <p:nvPr/>
        </p:nvSpPr>
        <p:spPr bwMode="auto">
          <a:xfrm>
            <a:off x="5029200" y="2819400"/>
            <a:ext cx="0" cy="14922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55305" name="Line 15"/>
          <p:cNvSpPr>
            <a:spLocks noChangeShapeType="1"/>
          </p:cNvSpPr>
          <p:nvPr/>
        </p:nvSpPr>
        <p:spPr bwMode="auto">
          <a:xfrm>
            <a:off x="8448675" y="2819400"/>
            <a:ext cx="0" cy="14922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3426" y="188640"/>
            <a:ext cx="82296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 smtClean="0"/>
              <a:t>Step 06: </a:t>
            </a:r>
            <a:r>
              <a:rPr lang="en-US" sz="2800" b="1" dirty="0" smtClean="0"/>
              <a:t>Implementation</a:t>
            </a:r>
            <a:endParaRPr lang="nb-NO" sz="2800" b="1" dirty="0"/>
          </a:p>
        </p:txBody>
      </p:sp>
    </p:spTree>
    <p:extLst>
      <p:ext uri="{BB962C8B-B14F-4D97-AF65-F5344CB8AC3E}">
        <p14:creationId xmlns:p14="http://schemas.microsoft.com/office/powerpoint/2010/main" val="192613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798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798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798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798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798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798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animBg="1"/>
      <p:bldP spid="79876" grpId="0" animBg="1"/>
      <p:bldP spid="79883" grpId="0"/>
      <p:bldP spid="79882" grpId="0"/>
      <p:bldP spid="798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4495800" cy="2438400"/>
          </a:xfrm>
          <a:prstGeom prst="rect">
            <a:avLst/>
          </a:prstGeom>
          <a:solidFill>
            <a:srgbClr val="CAA9F5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ko-KR" sz="28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 O           O</a:t>
            </a:r>
          </a:p>
          <a:p>
            <a:pPr eaLnBrk="1" hangingPunct="1"/>
            <a:r>
              <a:rPr lang="it-IT" altLang="ko-KR" sz="28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O       O   O O</a:t>
            </a:r>
          </a:p>
          <a:p>
            <a:pPr eaLnBrk="1" hangingPunct="1"/>
            <a:r>
              <a:rPr lang="it-IT" altLang="ko-KR" sz="28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O   O O       O</a:t>
            </a:r>
          </a:p>
          <a:p>
            <a:pPr eaLnBrk="1" hangingPunct="1"/>
            <a:r>
              <a:rPr lang="it-IT" altLang="ko-KR" sz="28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</a:t>
            </a:r>
            <a:r>
              <a:rPr lang="en-US" altLang="ko-KR" sz="28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 O       O   O O</a:t>
            </a:r>
          </a:p>
          <a:p>
            <a:pPr eaLnBrk="1" hangingPunct="1"/>
            <a:r>
              <a:rPr lang="en-US" altLang="ko-KR" sz="28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        O O</a:t>
            </a:r>
            <a:endParaRPr lang="en-US" sz="440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533400" y="1538179"/>
            <a:ext cx="3246512" cy="646331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r>
              <a:rPr lang="en-US" sz="3600" dirty="0">
                <a:solidFill>
                  <a:srgbClr val="0000CC"/>
                </a:solidFill>
              </a:rPr>
              <a:t>Scatter-Shot </a:t>
            </a:r>
          </a:p>
        </p:txBody>
      </p:sp>
      <p:sp>
        <p:nvSpPr>
          <p:cNvPr id="80913" name="Rectangle 17"/>
          <p:cNvSpPr>
            <a:spLocks noChangeArrowheads="1"/>
          </p:cNvSpPr>
          <p:nvPr/>
        </p:nvSpPr>
        <p:spPr bwMode="auto">
          <a:xfrm>
            <a:off x="5105400" y="6237312"/>
            <a:ext cx="341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>
                <a:ea typeface="굴림" charset="-127"/>
                <a:cs typeface="Arial" charset="0"/>
              </a:rPr>
              <a:t>Bad for note </a:t>
            </a:r>
            <a:r>
              <a:rPr lang="en-US" altLang="ko-KR" sz="2400" dirty="0" smtClean="0">
                <a:ea typeface="굴림" charset="-127"/>
                <a:cs typeface="Arial" charset="0"/>
              </a:rPr>
              <a:t>taking.</a:t>
            </a:r>
            <a:endParaRPr lang="en-US" altLang="ko-KR" sz="4000" dirty="0">
              <a:ea typeface="굴림" charset="-127"/>
              <a:cs typeface="Arial" charset="0"/>
            </a:endParaRPr>
          </a:p>
        </p:txBody>
      </p:sp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381000" y="5181600"/>
            <a:ext cx="3974976" cy="911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>
                <a:ea typeface="굴림" charset="-127"/>
                <a:cs typeface="Arial" charset="0"/>
              </a:rPr>
              <a:t>Can quickly form into large </a:t>
            </a:r>
            <a:r>
              <a:rPr lang="en-US" altLang="ko-KR" sz="2400" dirty="0" smtClean="0">
                <a:ea typeface="굴림" charset="-127"/>
                <a:cs typeface="Arial" charset="0"/>
              </a:rPr>
              <a:t>groups.</a:t>
            </a:r>
            <a:endParaRPr lang="en-US" altLang="ko-KR" sz="4000" dirty="0">
              <a:ea typeface="굴림" charset="-127"/>
              <a:cs typeface="Arial" charset="0"/>
            </a:endParaRPr>
          </a:p>
        </p:txBody>
      </p:sp>
      <p:sp>
        <p:nvSpPr>
          <p:cNvPr id="80911" name="Rectangle 15"/>
          <p:cNvSpPr>
            <a:spLocks noChangeArrowheads="1"/>
          </p:cNvSpPr>
          <p:nvPr/>
        </p:nvSpPr>
        <p:spPr bwMode="auto">
          <a:xfrm>
            <a:off x="5105400" y="5097760"/>
            <a:ext cx="3810000" cy="995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>
                <a:ea typeface="굴림" charset="-127"/>
                <a:cs typeface="Arial" charset="0"/>
              </a:rPr>
              <a:t>Works well with multiple role </a:t>
            </a:r>
            <a:r>
              <a:rPr lang="en-US" altLang="ko-KR" sz="2400" dirty="0" smtClean="0">
                <a:ea typeface="굴림" charset="-127"/>
                <a:cs typeface="Arial" charset="0"/>
              </a:rPr>
              <a:t>plays.</a:t>
            </a:r>
            <a:endParaRPr lang="en-US" altLang="ko-KR" sz="4000" dirty="0">
              <a:ea typeface="굴림" charset="-127"/>
              <a:cs typeface="Arial" charset="0"/>
            </a:endParaRPr>
          </a:p>
        </p:txBody>
      </p:sp>
      <p:sp>
        <p:nvSpPr>
          <p:cNvPr id="80910" name="Rectangle 14"/>
          <p:cNvSpPr>
            <a:spLocks noChangeArrowheads="1"/>
          </p:cNvSpPr>
          <p:nvPr/>
        </p:nvSpPr>
        <p:spPr bwMode="auto">
          <a:xfrm>
            <a:off x="5190661" y="3645024"/>
            <a:ext cx="3810000" cy="130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>
                <a:ea typeface="굴림" charset="-127"/>
                <a:cs typeface="Arial" charset="0"/>
              </a:rPr>
              <a:t>Produces tremendous investments of learner </a:t>
            </a:r>
            <a:r>
              <a:rPr lang="en-US" altLang="ko-KR" sz="2400" dirty="0" smtClean="0">
                <a:ea typeface="굴림" charset="-127"/>
                <a:cs typeface="Arial" charset="0"/>
              </a:rPr>
              <a:t>energy.</a:t>
            </a:r>
            <a:endParaRPr lang="en-US" altLang="ko-KR" sz="4000" dirty="0">
              <a:ea typeface="굴림" charset="-127"/>
              <a:cs typeface="Arial" charset="0"/>
            </a:endParaRPr>
          </a:p>
        </p:txBody>
      </p:sp>
      <p:sp>
        <p:nvSpPr>
          <p:cNvPr id="80909" name="Rectangle 13"/>
          <p:cNvSpPr>
            <a:spLocks noChangeArrowheads="1"/>
          </p:cNvSpPr>
          <p:nvPr/>
        </p:nvSpPr>
        <p:spPr bwMode="auto">
          <a:xfrm>
            <a:off x="5214799" y="2636912"/>
            <a:ext cx="3785862" cy="8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>
                <a:ea typeface="굴림" charset="-127"/>
                <a:cs typeface="Arial" charset="0"/>
              </a:rPr>
              <a:t>Permits quick change of learner </a:t>
            </a:r>
            <a:r>
              <a:rPr lang="en-US" altLang="ko-KR" sz="2400" dirty="0" smtClean="0">
                <a:ea typeface="굴림" charset="-127"/>
                <a:cs typeface="Arial" charset="0"/>
              </a:rPr>
              <a:t>focus.</a:t>
            </a:r>
            <a:endParaRPr lang="en-US" altLang="ko-KR" sz="4000" dirty="0">
              <a:ea typeface="굴림" charset="-127"/>
              <a:cs typeface="Arial" charset="0"/>
            </a:endParaRPr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5095056" y="1164657"/>
            <a:ext cx="4048944" cy="1168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>
                <a:ea typeface="굴림" charset="-127"/>
                <a:cs typeface="Arial" charset="0"/>
              </a:rPr>
              <a:t>Seems extremely haphazard but good for experiential </a:t>
            </a:r>
            <a:r>
              <a:rPr lang="en-US" altLang="ko-KR" sz="2400" dirty="0" smtClean="0">
                <a:ea typeface="굴림" charset="-127"/>
                <a:cs typeface="Arial" charset="0"/>
              </a:rPr>
              <a:t>training.</a:t>
            </a:r>
            <a:endParaRPr lang="en-US" altLang="ko-KR" sz="4000" dirty="0">
              <a:ea typeface="굴림" charset="-127"/>
              <a:cs typeface="Arial" charset="0"/>
            </a:endParaRPr>
          </a:p>
        </p:txBody>
      </p:sp>
      <p:sp>
        <p:nvSpPr>
          <p:cNvPr id="56331" name="Line 18"/>
          <p:cNvSpPr>
            <a:spLocks noChangeShapeType="1"/>
          </p:cNvSpPr>
          <p:nvPr/>
        </p:nvSpPr>
        <p:spPr bwMode="auto">
          <a:xfrm>
            <a:off x="5257800" y="1524000"/>
            <a:ext cx="34194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56332" name="Line 20"/>
          <p:cNvSpPr>
            <a:spLocks noChangeShapeType="1"/>
          </p:cNvSpPr>
          <p:nvPr/>
        </p:nvSpPr>
        <p:spPr bwMode="auto">
          <a:xfrm>
            <a:off x="5257800" y="1524000"/>
            <a:ext cx="0" cy="16176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56333" name="Line 21"/>
          <p:cNvSpPr>
            <a:spLocks noChangeShapeType="1"/>
          </p:cNvSpPr>
          <p:nvPr/>
        </p:nvSpPr>
        <p:spPr bwMode="auto">
          <a:xfrm>
            <a:off x="8677275" y="1524000"/>
            <a:ext cx="0" cy="16176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274638"/>
            <a:ext cx="82296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 smtClean="0"/>
              <a:t>Step 06: </a:t>
            </a:r>
            <a:r>
              <a:rPr lang="en-US" sz="2800" b="1" dirty="0" smtClean="0"/>
              <a:t>Implementation</a:t>
            </a:r>
            <a:endParaRPr lang="nb-NO" sz="2800" b="1" dirty="0"/>
          </a:p>
        </p:txBody>
      </p:sp>
    </p:spTree>
    <p:extLst>
      <p:ext uri="{BB962C8B-B14F-4D97-AF65-F5344CB8AC3E}">
        <p14:creationId xmlns:p14="http://schemas.microsoft.com/office/powerpoint/2010/main" val="204517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809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809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809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809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80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80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80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809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809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809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809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animBg="1"/>
      <p:bldP spid="80900" grpId="0" animBg="1"/>
      <p:bldP spid="80913" grpId="0"/>
      <p:bldP spid="80912" grpId="0"/>
      <p:bldP spid="80910" grpId="0"/>
      <p:bldP spid="80909" grpId="0"/>
      <p:bldP spid="8090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87016" y="1052736"/>
            <a:ext cx="8533456" cy="547260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CC"/>
                </a:solidFill>
              </a:rPr>
              <a:t>The physical comfort level: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This is also important for successful learning. 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Extremes in room temperature </a:t>
            </a:r>
            <a:r>
              <a:rPr lang="en-US" dirty="0" smtClean="0"/>
              <a:t>can slow down learning. 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00B050"/>
                </a:solidFill>
              </a:rPr>
              <a:t>warm, unventilated room </a:t>
            </a:r>
            <a:r>
              <a:rPr lang="en-US" dirty="0" smtClean="0"/>
              <a:t>can make participants feel tired. 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A room that is </a:t>
            </a:r>
            <a:r>
              <a:rPr lang="en-US" b="1" dirty="0" smtClean="0">
                <a:solidFill>
                  <a:schemeClr val="accent2"/>
                </a:solidFill>
              </a:rPr>
              <a:t>too cold</a:t>
            </a:r>
            <a:r>
              <a:rPr lang="en-US" dirty="0" smtClean="0"/>
              <a:t> can distract participants and reduce manual dexterity.</a:t>
            </a: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 smtClean="0"/>
              <a:t>Step 06: </a:t>
            </a:r>
            <a:r>
              <a:rPr lang="en-US" sz="2800" b="1" dirty="0" smtClean="0"/>
              <a:t>Implementation</a:t>
            </a:r>
            <a:endParaRPr lang="nb-NO" sz="2800" b="1" dirty="0"/>
          </a:p>
        </p:txBody>
      </p:sp>
    </p:spTree>
    <p:extLst>
      <p:ext uri="{BB962C8B-B14F-4D97-AF65-F5344CB8AC3E}">
        <p14:creationId xmlns:p14="http://schemas.microsoft.com/office/powerpoint/2010/main" val="99854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363272" cy="529776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Physical distractions</a:t>
            </a:r>
            <a:r>
              <a:rPr lang="en-US" dirty="0">
                <a:solidFill>
                  <a:srgbClr val="0000CC"/>
                </a:solidFill>
              </a:rPr>
              <a:t>:</a:t>
            </a:r>
            <a:endParaRPr lang="en-US" b="1" dirty="0" smtClean="0">
              <a:solidFill>
                <a:srgbClr val="00B050"/>
              </a:solidFill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b="1" dirty="0" smtClean="0">
                <a:solidFill>
                  <a:srgbClr val="00B050"/>
                </a:solidFill>
              </a:rPr>
              <a:t>Noise, poor lighting</a:t>
            </a:r>
            <a:r>
              <a:rPr lang="en-US" dirty="0" smtClean="0"/>
              <a:t>, and </a:t>
            </a:r>
            <a:r>
              <a:rPr lang="en-US" b="1" dirty="0" smtClean="0">
                <a:solidFill>
                  <a:srgbClr val="00B050"/>
                </a:solidFill>
              </a:rPr>
              <a:t>physical barriers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Noise, including activity outside the classroom, can often be controlled by </a:t>
            </a:r>
            <a:r>
              <a:rPr lang="en-US" b="1" dirty="0" smtClean="0">
                <a:solidFill>
                  <a:srgbClr val="00B050"/>
                </a:solidFill>
              </a:rPr>
              <a:t>closing the door </a:t>
            </a:r>
            <a:r>
              <a:rPr lang="en-US" dirty="0" smtClean="0"/>
              <a:t>or placing a sign stating, </a:t>
            </a:r>
            <a:r>
              <a:rPr lang="en-US" dirty="0" smtClean="0">
                <a:solidFill>
                  <a:srgbClr val="FF33CC"/>
                </a:solidFill>
              </a:rPr>
              <a:t>"</a:t>
            </a:r>
            <a:r>
              <a:rPr lang="en-US" b="1" dirty="0" smtClean="0">
                <a:solidFill>
                  <a:srgbClr val="FF0000"/>
                </a:solidFill>
              </a:rPr>
              <a:t>Quiet: Training in session,"</a:t>
            </a:r>
            <a:r>
              <a:rPr lang="en-US" dirty="0" smtClean="0"/>
              <a:t> outside the area.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Inappropriate lighting </a:t>
            </a:r>
            <a:r>
              <a:rPr lang="en-US" dirty="0" smtClean="0"/>
              <a:t>can make it difficult for participants to take notes, read printed material or overheads, or render projected material </a:t>
            </a:r>
            <a:r>
              <a:rPr lang="en-US" dirty="0" err="1" smtClean="0"/>
              <a:t>unviewable</a:t>
            </a:r>
            <a:r>
              <a:rPr lang="en-US" dirty="0" smtClean="0"/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 smtClean="0"/>
              <a:t>Step 06: </a:t>
            </a:r>
            <a:r>
              <a:rPr lang="en-US" sz="2800" b="1" dirty="0" smtClean="0"/>
              <a:t>Implementation</a:t>
            </a:r>
            <a:endParaRPr lang="nb-NO" sz="2800" b="1" dirty="0"/>
          </a:p>
        </p:txBody>
      </p:sp>
    </p:spTree>
    <p:extLst>
      <p:ext uri="{BB962C8B-B14F-4D97-AF65-F5344CB8AC3E}">
        <p14:creationId xmlns:p14="http://schemas.microsoft.com/office/powerpoint/2010/main" val="178656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836712"/>
            <a:ext cx="8589640" cy="583264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0000CC"/>
                </a:solidFill>
              </a:rPr>
              <a:t>Additional physical </a:t>
            </a:r>
            <a:r>
              <a:rPr lang="en-US" sz="2400" b="1" dirty="0" smtClean="0">
                <a:solidFill>
                  <a:srgbClr val="0000CC"/>
                </a:solidFill>
              </a:rPr>
              <a:t>factors: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</a:t>
            </a:r>
            <a:r>
              <a:rPr lang="en-US" sz="3000" dirty="0" smtClean="0"/>
              <a:t>trainer may want to consider: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wall and floor coverings and colors (carpeted rooms are quieter)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the type of chairs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the presence of glare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windows (a view may distract participants)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acoustics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and the presence of electrical outlets to run necessary equipment. </a:t>
            </a:r>
          </a:p>
          <a:p>
            <a:pPr eaLnBrk="1" hangingPunct="1">
              <a:lnSpc>
                <a:spcPct val="90000"/>
              </a:lnSpc>
            </a:pPr>
            <a:endParaRPr lang="en-US" sz="3000" dirty="0" smtClean="0"/>
          </a:p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Also, whenever possible, the </a:t>
            </a:r>
            <a:r>
              <a:rPr lang="en-US" sz="3000" b="1" dirty="0" smtClean="0">
                <a:solidFill>
                  <a:srgbClr val="00B050"/>
                </a:solidFill>
              </a:rPr>
              <a:t>screen for overheads or computer slides should be arranged </a:t>
            </a:r>
            <a:r>
              <a:rPr lang="en-US" sz="3000" dirty="0" smtClean="0"/>
              <a:t>in such a way that it does not block off simultaneous use of the white board </a:t>
            </a:r>
            <a:r>
              <a:rPr lang="en-US" sz="3000" dirty="0"/>
              <a:t>or flip chart.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3568" y="116632"/>
            <a:ext cx="8229600" cy="432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 smtClean="0"/>
              <a:t>Step 06: </a:t>
            </a:r>
            <a:r>
              <a:rPr lang="en-US" sz="2800" b="1" dirty="0" smtClean="0"/>
              <a:t>Implementation</a:t>
            </a:r>
            <a:endParaRPr lang="nb-NO" sz="2800" b="1" dirty="0"/>
          </a:p>
        </p:txBody>
      </p:sp>
    </p:spTree>
    <p:extLst>
      <p:ext uri="{BB962C8B-B14F-4D97-AF65-F5344CB8AC3E}">
        <p14:creationId xmlns:p14="http://schemas.microsoft.com/office/powerpoint/2010/main" val="14618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764704"/>
            <a:ext cx="8661648" cy="583264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Getting started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Having all the elements needed to implement  T&amp;D program,  the final step is to do it. 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It is important for the trainer to get the program off to </a:t>
            </a:r>
            <a:r>
              <a:rPr lang="en-US" sz="2400" b="1" dirty="0" smtClean="0">
                <a:solidFill>
                  <a:srgbClr val="FF0000"/>
                </a:solidFill>
              </a:rPr>
              <a:t>a good start and maintain it</a:t>
            </a:r>
            <a:r>
              <a:rPr lang="en-US" sz="2400" dirty="0" smtClean="0"/>
              <a:t>. 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00B050"/>
                </a:solidFill>
              </a:rPr>
              <a:t>First session should be focused on: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Establish clear expectations  by preparing course or program outline.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Establish rapport.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Offering ice braking activities to get to know each others.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116632"/>
            <a:ext cx="8373616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 smtClean="0"/>
              <a:t>Step 06: </a:t>
            </a:r>
            <a:r>
              <a:rPr lang="en-US" sz="2800" b="1" dirty="0" smtClean="0"/>
              <a:t>Implementation</a:t>
            </a:r>
            <a:endParaRPr lang="nb-NO" sz="2800" b="1" dirty="0"/>
          </a:p>
        </p:txBody>
      </p:sp>
    </p:spTree>
    <p:extLst>
      <p:ext uri="{BB962C8B-B14F-4D97-AF65-F5344CB8AC3E}">
        <p14:creationId xmlns:p14="http://schemas.microsoft.com/office/powerpoint/2010/main" val="74080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661648" cy="52565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Getting started</a:t>
            </a:r>
            <a:endParaRPr lang="en-US" dirty="0" smtClean="0"/>
          </a:p>
          <a:p>
            <a:r>
              <a:rPr lang="en-US" dirty="0" smtClean="0"/>
              <a:t>Tips for the trainers to increase training effectiveness:</a:t>
            </a:r>
          </a:p>
          <a:p>
            <a:pPr lvl="1"/>
            <a:r>
              <a:rPr lang="en-US" dirty="0" smtClean="0"/>
              <a:t>Over-</a:t>
            </a:r>
            <a:r>
              <a:rPr lang="en-US" dirty="0" err="1" smtClean="0"/>
              <a:t>prepapre</a:t>
            </a:r>
            <a:r>
              <a:rPr lang="en-US" dirty="0"/>
              <a:t>-</a:t>
            </a:r>
            <a:r>
              <a:rPr lang="en-US" dirty="0" smtClean="0"/>
              <a:t> know your subject master inside and out </a:t>
            </a:r>
          </a:p>
          <a:p>
            <a:pPr lvl="1"/>
            <a:r>
              <a:rPr lang="en-US" dirty="0" smtClean="0"/>
              <a:t>Get the trainees 'attention early</a:t>
            </a:r>
          </a:p>
          <a:p>
            <a:pPr lvl="1"/>
            <a:r>
              <a:rPr lang="en-US" dirty="0" smtClean="0"/>
              <a:t>Focus on the trainees’ concern rather than your own.</a:t>
            </a:r>
          </a:p>
          <a:p>
            <a:pPr lvl="1"/>
            <a:r>
              <a:rPr lang="en-US" dirty="0" smtClean="0"/>
              <a:t>Ask some detail questions that the trainees can answer, and the continually work for interactions</a:t>
            </a:r>
          </a:p>
          <a:p>
            <a:pPr lvl="1"/>
            <a:r>
              <a:rPr lang="en-US" dirty="0" smtClean="0"/>
              <a:t>Listen and acknowledge ideas.</a:t>
            </a:r>
          </a:p>
          <a:p>
            <a:pPr lvl="1"/>
            <a:r>
              <a:rPr lang="en-US" dirty="0" smtClean="0"/>
              <a:t>Praise people as they learn.</a:t>
            </a:r>
          </a:p>
          <a:p>
            <a:pPr lvl="1"/>
            <a:r>
              <a:rPr lang="en-US" dirty="0" smtClean="0"/>
              <a:t>Direct questions back to people 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116632"/>
            <a:ext cx="8373616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 smtClean="0"/>
              <a:t>Step 06: </a:t>
            </a:r>
            <a:r>
              <a:rPr lang="en-US" sz="2800" b="1" dirty="0" smtClean="0"/>
              <a:t>Implementation</a:t>
            </a:r>
            <a:endParaRPr lang="nb-NO" sz="2800" b="1" dirty="0"/>
          </a:p>
        </p:txBody>
      </p:sp>
    </p:spTree>
    <p:extLst>
      <p:ext uri="{BB962C8B-B14F-4D97-AF65-F5344CB8AC3E}">
        <p14:creationId xmlns:p14="http://schemas.microsoft.com/office/powerpoint/2010/main" val="602694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517632" cy="52565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Getting started</a:t>
            </a:r>
            <a:endParaRPr lang="en-US" dirty="0" smtClean="0"/>
          </a:p>
          <a:p>
            <a:r>
              <a:rPr lang="en-US" dirty="0" smtClean="0"/>
              <a:t>Tips </a:t>
            </a:r>
            <a:r>
              <a:rPr lang="en-US" dirty="0"/>
              <a:t>for the trainers to increase training effectiveness:</a:t>
            </a:r>
          </a:p>
          <a:p>
            <a:pPr lvl="1"/>
            <a:r>
              <a:rPr lang="en-US" dirty="0" smtClean="0"/>
              <a:t>Put people at ease</a:t>
            </a:r>
          </a:p>
          <a:p>
            <a:pPr lvl="1"/>
            <a:r>
              <a:rPr lang="en-US" dirty="0" smtClean="0"/>
              <a:t>Ask for the examples from the trainees’ experiences</a:t>
            </a:r>
          </a:p>
          <a:p>
            <a:pPr lvl="1"/>
            <a:r>
              <a:rPr lang="en-US" dirty="0" smtClean="0"/>
              <a:t>Share your experience with trainees.</a:t>
            </a:r>
          </a:p>
          <a:p>
            <a:pPr lvl="1"/>
            <a:r>
              <a:rPr lang="en-US" dirty="0" smtClean="0"/>
              <a:t>Admit to now knowing the answer</a:t>
            </a:r>
          </a:p>
          <a:p>
            <a:pPr lvl="1"/>
            <a:r>
              <a:rPr lang="en-US" dirty="0" smtClean="0"/>
              <a:t>Show that you enjoy instructing people.</a:t>
            </a:r>
          </a:p>
          <a:p>
            <a:pPr lvl="1"/>
            <a:r>
              <a:rPr lang="en-US" dirty="0" smtClean="0"/>
              <a:t>Spend additional time with trainees when necessary</a:t>
            </a:r>
          </a:p>
          <a:p>
            <a:pPr lvl="1"/>
            <a:r>
              <a:rPr lang="en-US" dirty="0" smtClean="0"/>
              <a:t>Express confidence in the trainees.</a:t>
            </a:r>
          </a:p>
          <a:p>
            <a:pPr lvl="1"/>
            <a:r>
              <a:rPr lang="en-US" dirty="0" smtClean="0"/>
              <a:t>Make notes, and follow up them.</a:t>
            </a:r>
          </a:p>
          <a:p>
            <a:pPr lvl="1"/>
            <a:r>
              <a:rPr lang="en-US" dirty="0" smtClean="0"/>
              <a:t>Create positive behavior through reinforcement</a:t>
            </a:r>
          </a:p>
          <a:p>
            <a:pPr lvl="1"/>
            <a:r>
              <a:rPr lang="en-US" dirty="0" smtClean="0"/>
              <a:t>Use trainees’ words when writing on the flip chart or board</a:t>
            </a:r>
          </a:p>
          <a:p>
            <a:pPr lvl="1"/>
            <a:r>
              <a:rPr lang="en-US" dirty="0" smtClean="0"/>
              <a:t>summarize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116632"/>
            <a:ext cx="8373616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 smtClean="0"/>
              <a:t>Step 06: </a:t>
            </a:r>
            <a:r>
              <a:rPr lang="en-US" sz="2800" b="1" dirty="0" smtClean="0"/>
              <a:t>Implementation</a:t>
            </a:r>
            <a:endParaRPr lang="nb-NO" sz="2800" b="1" dirty="0"/>
          </a:p>
        </p:txBody>
      </p:sp>
    </p:spTree>
    <p:extLst>
      <p:ext uri="{BB962C8B-B14F-4D97-AF65-F5344CB8AC3E}">
        <p14:creationId xmlns:p14="http://schemas.microsoft.com/office/powerpoint/2010/main" val="4173358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GB" sz="2800" b="1" dirty="0"/>
              <a:t>Step </a:t>
            </a:r>
            <a:r>
              <a:rPr lang="en-GB" sz="2800" b="1" dirty="0" smtClean="0"/>
              <a:t>07:</a:t>
            </a:r>
            <a:r>
              <a:rPr lang="en-GB" sz="2800" b="1" dirty="0"/>
              <a:t/>
            </a:r>
            <a:br>
              <a:rPr lang="en-GB" sz="2800" b="1" dirty="0"/>
            </a:br>
            <a:r>
              <a:rPr lang="en-GB" sz="2800" b="1" dirty="0" smtClean="0"/>
              <a:t>Evaluate the success of training</a:t>
            </a:r>
            <a:endParaRPr lang="nb-NO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400600"/>
          </a:xfrm>
        </p:spPr>
        <p:txBody>
          <a:bodyPr>
            <a:normAutofit/>
          </a:bodyPr>
          <a:lstStyle/>
          <a:p>
            <a:r>
              <a:rPr lang="en-GB" dirty="0"/>
              <a:t>Training evaluation </a:t>
            </a:r>
            <a:r>
              <a:rPr lang="en-GB" dirty="0" smtClean="0"/>
              <a:t>refers </a:t>
            </a:r>
            <a:r>
              <a:rPr lang="en-GB" dirty="0"/>
              <a:t>to </a:t>
            </a:r>
            <a:r>
              <a:rPr lang="en-GB" b="1" dirty="0">
                <a:solidFill>
                  <a:srgbClr val="00B050"/>
                </a:solidFill>
              </a:rPr>
              <a:t>measuring the degree of efficiency and effectiveness of the training </a:t>
            </a:r>
            <a:r>
              <a:rPr lang="en-GB" b="1" dirty="0" smtClean="0">
                <a:solidFill>
                  <a:srgbClr val="00B050"/>
                </a:solidFill>
              </a:rPr>
              <a:t>programme.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Levels of evaluation:</a:t>
            </a:r>
          </a:p>
          <a:p>
            <a:r>
              <a:rPr lang="en-GB" dirty="0" smtClean="0"/>
              <a:t>Training can be evaluated at </a:t>
            </a:r>
            <a:r>
              <a:rPr lang="en-GB" b="1" dirty="0" smtClean="0">
                <a:solidFill>
                  <a:srgbClr val="00B050"/>
                </a:solidFill>
              </a:rPr>
              <a:t>04 levels: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b="1" dirty="0" smtClean="0">
                <a:solidFill>
                  <a:srgbClr val="7030A0"/>
                </a:solidFill>
              </a:rPr>
              <a:t>Reaction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b="1" dirty="0" smtClean="0">
                <a:solidFill>
                  <a:srgbClr val="7030A0"/>
                </a:solidFill>
              </a:rPr>
              <a:t>Learning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b="1" dirty="0" smtClean="0">
                <a:solidFill>
                  <a:srgbClr val="7030A0"/>
                </a:solidFill>
              </a:rPr>
              <a:t>Behaviour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b="1" dirty="0">
                <a:solidFill>
                  <a:srgbClr val="7030A0"/>
                </a:solidFill>
              </a:rPr>
              <a:t>R</a:t>
            </a:r>
            <a:r>
              <a:rPr lang="en-GB" b="1" dirty="0" smtClean="0">
                <a:solidFill>
                  <a:srgbClr val="7030A0"/>
                </a:solidFill>
              </a:rPr>
              <a:t>esults</a:t>
            </a:r>
            <a:endParaRPr lang="en-US" b="1" dirty="0">
              <a:solidFill>
                <a:srgbClr val="7030A0"/>
              </a:solidFill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3626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6792"/>
            <a:ext cx="8291264" cy="489654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primary responsibility for implementing</a:t>
            </a:r>
            <a:r>
              <a:rPr lang="en-US" dirty="0" smtClean="0"/>
              <a:t> the training program lies </a:t>
            </a:r>
            <a:r>
              <a:rPr lang="en-US" dirty="0" smtClean="0">
                <a:solidFill>
                  <a:srgbClr val="0000CC"/>
                </a:solidFill>
              </a:rPr>
              <a:t>with the trainer.</a:t>
            </a:r>
            <a:r>
              <a:rPr lang="en-US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Key activities involved in this stage: 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Arranging the physical environment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endParaRPr lang="en-US" b="1" dirty="0" smtClean="0">
              <a:solidFill>
                <a:srgbClr val="0070C0"/>
              </a:solidFill>
            </a:endParaRP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Getting started the program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GB" sz="2800" b="1" dirty="0" smtClean="0"/>
              <a:t>Step 06:</a:t>
            </a:r>
            <a:br>
              <a:rPr lang="en-GB" sz="2800" b="1" dirty="0" smtClean="0"/>
            </a:br>
            <a:r>
              <a:rPr lang="en-US" sz="2800" b="1" dirty="0" smtClean="0"/>
              <a:t>Implementation</a:t>
            </a:r>
            <a:endParaRPr lang="nb-NO" sz="2800" b="1" dirty="0"/>
          </a:p>
        </p:txBody>
      </p:sp>
    </p:spTree>
    <p:extLst>
      <p:ext uri="{BB962C8B-B14F-4D97-AF65-F5344CB8AC3E}">
        <p14:creationId xmlns:p14="http://schemas.microsoft.com/office/powerpoint/2010/main" val="277500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363272" cy="936104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GB" sz="2800" b="1" dirty="0"/>
              <a:t>Step 07:</a:t>
            </a:r>
            <a:br>
              <a:rPr lang="en-GB" sz="2800" b="1" dirty="0"/>
            </a:br>
            <a:r>
              <a:rPr lang="en-GB" sz="2800" b="1" dirty="0"/>
              <a:t>Evaluate the success of training</a:t>
            </a:r>
            <a:endParaRPr lang="nb-NO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640960" cy="5112568"/>
          </a:xfrm>
        </p:spPr>
        <p:txBody>
          <a:bodyPr>
            <a:normAutofit fontScale="92500" lnSpcReduction="20000"/>
          </a:bodyPr>
          <a:lstStyle/>
          <a:p>
            <a:pPr marL="0" lvl="1" indent="0">
              <a:buNone/>
            </a:pPr>
            <a:r>
              <a:rPr lang="en-US" sz="3300" b="1" dirty="0">
                <a:solidFill>
                  <a:srgbClr val="FF0000"/>
                </a:solidFill>
              </a:rPr>
              <a:t>Reaction:</a:t>
            </a:r>
          </a:p>
          <a:p>
            <a:r>
              <a:rPr lang="en-US" dirty="0" smtClean="0"/>
              <a:t>It intends to assess </a:t>
            </a:r>
            <a:r>
              <a:rPr lang="en-US" dirty="0" smtClean="0">
                <a:solidFill>
                  <a:srgbClr val="00B050"/>
                </a:solidFill>
              </a:rPr>
              <a:t>“</a:t>
            </a:r>
            <a:r>
              <a:rPr lang="en-US" b="1" dirty="0" smtClean="0">
                <a:solidFill>
                  <a:srgbClr val="00B050"/>
                </a:solidFill>
              </a:rPr>
              <a:t>how well and how far the trainees like to the training program”.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Techniques to collect reaction data:</a:t>
            </a:r>
          </a:p>
          <a:p>
            <a:pPr lvl="1"/>
            <a:r>
              <a:rPr lang="en-US" dirty="0" smtClean="0"/>
              <a:t>Questionnaire.</a:t>
            </a:r>
          </a:p>
          <a:p>
            <a:pPr lvl="1"/>
            <a:r>
              <a:rPr lang="en-US" dirty="0" smtClean="0"/>
              <a:t>Interview.</a:t>
            </a:r>
          </a:p>
          <a:p>
            <a:endParaRPr lang="en-US" dirty="0" smtClean="0"/>
          </a:p>
          <a:p>
            <a:r>
              <a:rPr lang="en-US" dirty="0" smtClean="0"/>
              <a:t>It is better to get reactions from the trainees: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immediately after the training </a:t>
            </a:r>
            <a:r>
              <a:rPr lang="en-US" dirty="0" smtClean="0"/>
              <a:t>and, 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after a considerable time.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5834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435280" cy="864096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GB" sz="2800" b="1" dirty="0"/>
              <a:t>Step 07:</a:t>
            </a:r>
            <a:br>
              <a:rPr lang="en-GB" sz="2800" b="1" dirty="0"/>
            </a:br>
            <a:r>
              <a:rPr lang="en-GB" sz="2800" b="1" dirty="0"/>
              <a:t>Evaluate the success of training</a:t>
            </a:r>
            <a:endParaRPr lang="nb-NO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640960" cy="532859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Reaction can be obtained with regards to following aspects:</a:t>
            </a:r>
          </a:p>
          <a:p>
            <a:pPr lvl="1"/>
            <a:r>
              <a:rPr lang="en-US" dirty="0"/>
              <a:t>Contents of the training program</a:t>
            </a:r>
          </a:p>
          <a:p>
            <a:pPr lvl="1"/>
            <a:r>
              <a:rPr lang="en-US" dirty="0"/>
              <a:t>Materials</a:t>
            </a:r>
          </a:p>
          <a:p>
            <a:pPr lvl="1"/>
            <a:r>
              <a:rPr lang="en-US" dirty="0"/>
              <a:t>Training methods</a:t>
            </a:r>
          </a:p>
          <a:p>
            <a:pPr lvl="1"/>
            <a:r>
              <a:rPr lang="en-US" dirty="0"/>
              <a:t>Training durations</a:t>
            </a:r>
          </a:p>
          <a:p>
            <a:pPr lvl="1"/>
            <a:r>
              <a:rPr lang="en-US" dirty="0"/>
              <a:t>Venue</a:t>
            </a:r>
          </a:p>
          <a:p>
            <a:pPr lvl="1"/>
            <a:r>
              <a:rPr lang="en-US" dirty="0"/>
              <a:t>Timing</a:t>
            </a:r>
          </a:p>
          <a:p>
            <a:pPr lvl="1"/>
            <a:r>
              <a:rPr lang="en-US" dirty="0"/>
              <a:t>Meals and refreshments</a:t>
            </a:r>
          </a:p>
          <a:p>
            <a:pPr lvl="1"/>
            <a:r>
              <a:rPr lang="en-US" dirty="0"/>
              <a:t>Trainers</a:t>
            </a:r>
          </a:p>
          <a:p>
            <a:pPr lvl="1"/>
            <a:r>
              <a:rPr lang="en-US" dirty="0"/>
              <a:t>Most appropriate aspects of the training</a:t>
            </a:r>
          </a:p>
          <a:p>
            <a:pPr lvl="1"/>
            <a:r>
              <a:rPr lang="en-US" dirty="0"/>
              <a:t>Most in appropriate aspects of the training </a:t>
            </a:r>
          </a:p>
          <a:p>
            <a:pPr lvl="1"/>
            <a:r>
              <a:rPr lang="en-US" dirty="0"/>
              <a:t>Suggestions for improving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03479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4096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GB" sz="3200" b="1" dirty="0"/>
              <a:t>Step 07:</a:t>
            </a:r>
            <a:br>
              <a:rPr lang="en-GB" sz="3200" b="1" dirty="0"/>
            </a:br>
            <a:r>
              <a:rPr lang="en-GB" sz="3200" b="1" dirty="0"/>
              <a:t>Evaluate the success of training</a:t>
            </a:r>
            <a:endParaRPr lang="nb-N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496944" cy="5256584"/>
          </a:xfrm>
        </p:spPr>
        <p:txBody>
          <a:bodyPr>
            <a:normAutofit fontScale="85000" lnSpcReduction="20000"/>
          </a:bodyPr>
          <a:lstStyle/>
          <a:p>
            <a:pPr marL="0" lvl="1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Learning:</a:t>
            </a:r>
          </a:p>
          <a:p>
            <a:r>
              <a:rPr lang="en-US" dirty="0" smtClean="0"/>
              <a:t>Intend to assess: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b="1" dirty="0" smtClean="0">
                <a:solidFill>
                  <a:srgbClr val="00B050"/>
                </a:solidFill>
              </a:rPr>
              <a:t>degree to which the trainees have learnt </a:t>
            </a:r>
            <a:r>
              <a:rPr lang="en-US" dirty="0" smtClean="0"/>
              <a:t>from the training.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To what extent did the trainees acquire the relevant knowledge, skills and attitudes </a:t>
            </a:r>
            <a:r>
              <a:rPr lang="en-US" dirty="0" smtClean="0"/>
              <a:t>through training program.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Techniques to collect leaning data:</a:t>
            </a:r>
          </a:p>
          <a:p>
            <a:pPr lvl="1"/>
            <a:r>
              <a:rPr lang="en-US" dirty="0" smtClean="0"/>
              <a:t>Examination (paper-and-pen test or practical test).</a:t>
            </a:r>
          </a:p>
          <a:p>
            <a:endParaRPr lang="en-US" dirty="0" smtClean="0"/>
          </a:p>
          <a:p>
            <a:r>
              <a:rPr lang="en-US" dirty="0" smtClean="0"/>
              <a:t>Exam or practical test should include questions pertain to the training contents.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56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GB" sz="2800" b="1" dirty="0" smtClean="0"/>
              <a:t>Step 07:</a:t>
            </a:r>
            <a:br>
              <a:rPr lang="en-GB" sz="2800" b="1" dirty="0" smtClean="0"/>
            </a:br>
            <a:r>
              <a:rPr lang="en-GB" sz="2800" b="1" dirty="0" smtClean="0"/>
              <a:t>Evaluate the success of training</a:t>
            </a:r>
            <a:endParaRPr lang="nb-NO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435280" cy="5472608"/>
          </a:xfrm>
        </p:spPr>
        <p:txBody>
          <a:bodyPr>
            <a:normAutofit fontScale="92500" lnSpcReduction="20000"/>
          </a:bodyPr>
          <a:lstStyle/>
          <a:p>
            <a:pPr marL="0" lvl="1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Behavior:</a:t>
            </a:r>
          </a:p>
          <a:p>
            <a:r>
              <a:rPr lang="en-US" dirty="0" smtClean="0"/>
              <a:t>Intend to assess: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00B050"/>
                </a:solidFill>
              </a:rPr>
              <a:t>degree to which the trainees have adopted appropriate behaviors</a:t>
            </a:r>
            <a:r>
              <a:rPr lang="en-US" dirty="0" smtClean="0"/>
              <a:t> learnt form the training to their jobs.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To what extent did the trainees develop a relative permanent change in their behavior </a:t>
            </a:r>
            <a:r>
              <a:rPr lang="en-US" dirty="0" smtClean="0"/>
              <a:t>on the job due to training.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Techniques to collect data:</a:t>
            </a:r>
          </a:p>
          <a:p>
            <a:pPr lvl="1"/>
            <a:r>
              <a:rPr lang="en-US" dirty="0" smtClean="0"/>
              <a:t>Performance evaluation (behavioral evaluation techniques: BARS, BOS).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93051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GB" sz="2800" b="1" dirty="0"/>
              <a:t>Step 07:</a:t>
            </a:r>
            <a:br>
              <a:rPr lang="en-GB" sz="2800" b="1" dirty="0"/>
            </a:br>
            <a:r>
              <a:rPr lang="en-GB" sz="2800" b="1" dirty="0"/>
              <a:t>Evaluate the success of training</a:t>
            </a:r>
            <a:endParaRPr lang="nb-NO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56612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Results:</a:t>
            </a:r>
          </a:p>
          <a:p>
            <a:r>
              <a:rPr lang="en-US" dirty="0" smtClean="0"/>
              <a:t>Intends to assess: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00B050"/>
                </a:solidFill>
              </a:rPr>
              <a:t>degree to which the organizational objectives have been achieved</a:t>
            </a:r>
            <a:r>
              <a:rPr lang="en-US" dirty="0" smtClean="0"/>
              <a:t> due to training.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Techniques to collect data: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Asses the impact of training program on business performance criteria </a:t>
            </a:r>
            <a:r>
              <a:rPr lang="en-US" dirty="0" smtClean="0"/>
              <a:t>(productivity, turnover, absenteeism, quality, accidents, costs, waste, customer satisfaction etc.)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To asses the impact accurately business performance criteria should be assessed before and after the training program.</a:t>
            </a:r>
          </a:p>
        </p:txBody>
      </p:sp>
    </p:spTree>
    <p:extLst>
      <p:ext uri="{BB962C8B-B14F-4D97-AF65-F5344CB8AC3E}">
        <p14:creationId xmlns:p14="http://schemas.microsoft.com/office/powerpoint/2010/main" val="2532248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GB" sz="2800" b="1" dirty="0"/>
              <a:t>Step 07:</a:t>
            </a:r>
            <a:br>
              <a:rPr lang="en-GB" sz="2800" b="1" dirty="0"/>
            </a:br>
            <a:r>
              <a:rPr lang="en-GB" sz="2800" b="1" dirty="0"/>
              <a:t>Evaluate the success of </a:t>
            </a:r>
            <a:r>
              <a:rPr lang="en-GB" sz="2800" b="1" dirty="0" smtClean="0"/>
              <a:t>training</a:t>
            </a:r>
            <a:endParaRPr lang="nb-N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5400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Designs of training evaluations:</a:t>
            </a:r>
          </a:p>
          <a:p>
            <a:pPr lvl="1"/>
            <a:r>
              <a:rPr lang="en-US" dirty="0" smtClean="0"/>
              <a:t>Refers to </a:t>
            </a:r>
            <a:r>
              <a:rPr lang="en-US" b="1" dirty="0" smtClean="0">
                <a:solidFill>
                  <a:srgbClr val="00B050"/>
                </a:solidFill>
              </a:rPr>
              <a:t>approaches or styles of assessing the impact of training</a:t>
            </a:r>
            <a:r>
              <a:rPr lang="en-US" dirty="0" smtClean="0"/>
              <a:t> on reaction, learning, behaviors and results.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Most commonly used designs </a:t>
            </a:r>
            <a:r>
              <a:rPr lang="en-US" dirty="0" smtClean="0"/>
              <a:t>are: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7030A0"/>
                </a:solidFill>
              </a:rPr>
              <a:t>Post measure design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7030A0"/>
                </a:solidFill>
              </a:rPr>
              <a:t>Pre-post measure design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7030A0"/>
                </a:solidFill>
              </a:rPr>
              <a:t>Pre-post measure control group design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779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GB" sz="2400" b="1" dirty="0"/>
              <a:t>Step 07:</a:t>
            </a:r>
            <a:br>
              <a:rPr lang="en-GB" sz="2400" b="1" dirty="0"/>
            </a:br>
            <a:r>
              <a:rPr lang="en-GB" sz="2400" b="1" dirty="0"/>
              <a:t>Evaluate the success of training</a:t>
            </a:r>
            <a:endParaRPr lang="nb-NO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4824536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Post measure design</a:t>
            </a:r>
          </a:p>
          <a:p>
            <a:pPr lvl="1"/>
            <a:r>
              <a:rPr lang="en-US" dirty="0" smtClean="0"/>
              <a:t>Involve in </a:t>
            </a:r>
            <a:r>
              <a:rPr lang="en-US" b="1" dirty="0" smtClean="0">
                <a:solidFill>
                  <a:srgbClr val="00B050"/>
                </a:solidFill>
              </a:rPr>
              <a:t>assessing the success of the training after the training.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This approach </a:t>
            </a:r>
            <a:r>
              <a:rPr lang="en-US" b="1" dirty="0" smtClean="0">
                <a:solidFill>
                  <a:srgbClr val="00B050"/>
                </a:solidFill>
              </a:rPr>
              <a:t>can be applied at any level of evaluation </a:t>
            </a:r>
            <a:r>
              <a:rPr lang="en-US" dirty="0"/>
              <a:t>(reaction, learning, behavior and results) 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Limitation:</a:t>
            </a:r>
          </a:p>
          <a:p>
            <a:pPr lvl="1"/>
            <a:r>
              <a:rPr lang="en-US" dirty="0" smtClean="0"/>
              <a:t>It is </a:t>
            </a:r>
            <a:r>
              <a:rPr lang="en-US" b="1" dirty="0" smtClean="0">
                <a:solidFill>
                  <a:srgbClr val="00B050"/>
                </a:solidFill>
              </a:rPr>
              <a:t>not possible to determine exactly the success shown by the trainees due to the training program</a:t>
            </a:r>
            <a:r>
              <a:rPr lang="en-US" dirty="0" smtClean="0"/>
              <a:t> as we do not measure state of the trainees prior to training.</a:t>
            </a:r>
          </a:p>
          <a:p>
            <a:endParaRPr lang="nb-NO" dirty="0"/>
          </a:p>
        </p:txBody>
      </p:sp>
      <p:sp>
        <p:nvSpPr>
          <p:cNvPr id="4" name="Rectangle 3"/>
          <p:cNvSpPr/>
          <p:nvPr/>
        </p:nvSpPr>
        <p:spPr>
          <a:xfrm>
            <a:off x="1403648" y="5996542"/>
            <a:ext cx="2232248" cy="720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Training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5220072" y="5996542"/>
            <a:ext cx="2016224" cy="8290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Measure</a:t>
            </a:r>
            <a:endParaRPr lang="en-US" sz="3200" dirty="0"/>
          </a:p>
        </p:txBody>
      </p:sp>
      <p:sp>
        <p:nvSpPr>
          <p:cNvPr id="7" name="Right Arrow 6"/>
          <p:cNvSpPr/>
          <p:nvPr/>
        </p:nvSpPr>
        <p:spPr>
          <a:xfrm>
            <a:off x="3851920" y="6159016"/>
            <a:ext cx="108012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8968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76064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GB" sz="2000" b="1" dirty="0"/>
              <a:t>Step 07:</a:t>
            </a:r>
            <a:br>
              <a:rPr lang="en-GB" sz="2000" b="1" dirty="0"/>
            </a:br>
            <a:r>
              <a:rPr lang="en-GB" sz="2000" b="1" dirty="0"/>
              <a:t>Evaluate the success of training</a:t>
            </a:r>
            <a:endParaRPr lang="nb-NO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424936" cy="4824536"/>
          </a:xfrm>
        </p:spPr>
        <p:txBody>
          <a:bodyPr>
            <a:normAutofit fontScale="85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Pre-post measure design</a:t>
            </a:r>
          </a:p>
          <a:p>
            <a:pPr marL="742950" lvl="2" indent="-342900"/>
            <a:r>
              <a:rPr lang="en-US" sz="2800" dirty="0" smtClean="0"/>
              <a:t>Involves in </a:t>
            </a:r>
            <a:r>
              <a:rPr lang="en-US" sz="2800" b="1" dirty="0" smtClean="0">
                <a:solidFill>
                  <a:srgbClr val="00B050"/>
                </a:solidFill>
              </a:rPr>
              <a:t>assessing the success of training program before and after the training.</a:t>
            </a:r>
          </a:p>
          <a:p>
            <a:pPr marL="742950" lvl="2" indent="-342900"/>
            <a:r>
              <a:rPr lang="en-US" sz="2800" dirty="0" smtClean="0"/>
              <a:t>This </a:t>
            </a:r>
            <a:r>
              <a:rPr lang="en-US" sz="2800" dirty="0"/>
              <a:t>approach </a:t>
            </a:r>
            <a:r>
              <a:rPr lang="en-US" sz="2800" dirty="0">
                <a:solidFill>
                  <a:srgbClr val="00B050"/>
                </a:solidFill>
              </a:rPr>
              <a:t>can be applied at any level of evaluation </a:t>
            </a:r>
            <a:r>
              <a:rPr lang="en-US" sz="2800" dirty="0"/>
              <a:t>(reaction, learning, behavior and results</a:t>
            </a:r>
            <a:r>
              <a:rPr lang="en-US" sz="2800" dirty="0" smtClean="0"/>
              <a:t>). </a:t>
            </a:r>
            <a:endParaRPr lang="en-US" sz="2800" dirty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Advantages:</a:t>
            </a:r>
          </a:p>
          <a:p>
            <a:pPr lvl="1"/>
            <a:r>
              <a:rPr lang="en-US" dirty="0" smtClean="0"/>
              <a:t>Possible to know whether some changes occurred or not due to training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Limitation:</a:t>
            </a:r>
          </a:p>
          <a:p>
            <a:pPr lvl="1"/>
            <a:r>
              <a:rPr lang="en-US" dirty="0" smtClean="0"/>
              <a:t>Inability to measure accurately that the changes occurred exactly due to training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47864" y="6069280"/>
            <a:ext cx="2232248" cy="6840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Training</a:t>
            </a:r>
            <a:endParaRPr lang="en-US" sz="3200" dirty="0"/>
          </a:p>
        </p:txBody>
      </p:sp>
      <p:sp>
        <p:nvSpPr>
          <p:cNvPr id="5" name="Right Arrow 4"/>
          <p:cNvSpPr/>
          <p:nvPr/>
        </p:nvSpPr>
        <p:spPr>
          <a:xfrm>
            <a:off x="2195736" y="6228078"/>
            <a:ext cx="1080120" cy="308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Rounded Rectangle 5"/>
          <p:cNvSpPr/>
          <p:nvPr/>
        </p:nvSpPr>
        <p:spPr>
          <a:xfrm>
            <a:off x="66395" y="6030502"/>
            <a:ext cx="2016224" cy="65992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Measure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7020272" y="6042560"/>
            <a:ext cx="2016224" cy="68612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Measure</a:t>
            </a:r>
            <a:endParaRPr lang="en-US" sz="3200" dirty="0"/>
          </a:p>
        </p:txBody>
      </p:sp>
      <p:sp>
        <p:nvSpPr>
          <p:cNvPr id="8" name="Right Arrow 7"/>
          <p:cNvSpPr/>
          <p:nvPr/>
        </p:nvSpPr>
        <p:spPr>
          <a:xfrm>
            <a:off x="5749957" y="6228078"/>
            <a:ext cx="1080120" cy="306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3212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GB" sz="2000" b="1" dirty="0"/>
              <a:t>Step 07:</a:t>
            </a:r>
            <a:br>
              <a:rPr lang="en-GB" sz="2000" b="1" dirty="0"/>
            </a:br>
            <a:r>
              <a:rPr lang="en-GB" sz="2000" b="1" dirty="0"/>
              <a:t>Evaluate the success of training</a:t>
            </a:r>
            <a:endParaRPr lang="nb-NO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849821"/>
          </a:xfrm>
        </p:spPr>
        <p:txBody>
          <a:bodyPr>
            <a:normAutofit fontScale="92500" lnSpcReduction="20000"/>
          </a:bodyPr>
          <a:lstStyle/>
          <a:p>
            <a:pPr marL="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Pre-post measure control group design: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B050"/>
                </a:solidFill>
              </a:rPr>
              <a:t>Two groups of employees are taken into account</a:t>
            </a:r>
            <a:r>
              <a:rPr lang="en-US" dirty="0" smtClean="0"/>
              <a:t> in this design:</a:t>
            </a:r>
          </a:p>
          <a:p>
            <a:pPr marL="742950" lvl="2" indent="-342900"/>
            <a:r>
              <a:rPr lang="en-US" b="1" i="1" dirty="0" smtClean="0">
                <a:solidFill>
                  <a:srgbClr val="7030A0"/>
                </a:solidFill>
              </a:rPr>
              <a:t>Experimental group</a:t>
            </a:r>
          </a:p>
          <a:p>
            <a:pPr marL="1200150" lvl="3" indent="-342900"/>
            <a:r>
              <a:rPr lang="en-US" dirty="0" smtClean="0"/>
              <a:t>Group of employees who receive the training</a:t>
            </a:r>
          </a:p>
          <a:p>
            <a:pPr marL="742950" lvl="2" indent="-342900"/>
            <a:r>
              <a:rPr lang="en-US" b="1" i="1" dirty="0" smtClean="0">
                <a:solidFill>
                  <a:srgbClr val="7030A0"/>
                </a:solidFill>
              </a:rPr>
              <a:t>Control group</a:t>
            </a:r>
          </a:p>
          <a:p>
            <a:pPr marL="1200150" lvl="3" indent="-342900"/>
            <a:r>
              <a:rPr lang="en-US" dirty="0" smtClean="0"/>
              <a:t>Group of employees who do not receive the training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Procedure:</a:t>
            </a:r>
          </a:p>
          <a:p>
            <a:pPr lvl="1"/>
            <a:r>
              <a:rPr lang="en-US" sz="2600" dirty="0" smtClean="0"/>
              <a:t>Measure the performance of the both groups before the training.</a:t>
            </a:r>
          </a:p>
          <a:p>
            <a:pPr lvl="1"/>
            <a:r>
              <a:rPr lang="en-US" sz="2600" dirty="0" smtClean="0"/>
              <a:t>Provide the training to only experimental group.</a:t>
            </a:r>
          </a:p>
          <a:p>
            <a:pPr lvl="1"/>
            <a:r>
              <a:rPr lang="en-US" sz="2600" dirty="0" smtClean="0"/>
              <a:t>Measure the performance of both groups after the training.</a:t>
            </a:r>
          </a:p>
          <a:p>
            <a:pPr lvl="1"/>
            <a:r>
              <a:rPr lang="en-US" sz="2600" dirty="0" smtClean="0"/>
              <a:t>Observe that whether there is a significant differences between control group and experimental group.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9850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GB" sz="2800" b="1" dirty="0"/>
              <a:t>Step 07:</a:t>
            </a:r>
            <a:br>
              <a:rPr lang="en-GB" sz="2800" b="1" dirty="0"/>
            </a:br>
            <a:r>
              <a:rPr lang="en-GB" sz="2800" b="1" dirty="0"/>
              <a:t>Evaluate the success of training</a:t>
            </a:r>
            <a:endParaRPr lang="nb-NO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168" y="1052736"/>
            <a:ext cx="8229600" cy="820688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b="1" dirty="0"/>
              <a:t>Pre-post measure control group design:</a:t>
            </a:r>
          </a:p>
          <a:p>
            <a:endParaRPr lang="nb-NO" dirty="0"/>
          </a:p>
        </p:txBody>
      </p:sp>
      <p:sp>
        <p:nvSpPr>
          <p:cNvPr id="4" name="Rounded Rectangle 3"/>
          <p:cNvSpPr/>
          <p:nvPr/>
        </p:nvSpPr>
        <p:spPr>
          <a:xfrm>
            <a:off x="179512" y="2457096"/>
            <a:ext cx="2016224" cy="131575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Measure</a:t>
            </a:r>
            <a:endParaRPr lang="en-US" sz="3200" dirty="0"/>
          </a:p>
        </p:txBody>
      </p:sp>
      <p:sp>
        <p:nvSpPr>
          <p:cNvPr id="5" name="Right Arrow 4"/>
          <p:cNvSpPr/>
          <p:nvPr/>
        </p:nvSpPr>
        <p:spPr>
          <a:xfrm>
            <a:off x="2267744" y="2909597"/>
            <a:ext cx="108012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Rectangle 5"/>
          <p:cNvSpPr/>
          <p:nvPr/>
        </p:nvSpPr>
        <p:spPr>
          <a:xfrm>
            <a:off x="3515342" y="2693573"/>
            <a:ext cx="2232248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Training</a:t>
            </a:r>
            <a:endParaRPr lang="en-US" sz="3200" dirty="0"/>
          </a:p>
        </p:txBody>
      </p:sp>
      <p:sp>
        <p:nvSpPr>
          <p:cNvPr id="7" name="Right Arrow 6"/>
          <p:cNvSpPr/>
          <p:nvPr/>
        </p:nvSpPr>
        <p:spPr>
          <a:xfrm>
            <a:off x="5868144" y="2909597"/>
            <a:ext cx="108012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Rounded Rectangle 7"/>
          <p:cNvSpPr/>
          <p:nvPr/>
        </p:nvSpPr>
        <p:spPr>
          <a:xfrm>
            <a:off x="7021693" y="2503749"/>
            <a:ext cx="2016224" cy="131575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Measure</a:t>
            </a:r>
            <a:endParaRPr lang="en-US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137050" y="4581128"/>
            <a:ext cx="2016224" cy="131575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Measure</a:t>
            </a:r>
            <a:endParaRPr lang="en-US" sz="3200" dirty="0"/>
          </a:p>
        </p:txBody>
      </p:sp>
      <p:sp>
        <p:nvSpPr>
          <p:cNvPr id="10" name="Right Arrow 9"/>
          <p:cNvSpPr/>
          <p:nvPr/>
        </p:nvSpPr>
        <p:spPr>
          <a:xfrm>
            <a:off x="2195736" y="5028695"/>
            <a:ext cx="108012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ectangle 10"/>
          <p:cNvSpPr/>
          <p:nvPr/>
        </p:nvSpPr>
        <p:spPr>
          <a:xfrm>
            <a:off x="3480183" y="4812671"/>
            <a:ext cx="2232248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Training</a:t>
            </a:r>
            <a:endParaRPr lang="en-US" sz="3200" dirty="0"/>
          </a:p>
        </p:txBody>
      </p:sp>
      <p:sp>
        <p:nvSpPr>
          <p:cNvPr id="12" name="Right Arrow 11"/>
          <p:cNvSpPr/>
          <p:nvPr/>
        </p:nvSpPr>
        <p:spPr>
          <a:xfrm>
            <a:off x="5868144" y="5028695"/>
            <a:ext cx="108012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ounded Rectangle 12"/>
          <p:cNvSpPr/>
          <p:nvPr/>
        </p:nvSpPr>
        <p:spPr>
          <a:xfrm>
            <a:off x="7127776" y="4622847"/>
            <a:ext cx="1836712" cy="131575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Measure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79512" y="1897153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Experimental group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050" y="4057908"/>
            <a:ext cx="2998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b="1" dirty="0" smtClean="0">
                <a:solidFill>
                  <a:srgbClr val="FF0000"/>
                </a:solidFill>
              </a:rPr>
              <a:t>Control group</a:t>
            </a:r>
            <a:endParaRPr lang="nb-NO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5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435280" cy="547260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/>
              <a:t>Arranging the physical Environment: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In a classroom setting, a </a:t>
            </a:r>
            <a:r>
              <a:rPr lang="en-US" b="1" dirty="0" smtClean="0">
                <a:solidFill>
                  <a:srgbClr val="FF0000"/>
                </a:solidFill>
              </a:rPr>
              <a:t>number of factors should be considered</a:t>
            </a:r>
            <a:r>
              <a:rPr lang="en-US" dirty="0" smtClean="0"/>
              <a:t> when arrang­ing the physical environment. 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marL="971550" lvl="1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3200" b="1" i="1" dirty="0" smtClean="0">
                <a:solidFill>
                  <a:srgbClr val="00B050"/>
                </a:solidFill>
              </a:rPr>
              <a:t>Seating  arrangement.</a:t>
            </a:r>
            <a:endParaRPr lang="en-US" sz="3200" b="1" i="1" dirty="0">
              <a:solidFill>
                <a:srgbClr val="00B050"/>
              </a:solidFill>
            </a:endParaRPr>
          </a:p>
          <a:p>
            <a:pPr marL="971550" lvl="1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3200" b="1" i="1" dirty="0" smtClean="0">
                <a:solidFill>
                  <a:srgbClr val="00B050"/>
                </a:solidFill>
              </a:rPr>
              <a:t>Comfort. </a:t>
            </a:r>
            <a:endParaRPr lang="en-US" sz="3200" b="1" i="1" dirty="0">
              <a:solidFill>
                <a:srgbClr val="00B050"/>
              </a:solidFill>
            </a:endParaRPr>
          </a:p>
          <a:p>
            <a:pPr marL="971550" lvl="1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3200" b="1" i="1" dirty="0" smtClean="0">
                <a:solidFill>
                  <a:srgbClr val="00B050"/>
                </a:solidFill>
              </a:rPr>
              <a:t>Physical distractions.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352928" cy="864096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GB" sz="2800" b="1" dirty="0" smtClean="0"/>
              <a:t>Step 06:</a:t>
            </a:r>
            <a:br>
              <a:rPr lang="en-GB" sz="2800" b="1" dirty="0" smtClean="0"/>
            </a:br>
            <a:r>
              <a:rPr lang="en-US" sz="2800" b="1" dirty="0" smtClean="0"/>
              <a:t>Implementation</a:t>
            </a:r>
            <a:endParaRPr lang="nb-NO" sz="2800" b="1" dirty="0"/>
          </a:p>
        </p:txBody>
      </p:sp>
    </p:spTree>
    <p:extLst>
      <p:ext uri="{BB962C8B-B14F-4D97-AF65-F5344CB8AC3E}">
        <p14:creationId xmlns:p14="http://schemas.microsoft.com/office/powerpoint/2010/main" val="428701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smtClean="0"/>
              <a:t>Discussion………</a:t>
            </a:r>
          </a:p>
        </p:txBody>
      </p:sp>
    </p:spTree>
    <p:extLst>
      <p:ext uri="{BB962C8B-B14F-4D97-AF65-F5344CB8AC3E}">
        <p14:creationId xmlns:p14="http://schemas.microsoft.com/office/powerpoint/2010/main" val="303908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07288" cy="313752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Seating Arrangement</a:t>
            </a:r>
            <a:r>
              <a:rPr lang="en-US" sz="3600" dirty="0">
                <a:solidFill>
                  <a:schemeClr val="accent2"/>
                </a:solidFill>
              </a:rPr>
              <a:t>:</a:t>
            </a:r>
            <a:endParaRPr lang="en-US" sz="3600" dirty="0" smtClean="0"/>
          </a:p>
          <a:p>
            <a:pPr lvl="1"/>
            <a:r>
              <a:rPr lang="en-US" dirty="0" smtClean="0"/>
              <a:t>It </a:t>
            </a:r>
            <a:r>
              <a:rPr lang="en-US" b="1" dirty="0" smtClean="0">
                <a:solidFill>
                  <a:srgbClr val="00B050"/>
                </a:solidFill>
              </a:rPr>
              <a:t>establishes a spatial relationship between the trainer and the trainees</a:t>
            </a:r>
            <a:r>
              <a:rPr lang="en-US" dirty="0" smtClean="0"/>
              <a:t>. </a:t>
            </a:r>
          </a:p>
          <a:p>
            <a:pPr eaLnBrk="1" hangingPunct="1"/>
            <a:endParaRPr lang="en-US" sz="3600" dirty="0" smtClean="0"/>
          </a:p>
          <a:p>
            <a:pPr lvl="1"/>
            <a:r>
              <a:rPr lang="en-US" dirty="0" smtClean="0"/>
              <a:t>There are </a:t>
            </a:r>
            <a:r>
              <a:rPr lang="en-US" b="1" dirty="0" smtClean="0">
                <a:solidFill>
                  <a:srgbClr val="7030A0"/>
                </a:solidFill>
              </a:rPr>
              <a:t>different types of seating arrangements.</a:t>
            </a:r>
            <a:endParaRPr lang="en-US" dirty="0" smtClean="0"/>
          </a:p>
        </p:txBody>
      </p:sp>
      <p:pic>
        <p:nvPicPr>
          <p:cNvPr id="48132" name="Picture 4" descr="3_1_Our%20training%20activities%2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581128"/>
            <a:ext cx="3744416" cy="2081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GB" sz="2800" b="1" dirty="0" smtClean="0"/>
              <a:t>Step 06:</a:t>
            </a:r>
            <a:br>
              <a:rPr lang="en-GB" sz="2800" b="1" dirty="0" smtClean="0"/>
            </a:br>
            <a:r>
              <a:rPr lang="en-US" sz="2800" b="1" dirty="0" smtClean="0"/>
              <a:t>Implementation</a:t>
            </a:r>
            <a:endParaRPr lang="nb-NO" sz="2800" b="1" dirty="0"/>
          </a:p>
        </p:txBody>
      </p:sp>
    </p:spTree>
    <p:extLst>
      <p:ext uri="{BB962C8B-B14F-4D97-AF65-F5344CB8AC3E}">
        <p14:creationId xmlns:p14="http://schemas.microsoft.com/office/powerpoint/2010/main" val="353669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457200" y="2286000"/>
            <a:ext cx="3962400" cy="3505200"/>
          </a:xfrm>
          <a:prstGeom prst="rect">
            <a:avLst/>
          </a:prstGeom>
          <a:solidFill>
            <a:srgbClr val="CAA9F5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it-IT" altLang="ko-KR" sz="36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X</a:t>
            </a:r>
            <a:endParaRPr lang="it-IT" altLang="ko-KR" sz="3600" dirty="0">
              <a:solidFill>
                <a:srgbClr val="000000"/>
              </a:solidFill>
              <a:latin typeface="Courier New" pitchFamily="49" charset="0"/>
              <a:ea typeface="굴림" charset="-127"/>
            </a:endParaRPr>
          </a:p>
          <a:p>
            <a:pPr algn="ctr" eaLnBrk="1" hangingPunct="1"/>
            <a:r>
              <a:rPr lang="it-IT" altLang="ko-KR" sz="36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 O O O O O O</a:t>
            </a:r>
          </a:p>
          <a:p>
            <a:pPr algn="ctr" eaLnBrk="1" hangingPunct="1"/>
            <a:r>
              <a:rPr lang="it-IT" altLang="ko-KR" sz="36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 O O O O O O</a:t>
            </a:r>
          </a:p>
          <a:p>
            <a:pPr algn="ctr" eaLnBrk="1" hangingPunct="1"/>
            <a:r>
              <a:rPr lang="it-IT" altLang="ko-KR" sz="36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 O O O O O O</a:t>
            </a:r>
          </a:p>
          <a:p>
            <a:pPr algn="ctr" eaLnBrk="1" hangingPunct="1"/>
            <a:r>
              <a:rPr lang="it-IT" altLang="ko-KR" sz="36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 O O O O O O</a:t>
            </a:r>
          </a:p>
          <a:p>
            <a:pPr algn="ctr" eaLnBrk="1" hangingPunct="1"/>
            <a:r>
              <a:rPr lang="en-US" altLang="ko-KR" sz="36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 </a:t>
            </a:r>
            <a:r>
              <a:rPr lang="en-US" altLang="ko-KR" sz="3600" b="1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</a:t>
            </a:r>
            <a:r>
              <a:rPr lang="en-US" altLang="ko-KR" sz="36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</a:t>
            </a:r>
            <a:r>
              <a:rPr lang="en-US" altLang="ko-KR" sz="3600" b="1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</a:t>
            </a:r>
            <a:r>
              <a:rPr lang="en-US" altLang="ko-KR" sz="36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</a:t>
            </a:r>
            <a:r>
              <a:rPr lang="en-US" altLang="ko-KR" sz="3600" b="1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</a:t>
            </a:r>
            <a:r>
              <a:rPr lang="en-US" altLang="ko-KR" sz="36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</a:t>
            </a:r>
            <a:r>
              <a:rPr lang="en-US" altLang="ko-KR" sz="3600" b="1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</a:t>
            </a:r>
            <a:r>
              <a:rPr lang="en-US" altLang="ko-KR" sz="36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</a:t>
            </a:r>
            <a:r>
              <a:rPr lang="en-US" altLang="ko-KR" sz="3600" b="1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</a:t>
            </a:r>
            <a:r>
              <a:rPr lang="en-US" altLang="ko-KR" sz="36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</a:t>
            </a:r>
            <a:r>
              <a:rPr lang="en-US" altLang="ko-KR" sz="3600" b="1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</a:t>
            </a:r>
            <a:endParaRPr lang="en-US" altLang="ko-KR" sz="3600" dirty="0">
              <a:solidFill>
                <a:srgbClr val="000000"/>
              </a:solidFill>
              <a:latin typeface="Courier New" pitchFamily="49" charset="0"/>
              <a:ea typeface="굴림" charset="-127"/>
            </a:endParaRPr>
          </a:p>
          <a:p>
            <a:pPr eaLnBrk="1" hangingPunct="1"/>
            <a:endParaRPr lang="en-US" sz="4400" dirty="0"/>
          </a:p>
        </p:txBody>
      </p:sp>
      <p:sp>
        <p:nvSpPr>
          <p:cNvPr id="49156" name="Rectangle 10"/>
          <p:cNvSpPr>
            <a:spLocks noChangeArrowheads="1"/>
          </p:cNvSpPr>
          <p:nvPr/>
        </p:nvSpPr>
        <p:spPr bwMode="auto">
          <a:xfrm>
            <a:off x="3140075" y="2652713"/>
            <a:ext cx="1428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nb-NO"/>
          </a:p>
        </p:txBody>
      </p:sp>
      <p:sp>
        <p:nvSpPr>
          <p:cNvPr id="49157" name="Rectangle 13"/>
          <p:cNvSpPr>
            <a:spLocks noChangeArrowheads="1"/>
          </p:cNvSpPr>
          <p:nvPr/>
        </p:nvSpPr>
        <p:spPr bwMode="auto">
          <a:xfrm>
            <a:off x="3140075" y="2652713"/>
            <a:ext cx="1428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nb-NO"/>
          </a:p>
        </p:txBody>
      </p:sp>
      <p:graphicFrame>
        <p:nvGraphicFramePr>
          <p:cNvPr id="72743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320395"/>
              </p:ext>
            </p:extLst>
          </p:nvPr>
        </p:nvGraphicFramePr>
        <p:xfrm>
          <a:off x="4648200" y="980727"/>
          <a:ext cx="4172272" cy="5400600"/>
        </p:xfrm>
        <a:graphic>
          <a:graphicData uri="http://schemas.openxmlformats.org/drawingml/2006/table">
            <a:tbl>
              <a:tblPr/>
              <a:tblGrid>
                <a:gridCol w="265597"/>
                <a:gridCol w="3906675"/>
              </a:tblGrid>
              <a:tr h="180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b-NO" sz="5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>
                          <a:tab pos="339725" algn="l"/>
                        </a:tabLst>
                      </a:pPr>
                      <a:r>
                        <a:rPr kumimoji="0" lang="en-US" altLang="ko-KR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Best used for short lectures to large groups</a:t>
                      </a:r>
                      <a:r>
                        <a:rPr kumimoji="0" lang="en-US" altLang="ko-KR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.</a:t>
                      </a:r>
                      <a:endParaRPr kumimoji="0" lang="en-US" altLang="ko-KR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b-NO" sz="5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ko-KR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Communication tends to be </a:t>
                      </a:r>
                      <a:r>
                        <a:rPr kumimoji="0" lang="en-US" altLang="ko-KR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one way.</a:t>
                      </a:r>
                      <a:endParaRPr kumimoji="0" lang="en-US" altLang="ko-KR" sz="4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b-NO" sz="5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ko-KR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Trainer cannot see the learners in the back</a:t>
                      </a:r>
                      <a:r>
                        <a:rPr kumimoji="0" lang="en-US" altLang="ko-KR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.</a:t>
                      </a:r>
                      <a:endParaRPr kumimoji="0" lang="en-US" altLang="ko-KR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744" name="Rectangle 40"/>
          <p:cNvSpPr>
            <a:spLocks noChangeArrowheads="1"/>
          </p:cNvSpPr>
          <p:nvPr/>
        </p:nvSpPr>
        <p:spPr bwMode="auto">
          <a:xfrm>
            <a:off x="457200" y="1201013"/>
            <a:ext cx="4258816" cy="707886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r>
              <a:rPr lang="en-US" sz="4000" dirty="0">
                <a:solidFill>
                  <a:srgbClr val="0000CC"/>
                </a:solidFill>
              </a:rPr>
              <a:t>   </a:t>
            </a:r>
            <a:r>
              <a:rPr lang="en-US" sz="3600" dirty="0">
                <a:solidFill>
                  <a:srgbClr val="0000CC"/>
                </a:solidFill>
              </a:rPr>
              <a:t>Traditional Seating</a:t>
            </a:r>
            <a:r>
              <a:rPr lang="en-US" sz="2400" dirty="0">
                <a:solidFill>
                  <a:srgbClr val="0000CC"/>
                </a:solidFill>
              </a:rPr>
              <a:t> 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70453" y="116632"/>
            <a:ext cx="8229600" cy="778098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GB" sz="2800" b="1" dirty="0" smtClean="0"/>
              <a:t>Step 06:</a:t>
            </a:r>
            <a:br>
              <a:rPr lang="en-GB" sz="2800" b="1" dirty="0" smtClean="0"/>
            </a:br>
            <a:r>
              <a:rPr lang="en-US" sz="2800" b="1" dirty="0" smtClean="0"/>
              <a:t>Implementation</a:t>
            </a:r>
            <a:endParaRPr lang="nb-NO" sz="2800" b="1" dirty="0"/>
          </a:p>
        </p:txBody>
      </p:sp>
    </p:spTree>
    <p:extLst>
      <p:ext uri="{BB962C8B-B14F-4D97-AF65-F5344CB8AC3E}">
        <p14:creationId xmlns:p14="http://schemas.microsoft.com/office/powerpoint/2010/main" val="360597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27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7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0" grpId="0" animBg="1"/>
      <p:bldP spid="727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228600" y="2133600"/>
            <a:ext cx="5486400" cy="2743200"/>
          </a:xfrm>
          <a:prstGeom prst="rect">
            <a:avLst/>
          </a:prstGeom>
          <a:solidFill>
            <a:srgbClr val="CAA9F5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it-IT" altLang="ko-KR" sz="28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X</a:t>
            </a:r>
            <a:endParaRPr lang="it-IT" altLang="ko-KR" sz="2800" dirty="0">
              <a:solidFill>
                <a:srgbClr val="000000"/>
              </a:solidFill>
              <a:latin typeface="Courier New" pitchFamily="49" charset="0"/>
              <a:ea typeface="굴림" charset="-127"/>
            </a:endParaRPr>
          </a:p>
          <a:p>
            <a:pPr algn="ctr" eaLnBrk="1" hangingPunct="1"/>
            <a:r>
              <a:rPr lang="it-IT" altLang="ko-KR" sz="28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 O O O  O O O O</a:t>
            </a:r>
          </a:p>
          <a:p>
            <a:pPr algn="ctr" eaLnBrk="1" hangingPunct="1"/>
            <a:r>
              <a:rPr lang="it-IT" altLang="ko-KR" sz="28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 O O O    O O O O</a:t>
            </a:r>
          </a:p>
          <a:p>
            <a:pPr algn="ctr" eaLnBrk="1" hangingPunct="1"/>
            <a:r>
              <a:rPr lang="it-IT" altLang="ko-KR" sz="28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 O O O      O O O O</a:t>
            </a:r>
          </a:p>
          <a:p>
            <a:pPr algn="ctr" eaLnBrk="1" hangingPunct="1"/>
            <a:r>
              <a:rPr lang="it-IT" altLang="ko-KR" sz="28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 O O O        O O O O</a:t>
            </a:r>
          </a:p>
          <a:p>
            <a:pPr algn="ctr" eaLnBrk="1" hangingPunct="1"/>
            <a:r>
              <a:rPr lang="en-US" altLang="ko-KR" sz="28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 </a:t>
            </a:r>
            <a:r>
              <a:rPr lang="en-US" altLang="ko-KR" sz="2800" b="1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</a:t>
            </a:r>
            <a:r>
              <a:rPr lang="en-US" altLang="ko-KR" sz="28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</a:t>
            </a:r>
            <a:r>
              <a:rPr lang="en-US" altLang="ko-KR" sz="28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</a:t>
            </a:r>
            <a:r>
              <a:rPr lang="en-US" altLang="ko-KR" sz="28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      </a:t>
            </a:r>
            <a:r>
              <a:rPr lang="en-US" altLang="ko-KR" sz="2800" b="1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</a:t>
            </a:r>
            <a:r>
              <a:rPr lang="en-US" altLang="ko-KR" sz="28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</a:t>
            </a:r>
            <a:r>
              <a:rPr lang="en-US" altLang="ko-KR" sz="28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</a:t>
            </a:r>
            <a:r>
              <a:rPr lang="en-US" altLang="ko-KR" sz="28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</a:t>
            </a:r>
            <a:r>
              <a:rPr lang="en-US" altLang="ko-KR" sz="2800" b="1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</a:t>
            </a:r>
            <a:endParaRPr lang="en-US" altLang="ko-KR" sz="2800" dirty="0">
              <a:solidFill>
                <a:srgbClr val="000000"/>
              </a:solidFill>
              <a:latin typeface="Courier New" pitchFamily="49" charset="0"/>
              <a:ea typeface="굴림" charset="-127"/>
            </a:endParaRPr>
          </a:p>
          <a:p>
            <a:pPr eaLnBrk="1" hangingPunct="1"/>
            <a:endParaRPr lang="en-US" sz="4400" dirty="0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611560" y="1309785"/>
            <a:ext cx="4980941" cy="707886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r>
              <a:rPr lang="en-US" sz="4000" dirty="0">
                <a:solidFill>
                  <a:srgbClr val="0000CC"/>
                </a:solidFill>
              </a:rPr>
              <a:t>Modified Traditional </a:t>
            </a:r>
            <a:r>
              <a:rPr lang="en-US" sz="2800" dirty="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5826225" y="1718101"/>
            <a:ext cx="3352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800" dirty="0">
                <a:solidFill>
                  <a:srgbClr val="000000"/>
                </a:solidFill>
                <a:ea typeface="굴림" charset="-127"/>
              </a:rPr>
              <a:t>There is </a:t>
            </a:r>
            <a:r>
              <a:rPr lang="en-US" altLang="ko-KR" sz="2800" b="1" dirty="0">
                <a:solidFill>
                  <a:srgbClr val="00B050"/>
                </a:solidFill>
                <a:ea typeface="굴림" charset="-127"/>
              </a:rPr>
              <a:t>more </a:t>
            </a:r>
            <a:r>
              <a:rPr lang="en-US" altLang="ko-KR" sz="2800" b="1" dirty="0" smtClean="0">
                <a:solidFill>
                  <a:srgbClr val="00B050"/>
                </a:solidFill>
                <a:ea typeface="굴림" charset="-127"/>
              </a:rPr>
              <a:t>participation</a:t>
            </a:r>
            <a:r>
              <a:rPr lang="en-US" altLang="ko-KR" sz="2800" dirty="0" smtClean="0">
                <a:solidFill>
                  <a:srgbClr val="000000"/>
                </a:solidFill>
                <a:ea typeface="굴림" charset="-127"/>
              </a:rPr>
              <a:t>.</a:t>
            </a:r>
            <a:endParaRPr lang="en-US" altLang="ko-KR" sz="28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57378" name="Rectangle 34"/>
          <p:cNvSpPr>
            <a:spLocks noChangeArrowheads="1"/>
          </p:cNvSpPr>
          <p:nvPr/>
        </p:nvSpPr>
        <p:spPr bwMode="auto">
          <a:xfrm>
            <a:off x="5826225" y="3140968"/>
            <a:ext cx="324529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800" dirty="0">
                <a:solidFill>
                  <a:srgbClr val="000000"/>
                </a:solidFill>
                <a:ea typeface="굴림" charset="-127"/>
              </a:rPr>
              <a:t>Allows the trainer to </a:t>
            </a:r>
            <a:r>
              <a:rPr lang="en-US" altLang="ko-KR" sz="2800" b="1" dirty="0">
                <a:solidFill>
                  <a:srgbClr val="FF0000"/>
                </a:solidFill>
                <a:ea typeface="굴림" charset="-127"/>
              </a:rPr>
              <a:t>see all </a:t>
            </a:r>
            <a:r>
              <a:rPr lang="en-US" altLang="ko-KR" sz="2800" b="1" dirty="0" smtClean="0">
                <a:solidFill>
                  <a:srgbClr val="FF0000"/>
                </a:solidFill>
                <a:ea typeface="굴림" charset="-127"/>
              </a:rPr>
              <a:t>the learners.</a:t>
            </a:r>
            <a:endParaRPr lang="en-US" altLang="ko-KR" sz="2800" b="1" dirty="0">
              <a:solidFill>
                <a:srgbClr val="FF0000"/>
              </a:solidFill>
              <a:ea typeface="굴림" charset="-127"/>
            </a:endParaRPr>
          </a:p>
        </p:txBody>
      </p:sp>
      <p:sp>
        <p:nvSpPr>
          <p:cNvPr id="57382" name="Rectangle 38"/>
          <p:cNvSpPr>
            <a:spLocks noChangeArrowheads="1"/>
          </p:cNvSpPr>
          <p:nvPr/>
        </p:nvSpPr>
        <p:spPr bwMode="auto">
          <a:xfrm>
            <a:off x="228600" y="4953000"/>
            <a:ext cx="7943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b="1" dirty="0">
                <a:solidFill>
                  <a:srgbClr val="FF0000"/>
                </a:solidFill>
                <a:ea typeface="굴림" charset="-127"/>
              </a:rPr>
              <a:t>Reduces space between trainer  and learners </a:t>
            </a:r>
            <a:r>
              <a:rPr lang="en-US" altLang="ko-KR" sz="2400" dirty="0">
                <a:solidFill>
                  <a:srgbClr val="000000"/>
                </a:solidFill>
                <a:ea typeface="굴림" charset="-127"/>
              </a:rPr>
              <a:t>as trainer can  move up </a:t>
            </a:r>
            <a:r>
              <a:rPr lang="en-US" altLang="ko-KR" sz="2400" dirty="0" smtClean="0">
                <a:solidFill>
                  <a:srgbClr val="000000"/>
                </a:solidFill>
                <a:ea typeface="굴림" charset="-127"/>
              </a:rPr>
              <a:t>aisle.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7384" name="Rectangle 40"/>
          <p:cNvSpPr>
            <a:spLocks noChangeArrowheads="1"/>
          </p:cNvSpPr>
          <p:nvPr/>
        </p:nvSpPr>
        <p:spPr bwMode="auto">
          <a:xfrm>
            <a:off x="228600" y="5996632"/>
            <a:ext cx="78488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ea typeface="굴림" charset="-127"/>
              </a:rPr>
              <a:t>Best used for short lectures to large </a:t>
            </a:r>
            <a:r>
              <a:rPr lang="en-US" altLang="ko-KR" sz="2400" dirty="0" smtClean="0">
                <a:solidFill>
                  <a:srgbClr val="000000"/>
                </a:solidFill>
                <a:ea typeface="굴림" charset="-127"/>
              </a:rPr>
              <a:t>groups.</a:t>
            </a:r>
            <a:endParaRPr lang="en-US" altLang="ko-KR" sz="24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116632"/>
            <a:ext cx="8507288" cy="936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smtClean="0"/>
              <a:t>Step 06:</a:t>
            </a:r>
            <a:br>
              <a:rPr lang="en-GB" sz="2800" b="1" smtClean="0"/>
            </a:br>
            <a:r>
              <a:rPr lang="en-US" sz="2800" b="1" smtClean="0"/>
              <a:t>Implementation</a:t>
            </a:r>
            <a:endParaRPr lang="nb-NO" sz="2800" b="1" dirty="0"/>
          </a:p>
        </p:txBody>
      </p:sp>
    </p:spTree>
    <p:extLst>
      <p:ext uri="{BB962C8B-B14F-4D97-AF65-F5344CB8AC3E}">
        <p14:creationId xmlns:p14="http://schemas.microsoft.com/office/powerpoint/2010/main" val="341501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573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573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573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573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573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573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573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573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573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1" grpId="0" animBg="1"/>
      <p:bldP spid="57352" grpId="0" animBg="1"/>
      <p:bldP spid="57376" grpId="0"/>
      <p:bldP spid="57378" grpId="0"/>
      <p:bldP spid="57382" grpId="0"/>
      <p:bldP spid="573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609600" y="2209800"/>
            <a:ext cx="2794000" cy="2819400"/>
          </a:xfrm>
          <a:prstGeom prst="rect">
            <a:avLst/>
          </a:prstGeom>
          <a:solidFill>
            <a:srgbClr val="CAA9F5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it-IT" altLang="ko-KR" sz="3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X</a:t>
            </a:r>
            <a:endParaRPr lang="it-IT" altLang="ko-KR" sz="3200">
              <a:solidFill>
                <a:srgbClr val="000000"/>
              </a:solidFill>
              <a:latin typeface="Courier New" pitchFamily="49" charset="0"/>
              <a:ea typeface="굴림" charset="-127"/>
            </a:endParaRPr>
          </a:p>
          <a:p>
            <a:pPr algn="ctr" eaLnBrk="1" hangingPunct="1"/>
            <a:r>
              <a:rPr lang="it-IT" altLang="ko-KR" sz="3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       O</a:t>
            </a:r>
          </a:p>
          <a:p>
            <a:pPr algn="ctr" eaLnBrk="1" hangingPunct="1"/>
            <a:r>
              <a:rPr lang="it-IT" altLang="ko-KR" sz="3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       O</a:t>
            </a:r>
          </a:p>
          <a:p>
            <a:pPr algn="ctr" eaLnBrk="1" hangingPunct="1"/>
            <a:r>
              <a:rPr lang="it-IT" altLang="ko-KR" sz="3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       O</a:t>
            </a:r>
          </a:p>
          <a:p>
            <a:pPr algn="ctr" eaLnBrk="1" hangingPunct="1"/>
            <a:r>
              <a:rPr lang="it-IT" altLang="ko-KR" sz="3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 O O O O</a:t>
            </a:r>
            <a:endParaRPr lang="en-US" sz="480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545895" y="1196752"/>
            <a:ext cx="2857705" cy="707886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en-US" sz="4000" dirty="0">
                <a:solidFill>
                  <a:srgbClr val="0000CC"/>
                </a:solidFill>
              </a:rPr>
              <a:t>   Horse shoe</a:t>
            </a:r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444338" y="5373216"/>
            <a:ext cx="8232118" cy="1585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800" dirty="0">
                <a:solidFill>
                  <a:srgbClr val="000000"/>
                </a:solidFill>
                <a:ea typeface="굴림" charset="-127"/>
                <a:cs typeface="Arial" charset="0"/>
              </a:rPr>
              <a:t>Works good when learners will be </a:t>
            </a:r>
            <a:r>
              <a:rPr lang="en-US" altLang="ko-KR" sz="2800" b="1" dirty="0">
                <a:solidFill>
                  <a:srgbClr val="FF0000"/>
                </a:solidFill>
                <a:ea typeface="굴림" charset="-127"/>
                <a:cs typeface="Arial" charset="0"/>
              </a:rPr>
              <a:t>involved in large group </a:t>
            </a:r>
            <a:r>
              <a:rPr lang="en-US" altLang="ko-KR" sz="2800" b="1" dirty="0" smtClean="0">
                <a:solidFill>
                  <a:srgbClr val="FF0000"/>
                </a:solidFill>
                <a:ea typeface="굴림" charset="-127"/>
                <a:cs typeface="Arial" charset="0"/>
              </a:rPr>
              <a:t>discussions.</a:t>
            </a:r>
            <a:endParaRPr lang="en-US" altLang="ko-KR" sz="4400" b="1" dirty="0">
              <a:solidFill>
                <a:srgbClr val="FF0000"/>
              </a:solidFill>
              <a:ea typeface="굴림" charset="-127"/>
              <a:cs typeface="Arial" charset="0"/>
            </a:endParaRPr>
          </a:p>
        </p:txBody>
      </p:sp>
      <p:sp>
        <p:nvSpPr>
          <p:cNvPr id="75788" name="Rectangle 12"/>
          <p:cNvSpPr>
            <a:spLocks noChangeArrowheads="1"/>
          </p:cNvSpPr>
          <p:nvPr/>
        </p:nvSpPr>
        <p:spPr bwMode="auto">
          <a:xfrm>
            <a:off x="3616898" y="4005064"/>
            <a:ext cx="5562600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800" dirty="0">
                <a:solidFill>
                  <a:srgbClr val="000000"/>
                </a:solidFill>
                <a:ea typeface="굴림" charset="-127"/>
                <a:cs typeface="Arial" charset="0"/>
              </a:rPr>
              <a:t>Works well when </a:t>
            </a:r>
            <a:r>
              <a:rPr lang="en-US" altLang="ko-KR" sz="2800" b="1" dirty="0">
                <a:solidFill>
                  <a:schemeClr val="accent4"/>
                </a:solidFill>
                <a:ea typeface="굴림" charset="-127"/>
                <a:cs typeface="Arial" charset="0"/>
              </a:rPr>
              <a:t>all learners must be able to see a </a:t>
            </a:r>
            <a:r>
              <a:rPr lang="en-US" altLang="ko-KR" sz="2800" b="1" dirty="0" smtClean="0">
                <a:solidFill>
                  <a:schemeClr val="accent4"/>
                </a:solidFill>
                <a:ea typeface="굴림" charset="-127"/>
                <a:cs typeface="Arial" charset="0"/>
              </a:rPr>
              <a:t>demonstration</a:t>
            </a:r>
            <a:r>
              <a:rPr lang="en-US" altLang="ko-KR" sz="2800" dirty="0" smtClean="0">
                <a:solidFill>
                  <a:srgbClr val="000000"/>
                </a:solidFill>
                <a:ea typeface="굴림" charset="-127"/>
                <a:cs typeface="Arial" charset="0"/>
              </a:rPr>
              <a:t>.</a:t>
            </a:r>
            <a:endParaRPr lang="en-US" altLang="ko-KR" sz="4400" dirty="0">
              <a:ea typeface="굴림" charset="-127"/>
              <a:cs typeface="Arial" charset="0"/>
            </a:endParaRPr>
          </a:p>
        </p:txBody>
      </p:sp>
      <p:sp>
        <p:nvSpPr>
          <p:cNvPr id="75787" name="Rectangle 11"/>
          <p:cNvSpPr>
            <a:spLocks noChangeArrowheads="1"/>
          </p:cNvSpPr>
          <p:nvPr/>
        </p:nvSpPr>
        <p:spPr bwMode="auto">
          <a:xfrm>
            <a:off x="3632043" y="2996952"/>
            <a:ext cx="5375109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800" dirty="0">
                <a:solidFill>
                  <a:srgbClr val="000000"/>
                </a:solidFill>
                <a:ea typeface="굴림" charset="-127"/>
                <a:cs typeface="Arial" charset="0"/>
              </a:rPr>
              <a:t>The trainer is </a:t>
            </a:r>
            <a:r>
              <a:rPr lang="en-US" altLang="ko-KR" sz="2800" b="1" dirty="0">
                <a:solidFill>
                  <a:srgbClr val="0070C0"/>
                </a:solidFill>
                <a:ea typeface="굴림" charset="-127"/>
                <a:cs typeface="Arial" charset="0"/>
              </a:rPr>
              <a:t>able to move closer to each </a:t>
            </a: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  <a:cs typeface="Arial" charset="0"/>
              </a:rPr>
              <a:t>learner.</a:t>
            </a:r>
            <a:endParaRPr lang="en-US" altLang="ko-KR" sz="4400" b="1" dirty="0">
              <a:solidFill>
                <a:srgbClr val="0070C0"/>
              </a:solidFill>
              <a:ea typeface="굴림" charset="-127"/>
              <a:cs typeface="Arial" charset="0"/>
            </a:endParaRPr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3529406" y="1052736"/>
            <a:ext cx="5477746" cy="1609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sz="2800" dirty="0">
                <a:solidFill>
                  <a:srgbClr val="000000"/>
                </a:solidFill>
                <a:ea typeface="굴림" charset="-127"/>
                <a:cs typeface="Arial" charset="0"/>
              </a:rPr>
              <a:t>Nonverbally encourages participation by </a:t>
            </a:r>
            <a:r>
              <a:rPr lang="en-US" altLang="ko-KR" sz="2800" b="1" dirty="0">
                <a:solidFill>
                  <a:srgbClr val="00B050"/>
                </a:solidFill>
                <a:ea typeface="굴림" charset="-127"/>
                <a:cs typeface="Arial" charset="0"/>
              </a:rPr>
              <a:t>allowing eye contact between the </a:t>
            </a:r>
            <a:br>
              <a:rPr lang="en-US" altLang="ko-KR" sz="2800" b="1" dirty="0">
                <a:solidFill>
                  <a:srgbClr val="00B050"/>
                </a:solidFill>
                <a:ea typeface="굴림" charset="-127"/>
                <a:cs typeface="Arial" charset="0"/>
              </a:rPr>
            </a:br>
            <a:r>
              <a:rPr lang="en-US" altLang="ko-KR" sz="2800" b="1" dirty="0">
                <a:solidFill>
                  <a:srgbClr val="00B050"/>
                </a:solidFill>
                <a:ea typeface="굴림" charset="-127"/>
                <a:cs typeface="Arial" charset="0"/>
              </a:rPr>
              <a:t>trainer and all the </a:t>
            </a:r>
            <a:r>
              <a:rPr lang="en-US" altLang="ko-KR" sz="2800" b="1" dirty="0" smtClean="0">
                <a:solidFill>
                  <a:srgbClr val="00B050"/>
                </a:solidFill>
                <a:ea typeface="굴림" charset="-127"/>
                <a:cs typeface="Arial" charset="0"/>
              </a:rPr>
              <a:t>learners</a:t>
            </a:r>
            <a:r>
              <a:rPr lang="en-US" altLang="ko-KR" sz="2800" dirty="0" smtClean="0">
                <a:solidFill>
                  <a:srgbClr val="000000"/>
                </a:solidFill>
                <a:ea typeface="굴림" charset="-127"/>
                <a:cs typeface="Arial" charset="0"/>
              </a:rPr>
              <a:t>.</a:t>
            </a:r>
            <a:endParaRPr lang="en-US" altLang="ko-KR" sz="4400" dirty="0">
              <a:ea typeface="굴림" charset="-127"/>
              <a:cs typeface="Arial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8938" y="116632"/>
            <a:ext cx="8473542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 smtClean="0"/>
              <a:t>Step 06:</a:t>
            </a:r>
            <a:br>
              <a:rPr lang="en-GB" sz="2400" b="1" dirty="0" smtClean="0"/>
            </a:br>
            <a:r>
              <a:rPr lang="en-US" sz="2400" b="1" dirty="0" smtClean="0"/>
              <a:t>Implementation</a:t>
            </a:r>
            <a:endParaRPr lang="nb-NO" sz="2400" b="1" dirty="0"/>
          </a:p>
        </p:txBody>
      </p:sp>
    </p:spTree>
    <p:extLst>
      <p:ext uri="{BB962C8B-B14F-4D97-AF65-F5344CB8AC3E}">
        <p14:creationId xmlns:p14="http://schemas.microsoft.com/office/powerpoint/2010/main" val="23900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757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757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757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757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757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757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757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757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nimBg="1"/>
      <p:bldP spid="75780" grpId="0" animBg="1"/>
      <p:bldP spid="75789" grpId="0"/>
      <p:bldP spid="75788" grpId="0"/>
      <p:bldP spid="75787" grpId="0"/>
      <p:bldP spid="757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304800" y="1772816"/>
            <a:ext cx="5811958" cy="4399384"/>
          </a:xfrm>
          <a:prstGeom prst="rect">
            <a:avLst/>
          </a:prstGeom>
          <a:solidFill>
            <a:srgbClr val="CAA9F5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24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                   </a:t>
            </a:r>
            <a:r>
              <a:rPr lang="en-US" altLang="ko-KR" sz="2400" b="1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</a:t>
            </a:r>
            <a:endParaRPr lang="en-US" altLang="ko-KR" sz="2400" b="1" dirty="0">
              <a:solidFill>
                <a:srgbClr val="000000"/>
              </a:solidFill>
              <a:latin typeface="Courier New" pitchFamily="49" charset="0"/>
              <a:ea typeface="굴림" charset="-127"/>
            </a:endParaRPr>
          </a:p>
          <a:p>
            <a:pPr eaLnBrk="1" hangingPunct="1"/>
            <a:r>
              <a:rPr lang="en-US" altLang="ko-KR" sz="24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----       ----      ----</a:t>
            </a:r>
          </a:p>
          <a:p>
            <a:pPr eaLnBrk="1" hangingPunct="1"/>
            <a:r>
              <a:rPr lang="en-US" altLang="ko-KR" sz="24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O|  |O      |  |O    </a:t>
            </a:r>
            <a:r>
              <a:rPr lang="en-US" altLang="ko-KR" sz="2400" b="1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</a:t>
            </a:r>
            <a:r>
              <a:rPr lang="en-US" altLang="ko-KR" sz="24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|  |O</a:t>
            </a:r>
          </a:p>
          <a:p>
            <a:pPr eaLnBrk="1" hangingPunct="1"/>
            <a:r>
              <a:rPr lang="en-US" altLang="ko-KR" sz="24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O|  |      O|  |O     |  |O</a:t>
            </a:r>
          </a:p>
          <a:p>
            <a:pPr eaLnBrk="1" hangingPunct="1"/>
            <a:r>
              <a:rPr lang="en-US" altLang="ko-KR" sz="24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----       ----      ----</a:t>
            </a:r>
          </a:p>
          <a:p>
            <a:pPr eaLnBrk="1" hangingPunct="1"/>
            <a:r>
              <a:rPr lang="en-US" altLang="ko-KR" sz="24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       X    O</a:t>
            </a:r>
          </a:p>
          <a:p>
            <a:pPr eaLnBrk="1" hangingPunct="1"/>
            <a:endParaRPr lang="en-US" altLang="ko-KR" sz="2400" b="1" dirty="0">
              <a:solidFill>
                <a:srgbClr val="000000"/>
              </a:solidFill>
              <a:latin typeface="Courier New" pitchFamily="49" charset="0"/>
              <a:ea typeface="굴림" charset="-127"/>
            </a:endParaRPr>
          </a:p>
          <a:p>
            <a:pPr eaLnBrk="1" hangingPunct="1"/>
            <a:r>
              <a:rPr lang="en-US" altLang="ko-KR" sz="2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  </a:t>
            </a:r>
            <a:r>
              <a:rPr lang="en-US" altLang="ko-KR" sz="24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----       ----</a:t>
            </a:r>
          </a:p>
          <a:p>
            <a:pPr eaLnBrk="1" hangingPunct="1"/>
            <a:r>
              <a:rPr lang="en-US" altLang="ko-KR" sz="24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 O|  |O     </a:t>
            </a:r>
            <a:r>
              <a:rPr lang="en-US" altLang="ko-KR" sz="2400" b="1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</a:t>
            </a:r>
            <a:r>
              <a:rPr lang="en-US" altLang="ko-KR" sz="24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|  |O</a:t>
            </a:r>
          </a:p>
          <a:p>
            <a:pPr eaLnBrk="1" hangingPunct="1"/>
            <a:r>
              <a:rPr lang="en-US" altLang="ko-KR" sz="24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 O|  |      O|  |O</a:t>
            </a:r>
          </a:p>
          <a:p>
            <a:pPr eaLnBrk="1" hangingPunct="1"/>
            <a:r>
              <a:rPr lang="en-US" altLang="ko-KR" sz="24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  ----       ----</a:t>
            </a:r>
          </a:p>
          <a:p>
            <a:pPr eaLnBrk="1" hangingPunct="1"/>
            <a:r>
              <a:rPr lang="en-US" altLang="ko-KR" sz="2400" b="1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   O</a:t>
            </a:r>
            <a:endParaRPr lang="en-US" sz="4000" dirty="0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381000" y="789237"/>
            <a:ext cx="2238113" cy="769441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en-US" sz="4400" dirty="0">
                <a:solidFill>
                  <a:srgbClr val="0000CC"/>
                </a:solidFill>
              </a:rPr>
              <a:t>Modular</a:t>
            </a:r>
            <a:r>
              <a:rPr lang="en-US" sz="2800" dirty="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76813" name="Rectangle 13"/>
          <p:cNvSpPr>
            <a:spLocks noChangeArrowheads="1"/>
          </p:cNvSpPr>
          <p:nvPr/>
        </p:nvSpPr>
        <p:spPr bwMode="auto">
          <a:xfrm>
            <a:off x="6054326" y="5645832"/>
            <a:ext cx="3044602" cy="1052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Arial" charset="0"/>
              </a:rPr>
              <a:t>Good for courses that </a:t>
            </a:r>
            <a:r>
              <a:rPr lang="en-US" altLang="ko-KR" sz="2400" dirty="0" smtClean="0">
                <a:solidFill>
                  <a:srgbClr val="000000"/>
                </a:solidFill>
                <a:ea typeface="굴림" charset="-127"/>
                <a:cs typeface="Arial" charset="0"/>
              </a:rPr>
              <a:t>require </a:t>
            </a: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Arial" charset="0"/>
              </a:rPr>
              <a:t>a lot of group </a:t>
            </a:r>
            <a:r>
              <a:rPr lang="en-US" altLang="ko-KR" sz="2400" dirty="0" smtClean="0">
                <a:solidFill>
                  <a:srgbClr val="000000"/>
                </a:solidFill>
                <a:ea typeface="굴림" charset="-127"/>
                <a:cs typeface="Arial" charset="0"/>
              </a:rPr>
              <a:t>work.</a:t>
            </a:r>
            <a:endParaRPr lang="en-US" altLang="ko-KR" sz="4000" dirty="0">
              <a:ea typeface="굴림" charset="-127"/>
              <a:cs typeface="Arial" charset="0"/>
            </a:endParaRPr>
          </a:p>
        </p:txBody>
      </p:sp>
      <p:sp>
        <p:nvSpPr>
          <p:cNvPr id="76812" name="Rectangle 12"/>
          <p:cNvSpPr>
            <a:spLocks noChangeArrowheads="1"/>
          </p:cNvSpPr>
          <p:nvPr/>
        </p:nvSpPr>
        <p:spPr bwMode="auto">
          <a:xfrm>
            <a:off x="6116758" y="3998404"/>
            <a:ext cx="2919738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Arial" charset="0"/>
              </a:rPr>
              <a:t>Trainer must move between groups during lectures and </a:t>
            </a:r>
            <a:r>
              <a:rPr lang="en-US" altLang="ko-KR" sz="2400" dirty="0" smtClean="0">
                <a:solidFill>
                  <a:srgbClr val="000000"/>
                </a:solidFill>
                <a:ea typeface="굴림" charset="-127"/>
                <a:cs typeface="Arial" charset="0"/>
              </a:rPr>
              <a:t>activities.</a:t>
            </a:r>
            <a:endParaRPr lang="en-US" altLang="ko-KR" sz="4000" dirty="0">
              <a:ea typeface="굴림" charset="-127"/>
              <a:cs typeface="Arial" charset="0"/>
            </a:endParaRPr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6111772" y="2388332"/>
            <a:ext cx="3044602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Arial" charset="0"/>
              </a:rPr>
              <a:t>Communication </a:t>
            </a:r>
            <a:r>
              <a:rPr lang="en-US" altLang="ko-KR" sz="2400" dirty="0" smtClean="0">
                <a:solidFill>
                  <a:srgbClr val="000000"/>
                </a:solidFill>
                <a:ea typeface="굴림" charset="-127"/>
                <a:cs typeface="Arial" charset="0"/>
              </a:rPr>
              <a:t>between trainer </a:t>
            </a: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Arial" charset="0"/>
              </a:rPr>
              <a:t>and </a:t>
            </a:r>
            <a:r>
              <a:rPr lang="en-US" altLang="ko-KR" sz="2800" dirty="0">
                <a:solidFill>
                  <a:srgbClr val="000000"/>
                </a:solidFill>
                <a:ea typeface="굴림" charset="-127"/>
                <a:cs typeface="Arial" charset="0"/>
              </a:rPr>
              <a:t>learners</a:t>
            </a: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Arial" charset="0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ea typeface="굴림" charset="-127"/>
                <a:cs typeface="Arial" charset="0"/>
              </a:rPr>
              <a:t>is </a:t>
            </a: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Arial" charset="0"/>
              </a:rPr>
              <a:t>more </a:t>
            </a:r>
            <a:r>
              <a:rPr lang="en-US" altLang="ko-KR" sz="2400" dirty="0" smtClean="0">
                <a:solidFill>
                  <a:srgbClr val="000000"/>
                </a:solidFill>
                <a:ea typeface="굴림" charset="-127"/>
                <a:cs typeface="Arial" charset="0"/>
              </a:rPr>
              <a:t>difficult.</a:t>
            </a:r>
            <a:endParaRPr lang="en-US" altLang="ko-KR" sz="4000" dirty="0">
              <a:ea typeface="굴림" charset="-127"/>
              <a:cs typeface="Arial" charset="0"/>
            </a:endParaRPr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5999145" y="836712"/>
            <a:ext cx="3054796" cy="15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Arial" charset="0"/>
              </a:rPr>
              <a:t>Learners can work in small groups on exercises and </a:t>
            </a:r>
            <a:r>
              <a:rPr lang="en-US" altLang="ko-KR" sz="2400" dirty="0" smtClean="0">
                <a:solidFill>
                  <a:srgbClr val="000000"/>
                </a:solidFill>
                <a:ea typeface="굴림" charset="-127"/>
                <a:cs typeface="Arial" charset="0"/>
              </a:rPr>
              <a:t>projects.</a:t>
            </a:r>
            <a:endParaRPr lang="en-US" altLang="ko-KR" sz="4000" dirty="0">
              <a:ea typeface="굴림" charset="-127"/>
              <a:cs typeface="Arial" charset="0"/>
            </a:endParaRPr>
          </a:p>
        </p:txBody>
      </p:sp>
      <p:sp>
        <p:nvSpPr>
          <p:cNvPr id="52233" name="Line 16"/>
          <p:cNvSpPr>
            <a:spLocks noChangeShapeType="1"/>
          </p:cNvSpPr>
          <p:nvPr/>
        </p:nvSpPr>
        <p:spPr bwMode="auto">
          <a:xfrm>
            <a:off x="5105400" y="2362200"/>
            <a:ext cx="0" cy="11287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52234" name="Line 17"/>
          <p:cNvSpPr>
            <a:spLocks noChangeShapeType="1"/>
          </p:cNvSpPr>
          <p:nvPr/>
        </p:nvSpPr>
        <p:spPr bwMode="auto">
          <a:xfrm>
            <a:off x="8804275" y="2362200"/>
            <a:ext cx="0" cy="11287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188640"/>
            <a:ext cx="8229600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 smtClean="0"/>
              <a:t>Step 06: </a:t>
            </a:r>
            <a:r>
              <a:rPr lang="en-US" sz="2400" b="1" dirty="0" smtClean="0"/>
              <a:t>Implementation</a:t>
            </a:r>
            <a:endParaRPr lang="nb-NO" sz="2400" b="1" dirty="0"/>
          </a:p>
        </p:txBody>
      </p:sp>
    </p:spTree>
    <p:extLst>
      <p:ext uri="{BB962C8B-B14F-4D97-AF65-F5344CB8AC3E}">
        <p14:creationId xmlns:p14="http://schemas.microsoft.com/office/powerpoint/2010/main" val="112921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768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768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animBg="1"/>
      <p:bldP spid="76804" grpId="0" animBg="1"/>
      <p:bldP spid="76813" grpId="0"/>
      <p:bldP spid="76812" grpId="0"/>
      <p:bldP spid="76811" grpId="0"/>
      <p:bldP spid="768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381000" y="2362200"/>
            <a:ext cx="3429000" cy="3200400"/>
          </a:xfrm>
          <a:prstGeom prst="rect">
            <a:avLst/>
          </a:prstGeom>
          <a:solidFill>
            <a:srgbClr val="CAA9F5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it-IT" altLang="ko-KR" sz="3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  O</a:t>
            </a:r>
          </a:p>
          <a:p>
            <a:pPr algn="ctr" eaLnBrk="1" hangingPunct="1"/>
            <a:r>
              <a:rPr lang="it-IT" altLang="ko-KR" sz="3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      X</a:t>
            </a:r>
          </a:p>
          <a:p>
            <a:pPr algn="ctr" eaLnBrk="1" hangingPunct="1"/>
            <a:r>
              <a:rPr lang="it-IT" altLang="ko-KR" sz="3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         O</a:t>
            </a:r>
          </a:p>
          <a:p>
            <a:pPr algn="ctr" eaLnBrk="1" hangingPunct="1"/>
            <a:r>
              <a:rPr lang="it-IT" altLang="ko-KR" sz="3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         O</a:t>
            </a:r>
          </a:p>
          <a:p>
            <a:pPr algn="ctr" eaLnBrk="1" hangingPunct="1"/>
            <a:r>
              <a:rPr lang="it-IT" altLang="ko-KR" sz="3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      O</a:t>
            </a:r>
          </a:p>
          <a:p>
            <a:pPr algn="ctr" eaLnBrk="1" hangingPunct="1"/>
            <a:r>
              <a:rPr lang="it-IT" altLang="ko-KR" sz="3200" b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O  O</a:t>
            </a:r>
            <a:endParaRPr lang="en-US" sz="4800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533400" y="1368059"/>
            <a:ext cx="1706493" cy="830997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en-US" sz="4800" dirty="0">
                <a:solidFill>
                  <a:srgbClr val="0000CC"/>
                </a:solidFill>
              </a:rPr>
              <a:t>Circle </a:t>
            </a:r>
          </a:p>
        </p:txBody>
      </p:sp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4054422" y="4797152"/>
            <a:ext cx="4953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Arial" charset="0"/>
              </a:rPr>
              <a:t>There will be conversations, shorter inputs, and more members will participate, when they sit at a round table rather than at a square table</a:t>
            </a:r>
            <a:endParaRPr lang="en-US" altLang="ko-KR" sz="4000" dirty="0">
              <a:ea typeface="굴림" charset="-127"/>
              <a:cs typeface="Arial" charset="0"/>
            </a:endParaRPr>
          </a:p>
        </p:txBody>
      </p:sp>
      <p:sp>
        <p:nvSpPr>
          <p:cNvPr id="77838" name="Rectangle 14"/>
          <p:cNvSpPr>
            <a:spLocks noChangeArrowheads="1"/>
          </p:cNvSpPr>
          <p:nvPr/>
        </p:nvSpPr>
        <p:spPr bwMode="auto">
          <a:xfrm>
            <a:off x="4114800" y="3789040"/>
            <a:ext cx="4876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Arial" charset="0"/>
              </a:rPr>
              <a:t>Good for </a:t>
            </a:r>
            <a:r>
              <a:rPr lang="en-US" altLang="ko-KR" sz="2400" b="1" dirty="0">
                <a:solidFill>
                  <a:srgbClr val="00B050"/>
                </a:solidFill>
                <a:ea typeface="굴림" charset="-127"/>
                <a:cs typeface="Arial" charset="0"/>
              </a:rPr>
              <a:t>T-groups and sensitivity </a:t>
            </a:r>
            <a:r>
              <a:rPr lang="en-US" altLang="ko-KR" sz="2400" b="1" dirty="0" smtClean="0">
                <a:solidFill>
                  <a:srgbClr val="00B050"/>
                </a:solidFill>
                <a:ea typeface="굴림" charset="-127"/>
                <a:cs typeface="Arial" charset="0"/>
              </a:rPr>
              <a:t>training.</a:t>
            </a:r>
            <a:endParaRPr lang="en-US" altLang="ko-KR" sz="4000" b="1" dirty="0">
              <a:solidFill>
                <a:srgbClr val="00B050"/>
              </a:solidFill>
              <a:ea typeface="굴림" charset="-127"/>
              <a:cs typeface="Arial" charset="0"/>
            </a:endParaRPr>
          </a:p>
        </p:txBody>
      </p:sp>
      <p:sp>
        <p:nvSpPr>
          <p:cNvPr id="77837" name="Rectangle 13"/>
          <p:cNvSpPr>
            <a:spLocks noChangeArrowheads="1"/>
          </p:cNvSpPr>
          <p:nvPr/>
        </p:nvSpPr>
        <p:spPr bwMode="auto">
          <a:xfrm>
            <a:off x="4114800" y="1828800"/>
            <a:ext cx="480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Arial" charset="0"/>
              </a:rPr>
              <a:t>Subtle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ea typeface="굴림" charset="-127"/>
                <a:cs typeface="Arial" charset="0"/>
              </a:rPr>
              <a:t>nonverbal communications are 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ea typeface="굴림" charset="-127"/>
                <a:cs typeface="Arial" charset="0"/>
              </a:rPr>
              <a:t>possible</a:t>
            </a:r>
            <a:r>
              <a:rPr lang="en-US" altLang="ko-KR" sz="2400" dirty="0" smtClean="0">
                <a:solidFill>
                  <a:srgbClr val="000000"/>
                </a:solidFill>
                <a:ea typeface="굴림" charset="-127"/>
                <a:cs typeface="Arial" charset="0"/>
              </a:rPr>
              <a:t>.</a:t>
            </a:r>
            <a:endParaRPr lang="en-US" altLang="ko-KR" sz="4000" dirty="0">
              <a:ea typeface="굴림" charset="-127"/>
              <a:cs typeface="Arial" charset="0"/>
            </a:endParaRPr>
          </a:p>
        </p:txBody>
      </p:sp>
      <p:sp>
        <p:nvSpPr>
          <p:cNvPr id="77836" name="Rectangle 12"/>
          <p:cNvSpPr>
            <a:spLocks noChangeArrowheads="1"/>
          </p:cNvSpPr>
          <p:nvPr/>
        </p:nvSpPr>
        <p:spPr bwMode="auto">
          <a:xfrm>
            <a:off x="4054422" y="2782888"/>
            <a:ext cx="4648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Arial" charset="0"/>
              </a:rPr>
              <a:t>With no table </a:t>
            </a:r>
            <a:r>
              <a:rPr lang="en-US" altLang="ko-KR" sz="2400" b="1" dirty="0">
                <a:solidFill>
                  <a:srgbClr val="FF0000"/>
                </a:solidFill>
                <a:ea typeface="굴림" charset="-127"/>
                <a:cs typeface="Arial" charset="0"/>
              </a:rPr>
              <a:t>each person is "totally revealed</a:t>
            </a: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Arial" charset="0"/>
              </a:rPr>
              <a:t>"</a:t>
            </a:r>
            <a:endParaRPr lang="en-US" altLang="ko-KR" sz="4000" dirty="0">
              <a:ea typeface="굴림" charset="-127"/>
              <a:cs typeface="Arial" charset="0"/>
            </a:endParaRPr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2590800" y="990600"/>
            <a:ext cx="6096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b="1" dirty="0">
                <a:solidFill>
                  <a:srgbClr val="00B050"/>
                </a:solidFill>
                <a:ea typeface="굴림" charset="-127"/>
                <a:cs typeface="Arial" charset="0"/>
              </a:rPr>
              <a:t>Most democratic </a:t>
            </a: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Arial" charset="0"/>
              </a:rPr>
              <a:t>and unencumbered with no status </a:t>
            </a:r>
            <a:r>
              <a:rPr lang="en-US" altLang="ko-KR" sz="2400" dirty="0" smtClean="0">
                <a:solidFill>
                  <a:srgbClr val="000000"/>
                </a:solidFill>
                <a:ea typeface="굴림" charset="-127"/>
                <a:cs typeface="Arial" charset="0"/>
              </a:rPr>
              <a:t>symbol.</a:t>
            </a:r>
            <a:endParaRPr lang="en-US" altLang="ko-KR" sz="4000" dirty="0">
              <a:ea typeface="굴림" charset="-127"/>
              <a:cs typeface="Arial" charset="0"/>
            </a:endParaRPr>
          </a:p>
        </p:txBody>
      </p:sp>
      <p:sp>
        <p:nvSpPr>
          <p:cNvPr id="53258" name="Line 16"/>
          <p:cNvSpPr>
            <a:spLocks noChangeShapeType="1"/>
          </p:cNvSpPr>
          <p:nvPr/>
        </p:nvSpPr>
        <p:spPr bwMode="auto">
          <a:xfrm>
            <a:off x="4343400" y="1676400"/>
            <a:ext cx="36988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53259" name="Line 18"/>
          <p:cNvSpPr>
            <a:spLocks noChangeShapeType="1"/>
          </p:cNvSpPr>
          <p:nvPr/>
        </p:nvSpPr>
        <p:spPr bwMode="auto">
          <a:xfrm>
            <a:off x="4343400" y="1676400"/>
            <a:ext cx="0" cy="15255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73022" y="188640"/>
            <a:ext cx="82296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 smtClean="0"/>
              <a:t>Step 06: </a:t>
            </a:r>
            <a:r>
              <a:rPr lang="en-US" sz="2800" b="1" dirty="0" smtClean="0"/>
              <a:t>Implementation</a:t>
            </a:r>
            <a:endParaRPr lang="nb-NO" sz="2800" b="1" dirty="0"/>
          </a:p>
        </p:txBody>
      </p:sp>
    </p:spTree>
    <p:extLst>
      <p:ext uri="{BB962C8B-B14F-4D97-AF65-F5344CB8AC3E}">
        <p14:creationId xmlns:p14="http://schemas.microsoft.com/office/powerpoint/2010/main" val="155674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778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778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778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778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778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778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778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778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778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778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animBg="1"/>
      <p:bldP spid="77828" grpId="0" animBg="1"/>
      <p:bldP spid="77839" grpId="0"/>
      <p:bldP spid="77838" grpId="0"/>
      <p:bldP spid="77837" grpId="0"/>
      <p:bldP spid="77836" grpId="0"/>
      <p:bldP spid="778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1873</Words>
  <Application>Microsoft Office PowerPoint</Application>
  <PresentationFormat>On-screen Show (4:3)</PresentationFormat>
  <Paragraphs>310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FSC 3242: Human Resources Management  Training &amp; Development (Part II)</vt:lpstr>
      <vt:lpstr>Step 06: Implementation</vt:lpstr>
      <vt:lpstr>Step 06: Implementation</vt:lpstr>
      <vt:lpstr>Step 06: Implementation</vt:lpstr>
      <vt:lpstr>Step 06: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06: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07: Evaluate the success of training</vt:lpstr>
      <vt:lpstr>Step 07: Evaluate the success of training</vt:lpstr>
      <vt:lpstr>Step 07: Evaluate the success of training</vt:lpstr>
      <vt:lpstr>Step 07: Evaluate the success of training</vt:lpstr>
      <vt:lpstr>Step 07: Evaluate the success of training</vt:lpstr>
      <vt:lpstr>Step 07: Evaluate the success of training</vt:lpstr>
      <vt:lpstr>Step 07: Evaluate the success of training</vt:lpstr>
      <vt:lpstr>Step 07: Evaluate the success of training</vt:lpstr>
      <vt:lpstr>Step 07: Evaluate the success of training</vt:lpstr>
      <vt:lpstr>Step 07: Evaluate the success of training</vt:lpstr>
      <vt:lpstr>Step 07: Evaluate the success of training</vt:lpstr>
      <vt:lpstr>PowerPoint Presentation</vt:lpstr>
    </vt:vector>
  </TitlesOfParts>
  <Company>Universitetet i Agder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FSC 3242: Human Resources Management  Training &amp; Development (Part II)</dc:title>
  <dc:creator>bandulag</dc:creator>
  <cp:lastModifiedBy>bandulag</cp:lastModifiedBy>
  <cp:revision>1</cp:revision>
  <dcterms:created xsi:type="dcterms:W3CDTF">2016-10-24T00:42:21Z</dcterms:created>
  <dcterms:modified xsi:type="dcterms:W3CDTF">2016-10-24T00:44:44Z</dcterms:modified>
</cp:coreProperties>
</file>