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0" r:id="rId6"/>
    <p:sldId id="259"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p:cViewPr varScale="1">
        <p:scale>
          <a:sx n="106" d="100"/>
          <a:sy n="106" d="100"/>
        </p:scale>
        <p:origin x="3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99CB-4484-47D8-9F45-01D33E3322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10EBEF-D334-4471-81A8-991598E7C8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8CDD3-8704-4104-B201-51F7186A3FBC}"/>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5" name="Footer Placeholder 4">
            <a:extLst>
              <a:ext uri="{FF2B5EF4-FFF2-40B4-BE49-F238E27FC236}">
                <a16:creationId xmlns:a16="http://schemas.microsoft.com/office/drawing/2014/main" id="{E87CAF2E-8543-42E1-BF04-4289653E1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C6F53-E02C-4679-BCBD-896ECCD761FC}"/>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226137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18A2E-6658-4DC9-A03C-49B1C7BFC4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6E3D2-2D43-4AE7-805C-9FCBFCEE72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C849A-C34D-4D83-9B5F-4C9C83B2F3E0}"/>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5" name="Footer Placeholder 4">
            <a:extLst>
              <a:ext uri="{FF2B5EF4-FFF2-40B4-BE49-F238E27FC236}">
                <a16:creationId xmlns:a16="http://schemas.microsoft.com/office/drawing/2014/main" id="{FDA48601-6776-4E9D-AB43-DF6DD9DF0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98784-AE45-42E8-BF80-C967FD590E43}"/>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87072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F3AAE6-8B59-4F97-A845-CF3D74DBD6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7DBCEB-EA03-4993-86BE-DFA3252511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6DD2E-AAD2-48E6-972F-F634925C9AEE}"/>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5" name="Footer Placeholder 4">
            <a:extLst>
              <a:ext uri="{FF2B5EF4-FFF2-40B4-BE49-F238E27FC236}">
                <a16:creationId xmlns:a16="http://schemas.microsoft.com/office/drawing/2014/main" id="{0FA49D63-BE2D-44F6-B360-91C2AFD51C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3200C-E05D-4D08-958B-1A8ACF755386}"/>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358809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8A41F-33BB-49AC-A429-8AEC926A3C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A727D-E9AD-4DC6-8690-AE0305E94E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A2CEB7-1856-482B-B127-C893B80FFA8B}"/>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5" name="Footer Placeholder 4">
            <a:extLst>
              <a:ext uri="{FF2B5EF4-FFF2-40B4-BE49-F238E27FC236}">
                <a16:creationId xmlns:a16="http://schemas.microsoft.com/office/drawing/2014/main" id="{B66E1966-7BE2-40E3-AC55-6513726BA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E1113-BE3A-4796-AF20-B405F3896144}"/>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361277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F9D6-6FBE-4194-B6C0-74E988E8D3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E2B8F7-813B-43C0-9D10-5BDA6E283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08AF-185C-4378-B407-A1FAE8A1EC09}"/>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5" name="Footer Placeholder 4">
            <a:extLst>
              <a:ext uri="{FF2B5EF4-FFF2-40B4-BE49-F238E27FC236}">
                <a16:creationId xmlns:a16="http://schemas.microsoft.com/office/drawing/2014/main" id="{5E804553-C614-4BEB-B2C0-B8C6FE08D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9BC179-5F55-4441-BCFB-1D05B869BFBF}"/>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383668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2DA8-9C76-4191-A928-62AA4AB69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77ED1-CD84-4974-B995-915EB6A07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B80681-EA8B-46CB-9807-7F87C593A7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A2BF28-965B-4E13-83B4-C7CD459AF512}"/>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6" name="Footer Placeholder 5">
            <a:extLst>
              <a:ext uri="{FF2B5EF4-FFF2-40B4-BE49-F238E27FC236}">
                <a16:creationId xmlns:a16="http://schemas.microsoft.com/office/drawing/2014/main" id="{E15B5670-9CE8-46B2-B5EE-577335152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82868-3987-4BD3-8FFD-5D6AB3B08F85}"/>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22701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79F8-20EF-4E6D-A4EA-F004CEEB0E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DF81F8-DD3B-4903-ACE6-12E5C0A4C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F02F81-4175-4A0C-814C-E98A3E670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25ABC2-17F8-4DDE-A2E6-CE0546E071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51CA5-6E59-4FA9-9800-A51656059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82B752-401D-4EAB-8778-6B7351CF5527}"/>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8" name="Footer Placeholder 7">
            <a:extLst>
              <a:ext uri="{FF2B5EF4-FFF2-40B4-BE49-F238E27FC236}">
                <a16:creationId xmlns:a16="http://schemas.microsoft.com/office/drawing/2014/main" id="{E498B349-6243-4349-B6C3-7A1B78009B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F511D-B066-4F00-97F3-07AC9E28E370}"/>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59064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2C00-8164-4534-A999-8A3ACC7B3D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530329-407F-4801-B411-9739C4868A02}"/>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4" name="Footer Placeholder 3">
            <a:extLst>
              <a:ext uri="{FF2B5EF4-FFF2-40B4-BE49-F238E27FC236}">
                <a16:creationId xmlns:a16="http://schemas.microsoft.com/office/drawing/2014/main" id="{ABF8D5CF-50A9-4795-B5B8-F5CDFE8BF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705640-497C-4F73-A592-A353349A44CB}"/>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1632223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7C596-CD3A-43B4-AAC0-3A8AAED734C0}"/>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3" name="Footer Placeholder 2">
            <a:extLst>
              <a:ext uri="{FF2B5EF4-FFF2-40B4-BE49-F238E27FC236}">
                <a16:creationId xmlns:a16="http://schemas.microsoft.com/office/drawing/2014/main" id="{91FC3835-D852-4B02-AA51-F70FC98547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B7C1D6-4C12-4B3F-9ED6-C93D27FDC18E}"/>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145543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4BEC-032B-45DB-A507-8295853F3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F38F0-DE7B-44BF-917A-2077C92790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423A0B-6E02-4E1E-ADEB-57F64CFDF7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5D121-EF5C-45D0-ABE1-D5ED0E5A198D}"/>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6" name="Footer Placeholder 5">
            <a:extLst>
              <a:ext uri="{FF2B5EF4-FFF2-40B4-BE49-F238E27FC236}">
                <a16:creationId xmlns:a16="http://schemas.microsoft.com/office/drawing/2014/main" id="{7E8527D4-8A90-4E78-BBA7-F229E61A1E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EBC25-F2C6-4719-B738-0C266D6A9169}"/>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84473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A853-D820-484E-BEF5-E4A1BAC983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2C0526-55EF-4831-846A-C188602E3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50781-9312-4912-A72D-9B457AB4F1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0AE3C-E7EE-4704-858F-4AA4180A718D}"/>
              </a:ext>
            </a:extLst>
          </p:cNvPr>
          <p:cNvSpPr>
            <a:spLocks noGrp="1"/>
          </p:cNvSpPr>
          <p:nvPr>
            <p:ph type="dt" sz="half" idx="10"/>
          </p:nvPr>
        </p:nvSpPr>
        <p:spPr/>
        <p:txBody>
          <a:bodyPr/>
          <a:lstStyle/>
          <a:p>
            <a:fld id="{27A78D8F-36D4-479B-8291-90F79D0B1298}" type="datetimeFigureOut">
              <a:rPr lang="en-US" smtClean="0"/>
              <a:t>2/16/2025</a:t>
            </a:fld>
            <a:endParaRPr lang="en-US"/>
          </a:p>
        </p:txBody>
      </p:sp>
      <p:sp>
        <p:nvSpPr>
          <p:cNvPr id="6" name="Footer Placeholder 5">
            <a:extLst>
              <a:ext uri="{FF2B5EF4-FFF2-40B4-BE49-F238E27FC236}">
                <a16:creationId xmlns:a16="http://schemas.microsoft.com/office/drawing/2014/main" id="{C740811B-7A9F-4586-B9C7-4A382B02E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8F5C0E-25DC-4C58-ABF6-7DF1B9C81A01}"/>
              </a:ext>
            </a:extLst>
          </p:cNvPr>
          <p:cNvSpPr>
            <a:spLocks noGrp="1"/>
          </p:cNvSpPr>
          <p:nvPr>
            <p:ph type="sldNum" sz="quarter" idx="12"/>
          </p:nvPr>
        </p:nvSpPr>
        <p:spPr/>
        <p:txBody>
          <a:bodyPr/>
          <a:lstStyle/>
          <a:p>
            <a:fld id="{2EDDE770-B45C-4E70-A7C9-5681D7E471AA}" type="slidenum">
              <a:rPr lang="en-US" smtClean="0"/>
              <a:t>‹#›</a:t>
            </a:fld>
            <a:endParaRPr lang="en-US"/>
          </a:p>
        </p:txBody>
      </p:sp>
    </p:spTree>
    <p:extLst>
      <p:ext uri="{BB962C8B-B14F-4D97-AF65-F5344CB8AC3E}">
        <p14:creationId xmlns:p14="http://schemas.microsoft.com/office/powerpoint/2010/main" val="183185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8C30F-B170-41D0-BCF1-19076A978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AFE4D0-A45D-4EE2-A9BA-0960DF937F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01A8-688C-4E90-893B-E84317C52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78D8F-36D4-479B-8291-90F79D0B1298}" type="datetimeFigureOut">
              <a:rPr lang="en-US" smtClean="0"/>
              <a:t>2/16/2025</a:t>
            </a:fld>
            <a:endParaRPr lang="en-US"/>
          </a:p>
        </p:txBody>
      </p:sp>
      <p:sp>
        <p:nvSpPr>
          <p:cNvPr id="5" name="Footer Placeholder 4">
            <a:extLst>
              <a:ext uri="{FF2B5EF4-FFF2-40B4-BE49-F238E27FC236}">
                <a16:creationId xmlns:a16="http://schemas.microsoft.com/office/drawing/2014/main" id="{92188973-31A4-416B-93AA-6A01A2220D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8BA2367-B94B-48AC-83B3-B311AA6410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DDE770-B45C-4E70-A7C9-5681D7E471AA}" type="slidenum">
              <a:rPr lang="en-US" smtClean="0"/>
              <a:t>‹#›</a:t>
            </a:fld>
            <a:endParaRPr lang="en-US"/>
          </a:p>
        </p:txBody>
      </p:sp>
    </p:spTree>
    <p:extLst>
      <p:ext uri="{BB962C8B-B14F-4D97-AF65-F5344CB8AC3E}">
        <p14:creationId xmlns:p14="http://schemas.microsoft.com/office/powerpoint/2010/main" val="298262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9F75E87F-8A22-45DC-9A5C-0E9445B59936}"/>
              </a:ext>
            </a:extLst>
          </p:cNvPr>
          <p:cNvSpPr txBox="1">
            <a:spLocks/>
          </p:cNvSpPr>
          <p:nvPr/>
        </p:nvSpPr>
        <p:spPr>
          <a:xfrm>
            <a:off x="317126" y="384729"/>
            <a:ext cx="9431557" cy="1371600"/>
          </a:xfrm>
          <a:prstGeom prst="rect">
            <a:avLst/>
          </a:prstGeom>
        </p:spPr>
        <p:txBody>
          <a:bodyPr vert="horz"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2">
                    <a:lumMod val="10000"/>
                  </a:schemeClr>
                </a:solidFill>
              </a:rPr>
              <a:t>Environment Managers</a:t>
            </a:r>
          </a:p>
        </p:txBody>
      </p:sp>
      <p:sp>
        <p:nvSpPr>
          <p:cNvPr id="9" name="TextBox 8">
            <a:extLst>
              <a:ext uri="{FF2B5EF4-FFF2-40B4-BE49-F238E27FC236}">
                <a16:creationId xmlns:a16="http://schemas.microsoft.com/office/drawing/2014/main" id="{70706C93-0C9F-498E-BEE5-8324F20DB981}"/>
              </a:ext>
            </a:extLst>
          </p:cNvPr>
          <p:cNvSpPr txBox="1"/>
          <p:nvPr/>
        </p:nvSpPr>
        <p:spPr>
          <a:xfrm>
            <a:off x="454931" y="1387895"/>
            <a:ext cx="11419943" cy="4524315"/>
          </a:xfrm>
          <a:prstGeom prst="rect">
            <a:avLst/>
          </a:prstGeom>
          <a:noFill/>
        </p:spPr>
        <p:txBody>
          <a:bodyPr wrap="square" rtlCol="0">
            <a:spAutoFit/>
          </a:bodyPr>
          <a:lstStyle/>
          <a:p>
            <a:r>
              <a:rPr lang="en-US" sz="2400" dirty="0"/>
              <a:t>Currently,  software (particularly open-source software) is changing with alarming speed.    With ML software like TensorFlow changes more or less continuously, with major revisions appearing on a yearly basis.   This has two negative effects for the users of these tools</a:t>
            </a:r>
          </a:p>
          <a:p>
            <a:endParaRPr lang="en-US" sz="2400" dirty="0"/>
          </a:p>
          <a:p>
            <a:r>
              <a:rPr lang="en-US" sz="2400" dirty="0"/>
              <a:t>a.) Newer packages require newer versions of Python and other tools.    Version conflicts, in which one tool you are using requires an earlier version of Python (or support package) than another newer tool does.   In other words, you can’t use both tools at the same time.  If you have conflicting software in a Python installation, you can break the installation.</a:t>
            </a:r>
          </a:p>
          <a:p>
            <a:endParaRPr lang="en-US" sz="2400" dirty="0"/>
          </a:p>
          <a:p>
            <a:r>
              <a:rPr lang="en-US" sz="2400" dirty="0"/>
              <a:t>b.)  Your own code may not run on a newer version of a given package.   A major level revision of a tool may not be backwards compatible with earlier versions.   You will need to keep using older versions of the packages,    the right older versions in fact.</a:t>
            </a:r>
          </a:p>
        </p:txBody>
      </p:sp>
    </p:spTree>
    <p:extLst>
      <p:ext uri="{BB962C8B-B14F-4D97-AF65-F5344CB8AC3E}">
        <p14:creationId xmlns:p14="http://schemas.microsoft.com/office/powerpoint/2010/main" val="11755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BFD6D-B2EE-4E95-BBF9-DAE39A7A81EB}"/>
              </a:ext>
            </a:extLst>
          </p:cNvPr>
          <p:cNvSpPr txBox="1"/>
          <p:nvPr/>
        </p:nvSpPr>
        <p:spPr>
          <a:xfrm>
            <a:off x="328246" y="480646"/>
            <a:ext cx="11336216" cy="2677656"/>
          </a:xfrm>
          <a:prstGeom prst="rect">
            <a:avLst/>
          </a:prstGeom>
          <a:noFill/>
        </p:spPr>
        <p:txBody>
          <a:bodyPr wrap="square" rtlCol="0">
            <a:spAutoFit/>
          </a:bodyPr>
          <a:lstStyle/>
          <a:p>
            <a:r>
              <a:rPr lang="en-US" sz="2400" b="1" dirty="0" err="1"/>
              <a:t>Venv</a:t>
            </a:r>
            <a:r>
              <a:rPr lang="en-US" dirty="0"/>
              <a:t>- the Python virtual environment creator</a:t>
            </a:r>
          </a:p>
          <a:p>
            <a:endParaRPr lang="en-US" dirty="0"/>
          </a:p>
          <a:p>
            <a:r>
              <a:rPr lang="en-US" dirty="0" err="1"/>
              <a:t>Venv</a:t>
            </a:r>
            <a:r>
              <a:rPr lang="en-US" dirty="0"/>
              <a:t> is a Python virtual environment creator,   it creates environments like </a:t>
            </a:r>
            <a:r>
              <a:rPr lang="en-US" dirty="0" err="1"/>
              <a:t>conda</a:t>
            </a:r>
            <a:r>
              <a:rPr lang="en-US" dirty="0"/>
              <a:t> does.   </a:t>
            </a:r>
            <a:r>
              <a:rPr lang="en-US" dirty="0" err="1"/>
              <a:t>Venv</a:t>
            </a:r>
            <a:r>
              <a:rPr lang="en-US" dirty="0"/>
              <a:t> does not seem to do package management and installation the way </a:t>
            </a:r>
            <a:r>
              <a:rPr lang="en-US" dirty="0" err="1"/>
              <a:t>conda</a:t>
            </a:r>
            <a:r>
              <a:rPr lang="en-US" dirty="0"/>
              <a:t> does.</a:t>
            </a:r>
          </a:p>
          <a:p>
            <a:endParaRPr lang="en-US" dirty="0"/>
          </a:p>
          <a:p>
            <a:r>
              <a:rPr lang="en-US" dirty="0"/>
              <a:t>I have used </a:t>
            </a:r>
            <a:r>
              <a:rPr lang="en-US" dirty="0" err="1"/>
              <a:t>venv</a:t>
            </a:r>
            <a:r>
              <a:rPr lang="en-US" dirty="0"/>
              <a:t> with some python ML tools,   where I was using a different </a:t>
            </a:r>
            <a:r>
              <a:rPr lang="en-US" b="1" i="1" dirty="0"/>
              <a:t>ML backend </a:t>
            </a:r>
            <a:r>
              <a:rPr lang="en-US" dirty="0"/>
              <a:t>for some problems.   Some python ML tools let you create models in one package and then do the calculations using a different package.  So you could create models with one tool and train them in another.     The training/calculation software is called a </a:t>
            </a:r>
            <a:r>
              <a:rPr lang="en-US" b="1" i="1" dirty="0"/>
              <a:t>backend. </a:t>
            </a:r>
          </a:p>
          <a:p>
            <a:endParaRPr lang="en-US" dirty="0"/>
          </a:p>
        </p:txBody>
      </p:sp>
    </p:spTree>
    <p:extLst>
      <p:ext uri="{BB962C8B-B14F-4D97-AF65-F5344CB8AC3E}">
        <p14:creationId xmlns:p14="http://schemas.microsoft.com/office/powerpoint/2010/main" val="50447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3A2E5A-1D73-7320-24D7-3504E4B86FBA}"/>
              </a:ext>
            </a:extLst>
          </p:cNvPr>
          <p:cNvSpPr txBox="1"/>
          <p:nvPr/>
        </p:nvSpPr>
        <p:spPr>
          <a:xfrm>
            <a:off x="461727" y="506994"/>
            <a:ext cx="11253457" cy="5786199"/>
          </a:xfrm>
          <a:prstGeom prst="rect">
            <a:avLst/>
          </a:prstGeom>
          <a:noFill/>
        </p:spPr>
        <p:txBody>
          <a:bodyPr wrap="square" rtlCol="0">
            <a:spAutoFit/>
          </a:bodyPr>
          <a:lstStyle/>
          <a:p>
            <a:r>
              <a:rPr lang="en-US" sz="2800" dirty="0"/>
              <a:t>Anaconda and </a:t>
            </a:r>
            <a:r>
              <a:rPr lang="en-US" sz="2800" dirty="0" err="1"/>
              <a:t>Miniconda</a:t>
            </a:r>
            <a:endParaRPr lang="en-US" sz="2800" dirty="0"/>
          </a:p>
          <a:p>
            <a:endParaRPr lang="en-US" dirty="0"/>
          </a:p>
          <a:p>
            <a:r>
              <a:rPr lang="en-US" dirty="0"/>
              <a:t>Anaconda is a packaged system that installs a wide range of Python related tools for doing </a:t>
            </a:r>
            <a:r>
              <a:rPr lang="en-US" dirty="0" err="1"/>
              <a:t>datascience</a:t>
            </a:r>
            <a:r>
              <a:rPr lang="en-US" dirty="0"/>
              <a:t>.   It installs Python, </a:t>
            </a:r>
            <a:r>
              <a:rPr lang="en-US" dirty="0" err="1"/>
              <a:t>conda</a:t>
            </a:r>
            <a:r>
              <a:rPr lang="en-US" dirty="0"/>
              <a:t>, </a:t>
            </a:r>
            <a:r>
              <a:rPr lang="en-US" dirty="0" err="1"/>
              <a:t>Jupyter</a:t>
            </a:r>
            <a:r>
              <a:rPr lang="en-US" dirty="0"/>
              <a:t> lab,  Spyder, pandas, </a:t>
            </a:r>
            <a:r>
              <a:rPr lang="en-US" dirty="0" err="1"/>
              <a:t>numpy</a:t>
            </a:r>
            <a:r>
              <a:rPr lang="en-US" dirty="0"/>
              <a:t>, sci-kit learn and a bunch of other tools.    It is an easy way to get the most popular tools in data science downloaded and installed at once.</a:t>
            </a:r>
          </a:p>
          <a:p>
            <a:endParaRPr lang="en-US" dirty="0"/>
          </a:p>
          <a:p>
            <a:r>
              <a:rPr lang="en-US" dirty="0"/>
              <a:t>Anaconda creates a “base” python environment with all these tools installed.</a:t>
            </a:r>
          </a:p>
          <a:p>
            <a:endParaRPr lang="en-US" dirty="0"/>
          </a:p>
          <a:p>
            <a:r>
              <a:rPr lang="en-US" dirty="0"/>
              <a:t>Conda can then be used to:</a:t>
            </a:r>
          </a:p>
          <a:p>
            <a:endParaRPr lang="en-US" dirty="0"/>
          </a:p>
          <a:p>
            <a:r>
              <a:rPr lang="en-US" dirty="0"/>
              <a:t>	-create new environments to used newer tools or do a specific job</a:t>
            </a:r>
          </a:p>
          <a:p>
            <a:r>
              <a:rPr lang="en-US" dirty="0"/>
              <a:t>	-copy or clone an environment, so you can modify it without breaking “base”</a:t>
            </a:r>
          </a:p>
          <a:p>
            <a:r>
              <a:rPr lang="en-US" dirty="0"/>
              <a:t>	-show you all the environments installed</a:t>
            </a:r>
          </a:p>
          <a:p>
            <a:r>
              <a:rPr lang="en-US" dirty="0"/>
              <a:t>	-switch between environments</a:t>
            </a:r>
          </a:p>
          <a:p>
            <a:r>
              <a:rPr lang="en-US" dirty="0"/>
              <a:t>	-delete environments</a:t>
            </a:r>
          </a:p>
          <a:p>
            <a:r>
              <a:rPr lang="en-US" dirty="0"/>
              <a:t>	-show you what libraries and tools are available in an environment</a:t>
            </a:r>
          </a:p>
          <a:p>
            <a:endParaRPr lang="en-US" dirty="0"/>
          </a:p>
          <a:p>
            <a:r>
              <a:rPr lang="en-US" dirty="0"/>
              <a:t>Use the </a:t>
            </a:r>
            <a:r>
              <a:rPr lang="en-US" dirty="0" err="1"/>
              <a:t>conda</a:t>
            </a:r>
            <a:r>
              <a:rPr lang="en-US" dirty="0"/>
              <a:t> cheat sheet to look up the commands to carry out these steps.</a:t>
            </a:r>
          </a:p>
          <a:p>
            <a:endParaRPr lang="en-US" dirty="0"/>
          </a:p>
          <a:p>
            <a:r>
              <a:rPr lang="en-US" dirty="0"/>
              <a:t>Conda is typically run from the command line interface</a:t>
            </a:r>
          </a:p>
        </p:txBody>
      </p:sp>
    </p:spTree>
    <p:extLst>
      <p:ext uri="{BB962C8B-B14F-4D97-AF65-F5344CB8AC3E}">
        <p14:creationId xmlns:p14="http://schemas.microsoft.com/office/powerpoint/2010/main" val="2862828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BF6CB-6F3B-4BA5-74BA-B6C1A24C44C6}"/>
              </a:ext>
            </a:extLst>
          </p:cNvPr>
          <p:cNvSpPr txBox="1"/>
          <p:nvPr/>
        </p:nvSpPr>
        <p:spPr>
          <a:xfrm>
            <a:off x="534154" y="353085"/>
            <a:ext cx="10909426" cy="5724644"/>
          </a:xfrm>
          <a:prstGeom prst="rect">
            <a:avLst/>
          </a:prstGeom>
          <a:noFill/>
        </p:spPr>
        <p:txBody>
          <a:bodyPr wrap="square" rtlCol="0">
            <a:spAutoFit/>
          </a:bodyPr>
          <a:lstStyle/>
          <a:p>
            <a:r>
              <a:rPr lang="en-US" sz="2400" b="1" dirty="0"/>
              <a:t>Conda install operations</a:t>
            </a:r>
          </a:p>
          <a:p>
            <a:endParaRPr lang="en-US" dirty="0"/>
          </a:p>
          <a:p>
            <a:r>
              <a:rPr lang="en-US" dirty="0"/>
              <a:t>This is a really common operation,  the syntax looks like</a:t>
            </a:r>
          </a:p>
          <a:p>
            <a:endParaRPr lang="en-US" dirty="0"/>
          </a:p>
          <a:p>
            <a:r>
              <a:rPr lang="en-US" dirty="0"/>
              <a:t>	</a:t>
            </a:r>
            <a:r>
              <a:rPr lang="en-US" dirty="0" err="1"/>
              <a:t>conda</a:t>
            </a:r>
            <a:r>
              <a:rPr lang="en-US" dirty="0"/>
              <a:t> install </a:t>
            </a:r>
            <a:r>
              <a:rPr lang="en-US" dirty="0" err="1"/>
              <a:t>cool_new_package</a:t>
            </a:r>
            <a:endParaRPr lang="en-US" dirty="0"/>
          </a:p>
          <a:p>
            <a:endParaRPr lang="en-US" dirty="0"/>
          </a:p>
          <a:p>
            <a:r>
              <a:rPr lang="en-US" dirty="0"/>
              <a:t>There are ways to specify the version number of a package as well.</a:t>
            </a:r>
          </a:p>
          <a:p>
            <a:endParaRPr lang="en-US" dirty="0"/>
          </a:p>
          <a:p>
            <a:r>
              <a:rPr lang="en-US" dirty="0"/>
              <a:t>Conda will find the dependencies, and also look for conflicts in the environment.   It will try to figure out how to install a non-conflicting set of code (“solving” the environment).   If it cannot, it will tell you so.  At that point,   it is time to create a new environment.</a:t>
            </a:r>
          </a:p>
          <a:p>
            <a:endParaRPr lang="en-US" dirty="0"/>
          </a:p>
          <a:p>
            <a:r>
              <a:rPr lang="en-US" dirty="0"/>
              <a:t>You can look up how to install packages on google by typing “Anaconda install </a:t>
            </a:r>
            <a:r>
              <a:rPr lang="en-US" dirty="0" err="1"/>
              <a:t>cool_new_package</a:t>
            </a:r>
            <a:r>
              <a:rPr lang="en-US" dirty="0"/>
              <a:t>” into google,    Anaconda maintains a website explain how to install most packages.   This helps if the package is not in the standard repository.</a:t>
            </a:r>
          </a:p>
          <a:p>
            <a:endParaRPr lang="en-US" dirty="0"/>
          </a:p>
          <a:p>
            <a:r>
              <a:rPr lang="en-US" dirty="0"/>
              <a:t>Sometimes you will have to use  pip to do an install,      pip install </a:t>
            </a:r>
            <a:r>
              <a:rPr lang="en-US" dirty="0" err="1"/>
              <a:t>cool_but_obscure_package</a:t>
            </a:r>
            <a:endParaRPr lang="en-US" dirty="0"/>
          </a:p>
          <a:p>
            <a:endParaRPr lang="en-US" dirty="0"/>
          </a:p>
          <a:p>
            <a:r>
              <a:rPr lang="en-US" dirty="0"/>
              <a:t>Pip is probably more likely to break installations,  you  may want to create a new environment before trying to use pip for an install.</a:t>
            </a:r>
          </a:p>
        </p:txBody>
      </p:sp>
    </p:spTree>
    <p:extLst>
      <p:ext uri="{BB962C8B-B14F-4D97-AF65-F5344CB8AC3E}">
        <p14:creationId xmlns:p14="http://schemas.microsoft.com/office/powerpoint/2010/main" val="138343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11AA89-865D-84A0-2B55-A4BD4A9E71E2}"/>
              </a:ext>
            </a:extLst>
          </p:cNvPr>
          <p:cNvSpPr txBox="1"/>
          <p:nvPr/>
        </p:nvSpPr>
        <p:spPr>
          <a:xfrm>
            <a:off x="262550" y="335845"/>
            <a:ext cx="11452634" cy="6463308"/>
          </a:xfrm>
          <a:prstGeom prst="rect">
            <a:avLst/>
          </a:prstGeom>
          <a:noFill/>
        </p:spPr>
        <p:txBody>
          <a:bodyPr wrap="square" rtlCol="0">
            <a:spAutoFit/>
          </a:bodyPr>
          <a:lstStyle/>
          <a:p>
            <a:r>
              <a:rPr lang="en-US" b="1" dirty="0"/>
              <a:t>Useful Conda actions,   </a:t>
            </a:r>
            <a:r>
              <a:rPr lang="en-US" i="1" dirty="0"/>
              <a:t>these take place in the currently active installation</a:t>
            </a:r>
          </a:p>
          <a:p>
            <a:endParaRPr lang="en-US" dirty="0"/>
          </a:p>
          <a:p>
            <a:r>
              <a:rPr lang="en-US" dirty="0"/>
              <a:t>Conda can show you these</a:t>
            </a:r>
          </a:p>
          <a:p>
            <a:endParaRPr lang="en-US" dirty="0"/>
          </a:p>
          <a:p>
            <a:r>
              <a:rPr lang="en-US" dirty="0"/>
              <a:t>	</a:t>
            </a:r>
            <a:r>
              <a:rPr lang="en-US" dirty="0" err="1"/>
              <a:t>conda</a:t>
            </a:r>
            <a:r>
              <a:rPr lang="en-US" dirty="0"/>
              <a:t> env list</a:t>
            </a:r>
          </a:p>
          <a:p>
            <a:endParaRPr lang="en-US" dirty="0"/>
          </a:p>
          <a:p>
            <a:r>
              <a:rPr lang="en-US" dirty="0"/>
              <a:t>Switching environments</a:t>
            </a:r>
          </a:p>
          <a:p>
            <a:endParaRPr lang="en-US" dirty="0"/>
          </a:p>
          <a:p>
            <a:r>
              <a:rPr lang="en-US" dirty="0"/>
              <a:t>	</a:t>
            </a:r>
            <a:r>
              <a:rPr lang="en-US" dirty="0" err="1"/>
              <a:t>conda</a:t>
            </a:r>
            <a:r>
              <a:rPr lang="en-US" dirty="0"/>
              <a:t> activate  </a:t>
            </a:r>
            <a:r>
              <a:rPr lang="en-US" dirty="0" err="1"/>
              <a:t>environment_name</a:t>
            </a:r>
            <a:endParaRPr lang="en-US" dirty="0"/>
          </a:p>
          <a:p>
            <a:endParaRPr lang="en-US" dirty="0"/>
          </a:p>
          <a:p>
            <a:r>
              <a:rPr lang="en-US" dirty="0"/>
              <a:t>Copy an environment</a:t>
            </a:r>
          </a:p>
          <a:p>
            <a:endParaRPr lang="en-US" dirty="0"/>
          </a:p>
          <a:p>
            <a:r>
              <a:rPr lang="en-US" dirty="0"/>
              <a:t>	</a:t>
            </a:r>
            <a:r>
              <a:rPr lang="en-US" dirty="0" err="1"/>
              <a:t>conda</a:t>
            </a:r>
            <a:r>
              <a:rPr lang="en-US" dirty="0"/>
              <a:t> create -- clone </a:t>
            </a:r>
            <a:r>
              <a:rPr lang="en-US" dirty="0" err="1"/>
              <a:t>orig_env</a:t>
            </a:r>
            <a:r>
              <a:rPr lang="en-US" dirty="0"/>
              <a:t> –name </a:t>
            </a:r>
            <a:r>
              <a:rPr lang="en-US" dirty="0" err="1"/>
              <a:t>clone_of_orig_env</a:t>
            </a:r>
            <a:endParaRPr lang="en-US" dirty="0"/>
          </a:p>
          <a:p>
            <a:endParaRPr lang="en-US" dirty="0"/>
          </a:p>
          <a:p>
            <a:r>
              <a:rPr lang="en-US" dirty="0"/>
              <a:t>Create a new environment</a:t>
            </a:r>
          </a:p>
          <a:p>
            <a:endParaRPr lang="en-US" dirty="0"/>
          </a:p>
          <a:p>
            <a:r>
              <a:rPr lang="en-US" dirty="0"/>
              <a:t>	</a:t>
            </a:r>
            <a:r>
              <a:rPr lang="en-US" dirty="0" err="1"/>
              <a:t>conda</a:t>
            </a:r>
            <a:r>
              <a:rPr lang="en-US" dirty="0"/>
              <a:t> create –name </a:t>
            </a:r>
            <a:r>
              <a:rPr lang="en-US" dirty="0" err="1"/>
              <a:t>my_new_env</a:t>
            </a:r>
            <a:r>
              <a:rPr lang="en-US" dirty="0"/>
              <a:t> python=3.12 </a:t>
            </a:r>
            <a:r>
              <a:rPr lang="en-US" dirty="0" err="1"/>
              <a:t>tensorflow</a:t>
            </a:r>
            <a:endParaRPr lang="en-US" dirty="0"/>
          </a:p>
          <a:p>
            <a:endParaRPr lang="en-US" dirty="0"/>
          </a:p>
          <a:p>
            <a:r>
              <a:rPr lang="en-US" dirty="0"/>
              <a:t>	here the python=3.12 is specifying the version of python to install</a:t>
            </a:r>
          </a:p>
          <a:p>
            <a:endParaRPr lang="en-US" dirty="0"/>
          </a:p>
          <a:p>
            <a:r>
              <a:rPr lang="en-US" dirty="0"/>
              <a:t>Updating a library</a:t>
            </a:r>
          </a:p>
          <a:p>
            <a:endParaRPr lang="en-US" dirty="0"/>
          </a:p>
          <a:p>
            <a:r>
              <a:rPr lang="en-US" dirty="0"/>
              <a:t>	</a:t>
            </a:r>
            <a:r>
              <a:rPr lang="en-US" dirty="0" err="1"/>
              <a:t>conda</a:t>
            </a:r>
            <a:r>
              <a:rPr lang="en-US" dirty="0"/>
              <a:t> update </a:t>
            </a:r>
            <a:r>
              <a:rPr lang="en-US" dirty="0" err="1"/>
              <a:t>useful_library</a:t>
            </a:r>
            <a:endParaRPr lang="en-US" dirty="0"/>
          </a:p>
        </p:txBody>
      </p:sp>
    </p:spTree>
    <p:extLst>
      <p:ext uri="{BB962C8B-B14F-4D97-AF65-F5344CB8AC3E}">
        <p14:creationId xmlns:p14="http://schemas.microsoft.com/office/powerpoint/2010/main" val="239179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B7C9D4-7546-65A1-E3C8-D1074D4002F1}"/>
              </a:ext>
            </a:extLst>
          </p:cNvPr>
          <p:cNvSpPr txBox="1"/>
          <p:nvPr/>
        </p:nvSpPr>
        <p:spPr>
          <a:xfrm>
            <a:off x="371192" y="407406"/>
            <a:ext cx="11497901" cy="4801314"/>
          </a:xfrm>
          <a:prstGeom prst="rect">
            <a:avLst/>
          </a:prstGeom>
          <a:noFill/>
        </p:spPr>
        <p:txBody>
          <a:bodyPr wrap="square" rtlCol="0">
            <a:spAutoFit/>
          </a:bodyPr>
          <a:lstStyle/>
          <a:p>
            <a:r>
              <a:rPr lang="en-US" b="1" dirty="0"/>
              <a:t>Creating an installation to support a specific library</a:t>
            </a:r>
          </a:p>
          <a:p>
            <a:endParaRPr lang="en-US" dirty="0"/>
          </a:p>
          <a:p>
            <a:r>
              <a:rPr lang="en-US" dirty="0"/>
              <a:t>Often I wind up creating a new environment when:</a:t>
            </a:r>
          </a:p>
          <a:p>
            <a:endParaRPr lang="en-US" dirty="0"/>
          </a:p>
          <a:p>
            <a:r>
              <a:rPr lang="en-US" dirty="0"/>
              <a:t>	-I am starting a new, complex project and want to be sure I have the newest version of the </a:t>
            </a:r>
          </a:p>
          <a:p>
            <a:r>
              <a:rPr lang="en-US" dirty="0"/>
              <a:t>                    main library I will want for the project.   This makes sure </a:t>
            </a:r>
            <a:r>
              <a:rPr lang="en-US" dirty="0" err="1"/>
              <a:t>conda</a:t>
            </a:r>
            <a:r>
              <a:rPr lang="en-US" dirty="0"/>
              <a:t> doesn’t “compromise” on the library I want</a:t>
            </a:r>
          </a:p>
          <a:p>
            <a:r>
              <a:rPr lang="en-US" dirty="0"/>
              <a:t>	</a:t>
            </a:r>
          </a:p>
          <a:p>
            <a:r>
              <a:rPr lang="en-US" dirty="0"/>
              <a:t>	-I tried to install a new library and </a:t>
            </a:r>
            <a:r>
              <a:rPr lang="en-US" dirty="0" err="1"/>
              <a:t>conda</a:t>
            </a:r>
            <a:r>
              <a:rPr lang="en-US" dirty="0"/>
              <a:t> couldn’t figure out how to do it without conflicts</a:t>
            </a:r>
          </a:p>
          <a:p>
            <a:endParaRPr lang="en-US" dirty="0"/>
          </a:p>
          <a:p>
            <a:r>
              <a:rPr lang="en-US" dirty="0"/>
              <a:t>If I want to set up an environment with the latest version of </a:t>
            </a:r>
            <a:r>
              <a:rPr lang="en-US" dirty="0" err="1"/>
              <a:t>tensorflow</a:t>
            </a:r>
            <a:r>
              <a:rPr lang="en-US" dirty="0"/>
              <a:t> to develop neural net models, I would create a fresh environment to do this, and specify only the </a:t>
            </a:r>
            <a:r>
              <a:rPr lang="en-US" dirty="0" err="1"/>
              <a:t>tensorflow</a:t>
            </a:r>
            <a:r>
              <a:rPr lang="en-US" dirty="0"/>
              <a:t> libraries.  Conda will figure out what else I need and try to install the most recent version of everything (including python), but with </a:t>
            </a:r>
            <a:r>
              <a:rPr lang="en-US" dirty="0" err="1"/>
              <a:t>tensorflow</a:t>
            </a:r>
            <a:r>
              <a:rPr lang="en-US" dirty="0"/>
              <a:t> having priority.</a:t>
            </a:r>
          </a:p>
          <a:p>
            <a:endParaRPr lang="en-US" dirty="0"/>
          </a:p>
          <a:p>
            <a:r>
              <a:rPr lang="en-US" dirty="0"/>
              <a:t>		</a:t>
            </a:r>
            <a:r>
              <a:rPr lang="en-US" dirty="0" err="1"/>
              <a:t>conda</a:t>
            </a:r>
            <a:r>
              <a:rPr lang="en-US" dirty="0"/>
              <a:t> create –name </a:t>
            </a:r>
            <a:r>
              <a:rPr lang="en-US" dirty="0" err="1"/>
              <a:t>mytf_env</a:t>
            </a:r>
            <a:r>
              <a:rPr lang="en-US" dirty="0"/>
              <a:t> </a:t>
            </a:r>
            <a:r>
              <a:rPr lang="en-US" dirty="0" err="1"/>
              <a:t>tf-gpu</a:t>
            </a:r>
            <a:r>
              <a:rPr lang="en-US" dirty="0"/>
              <a:t> </a:t>
            </a:r>
            <a:r>
              <a:rPr lang="en-US" dirty="0" err="1"/>
              <a:t>tensorflow-gpu</a:t>
            </a:r>
            <a:endParaRPr lang="en-US" dirty="0"/>
          </a:p>
          <a:p>
            <a:endParaRPr lang="en-US" dirty="0"/>
          </a:p>
          <a:p>
            <a:r>
              <a:rPr lang="en-US" dirty="0"/>
              <a:t>After that, I will use </a:t>
            </a:r>
            <a:r>
              <a:rPr lang="en-US" dirty="0" err="1"/>
              <a:t>conda</a:t>
            </a:r>
            <a:r>
              <a:rPr lang="en-US" dirty="0"/>
              <a:t> install to add </a:t>
            </a:r>
            <a:r>
              <a:rPr lang="en-US" dirty="0" err="1"/>
              <a:t>jupyterlab</a:t>
            </a:r>
            <a:r>
              <a:rPr lang="en-US" dirty="0"/>
              <a:t>, spyder, pandas, scikit-learn and whatever else I feel I will want.  Conda will find versions compatible or tell me there is a problem.</a:t>
            </a:r>
          </a:p>
        </p:txBody>
      </p:sp>
    </p:spTree>
    <p:extLst>
      <p:ext uri="{BB962C8B-B14F-4D97-AF65-F5344CB8AC3E}">
        <p14:creationId xmlns:p14="http://schemas.microsoft.com/office/powerpoint/2010/main" val="606370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F6C473-2001-4D85-DF74-8EA6135CF933}"/>
              </a:ext>
            </a:extLst>
          </p:cNvPr>
          <p:cNvSpPr txBox="1"/>
          <p:nvPr/>
        </p:nvSpPr>
        <p:spPr>
          <a:xfrm>
            <a:off x="262550" y="271604"/>
            <a:ext cx="11552222" cy="5447645"/>
          </a:xfrm>
          <a:prstGeom prst="rect">
            <a:avLst/>
          </a:prstGeom>
          <a:noFill/>
        </p:spPr>
        <p:txBody>
          <a:bodyPr wrap="square" rtlCol="0">
            <a:spAutoFit/>
          </a:bodyPr>
          <a:lstStyle/>
          <a:p>
            <a:r>
              <a:rPr lang="en-US" sz="2400" b="1" dirty="0"/>
              <a:t>Operating Systems</a:t>
            </a:r>
          </a:p>
          <a:p>
            <a:endParaRPr lang="en-US" dirty="0"/>
          </a:p>
          <a:p>
            <a:r>
              <a:rPr lang="en-US" dirty="0"/>
              <a:t>If you are working with absolute state of the art python libraries, it is really hard to beat </a:t>
            </a:r>
            <a:r>
              <a:rPr lang="en-US" dirty="0" err="1"/>
              <a:t>linux</a:t>
            </a:r>
            <a:r>
              <a:rPr lang="en-US" dirty="0"/>
              <a:t>.   Not all package are available in the newest form for Window or Mac OS.</a:t>
            </a:r>
          </a:p>
          <a:p>
            <a:endParaRPr lang="en-US" dirty="0"/>
          </a:p>
          <a:p>
            <a:r>
              <a:rPr lang="en-US" dirty="0"/>
              <a:t>On Windows, you can install the WSL,   Windows System Linux, that will allow a </a:t>
            </a:r>
            <a:r>
              <a:rPr lang="en-US" dirty="0" err="1"/>
              <a:t>linux</a:t>
            </a:r>
            <a:r>
              <a:rPr lang="en-US" dirty="0"/>
              <a:t> virtual machine to run within windows.   This does take a lot of ram and disk space, but it is much faster than running the same material in windows.  If you have a big windows gaming style computer,  it is worth trying WSL.</a:t>
            </a:r>
          </a:p>
          <a:p>
            <a:endParaRPr lang="en-US" dirty="0"/>
          </a:p>
          <a:p>
            <a:r>
              <a:rPr lang="en-US" dirty="0"/>
              <a:t>The other approach that works for using the latest and greatest software is to use Google </a:t>
            </a:r>
            <a:r>
              <a:rPr lang="en-US" dirty="0" err="1"/>
              <a:t>Colab</a:t>
            </a:r>
            <a:r>
              <a:rPr lang="en-US" dirty="0"/>
              <a:t>.  This runs a </a:t>
            </a:r>
            <a:r>
              <a:rPr lang="en-US" dirty="0" err="1"/>
              <a:t>Jupyter</a:t>
            </a:r>
            <a:r>
              <a:rPr lang="en-US" dirty="0"/>
              <a:t> notebook on a Google owned server,  almost certainly running Linux.  These installations are update constantly, and you can use </a:t>
            </a:r>
            <a:r>
              <a:rPr lang="en-US" dirty="0" err="1"/>
              <a:t>conda</a:t>
            </a:r>
            <a:r>
              <a:rPr lang="en-US" dirty="0"/>
              <a:t> or pip to install libraries that aren’t already there.    Google </a:t>
            </a:r>
            <a:r>
              <a:rPr lang="en-US" dirty="0" err="1"/>
              <a:t>Colab</a:t>
            </a:r>
            <a:r>
              <a:rPr lang="en-US" dirty="0"/>
              <a:t> is free, but you do have to sign up for it.  Try using the free version to start,  if you need access to more memory and processing power,  the upgraded Google Pro is only $10 per month.   This is the cheapest way to get access to the ram, multi-core CPUs and big GPUs needed for large machine learning models.</a:t>
            </a:r>
          </a:p>
          <a:p>
            <a:endParaRPr lang="en-US" dirty="0"/>
          </a:p>
          <a:p>
            <a:r>
              <a:rPr lang="en-US" dirty="0"/>
              <a:t>There is also a free notebook system available through Kaggle,  that’s another alternative.</a:t>
            </a:r>
          </a:p>
          <a:p>
            <a:endParaRPr lang="en-US" dirty="0"/>
          </a:p>
          <a:p>
            <a:endParaRPr lang="en-US" dirty="0"/>
          </a:p>
        </p:txBody>
      </p:sp>
    </p:spTree>
    <p:extLst>
      <p:ext uri="{BB962C8B-B14F-4D97-AF65-F5344CB8AC3E}">
        <p14:creationId xmlns:p14="http://schemas.microsoft.com/office/powerpoint/2010/main" val="2147391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5912E-6246-F62B-ACBB-DF92D7C797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870873-C94C-755F-86C6-AA66CEF5D955}"/>
              </a:ext>
            </a:extLst>
          </p:cNvPr>
          <p:cNvSpPr txBox="1"/>
          <p:nvPr/>
        </p:nvSpPr>
        <p:spPr>
          <a:xfrm>
            <a:off x="452673" y="334978"/>
            <a:ext cx="11479794" cy="5078313"/>
          </a:xfrm>
          <a:prstGeom prst="rect">
            <a:avLst/>
          </a:prstGeom>
          <a:noFill/>
        </p:spPr>
        <p:txBody>
          <a:bodyPr wrap="square" rtlCol="0">
            <a:spAutoFit/>
          </a:bodyPr>
          <a:lstStyle/>
          <a:p>
            <a:r>
              <a:rPr lang="en-US" b="1" dirty="0"/>
              <a:t>Buying a big computer for Data Science</a:t>
            </a:r>
          </a:p>
          <a:p>
            <a:endParaRPr lang="en-US" dirty="0"/>
          </a:p>
          <a:p>
            <a:r>
              <a:rPr lang="en-US" dirty="0"/>
              <a:t>Learn the material and try Google Pro for a while before dropping a lot of money on a fancy computer.  Google pro allows for different options on the among of ram, the </a:t>
            </a:r>
            <a:r>
              <a:rPr lang="en-US" dirty="0" err="1"/>
              <a:t>cpu</a:t>
            </a:r>
            <a:r>
              <a:rPr lang="en-US" dirty="0"/>
              <a:t> size and the </a:t>
            </a:r>
            <a:r>
              <a:rPr lang="en-US" dirty="0" err="1"/>
              <a:t>gpu</a:t>
            </a:r>
            <a:r>
              <a:rPr lang="en-US" dirty="0"/>
              <a:t> size.   Experiment with this before spending your money.</a:t>
            </a:r>
          </a:p>
          <a:p>
            <a:endParaRPr lang="en-US" dirty="0"/>
          </a:p>
          <a:p>
            <a:r>
              <a:rPr lang="en-US" dirty="0"/>
              <a:t>Advanced data science benefits from multi-core </a:t>
            </a:r>
            <a:r>
              <a:rPr lang="en-US" dirty="0" err="1"/>
              <a:t>cpus</a:t>
            </a:r>
            <a:r>
              <a:rPr lang="en-US" dirty="0"/>
              <a:t>, lots of ram and a big Nvidia </a:t>
            </a:r>
            <a:r>
              <a:rPr lang="en-US" dirty="0" err="1"/>
              <a:t>gpu</a:t>
            </a:r>
            <a:r>
              <a:rPr lang="en-US" dirty="0"/>
              <a:t>.  Keeping the computer cool becomes a big issue at this point,   so this is going to be a desktop machine.</a:t>
            </a:r>
          </a:p>
          <a:p>
            <a:endParaRPr lang="en-US" dirty="0"/>
          </a:p>
          <a:p>
            <a:r>
              <a:rPr lang="en-US" dirty="0"/>
              <a:t>There are expensive computers designed for data science, but the easiest way to get a machine like this is to buy a high end gaming computer running Windows or Linux.   Do your research on what GPU you </a:t>
            </a:r>
            <a:r>
              <a:rPr lang="en-US" dirty="0" err="1"/>
              <a:t>want,and</a:t>
            </a:r>
            <a:r>
              <a:rPr lang="en-US" dirty="0"/>
              <a:t> buy for reliability.</a:t>
            </a:r>
          </a:p>
          <a:p>
            <a:endParaRPr lang="en-US" dirty="0"/>
          </a:p>
          <a:p>
            <a:r>
              <a:rPr lang="en-US" dirty="0"/>
              <a:t>Extra monitors are basically a must, at least two monitors.    Balance out the spend RAM, CPU and GPUs.    Big GPUs get expensive fast,   and have a cool factor,   but spending money on extra RAM makes everything you do faster and CPU upgrades are cheaper than big GPU upgrades.    The last couple of steps of upgrades are always the most expensive and may not be worth it. </a:t>
            </a:r>
          </a:p>
          <a:p>
            <a:endParaRPr lang="en-US" dirty="0"/>
          </a:p>
          <a:p>
            <a:r>
              <a:rPr lang="en-US" dirty="0"/>
              <a:t> </a:t>
            </a:r>
          </a:p>
        </p:txBody>
      </p:sp>
    </p:spTree>
    <p:extLst>
      <p:ext uri="{BB962C8B-B14F-4D97-AF65-F5344CB8AC3E}">
        <p14:creationId xmlns:p14="http://schemas.microsoft.com/office/powerpoint/2010/main" val="142734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087F66-9B4A-450E-8649-3BC740F7D428}"/>
              </a:ext>
            </a:extLst>
          </p:cNvPr>
          <p:cNvSpPr txBox="1"/>
          <p:nvPr/>
        </p:nvSpPr>
        <p:spPr>
          <a:xfrm>
            <a:off x="574430" y="515815"/>
            <a:ext cx="11043139" cy="5232202"/>
          </a:xfrm>
          <a:prstGeom prst="rect">
            <a:avLst/>
          </a:prstGeom>
          <a:noFill/>
        </p:spPr>
        <p:txBody>
          <a:bodyPr wrap="square" rtlCol="0">
            <a:spAutoFit/>
          </a:bodyPr>
          <a:lstStyle/>
          <a:p>
            <a:r>
              <a:rPr lang="en-US" sz="2800" dirty="0"/>
              <a:t>Why is Python such a hassle with updates?</a:t>
            </a:r>
          </a:p>
          <a:p>
            <a:endParaRPr lang="en-US" dirty="0"/>
          </a:p>
          <a:p>
            <a:endParaRPr lang="en-US" dirty="0"/>
          </a:p>
          <a:p>
            <a:r>
              <a:rPr lang="en-US" dirty="0"/>
              <a:t>Two reasons:</a:t>
            </a:r>
          </a:p>
          <a:p>
            <a:endParaRPr lang="en-US" dirty="0"/>
          </a:p>
          <a:p>
            <a:r>
              <a:rPr lang="en-US" dirty="0"/>
              <a:t>It is open-source software, so there is no central authority running or creating Python,  so individuals or groups do what they think is right</a:t>
            </a:r>
          </a:p>
          <a:p>
            <a:endParaRPr lang="en-US" dirty="0"/>
          </a:p>
          <a:p>
            <a:r>
              <a:rPr lang="en-US" dirty="0"/>
              <a:t>The Python libraries are changing fast.   Many complex python libraries make use of many other Python libraries- this is called </a:t>
            </a:r>
            <a:r>
              <a:rPr lang="en-US" b="1" i="1" dirty="0"/>
              <a:t>dependence </a:t>
            </a:r>
            <a:r>
              <a:rPr lang="en-US" dirty="0"/>
              <a:t>and libraries have </a:t>
            </a:r>
            <a:r>
              <a:rPr lang="en-US" b="1" i="1" dirty="0"/>
              <a:t>dependencies</a:t>
            </a:r>
            <a:r>
              <a:rPr lang="en-US" dirty="0"/>
              <a:t>,   other libraries they need to run.  If a library adds a new feature or tool and a second library changes its’ code to make use of the new feature in the first library,  you have a complex dependency,  of one library on a specific version of another.</a:t>
            </a:r>
          </a:p>
          <a:p>
            <a:endParaRPr lang="en-US" i="1" dirty="0"/>
          </a:p>
          <a:p>
            <a:r>
              <a:rPr lang="en-US" dirty="0"/>
              <a:t>A base python installation often has something like 30 libraries in it, and more complex projects need even more libraries.</a:t>
            </a:r>
          </a:p>
          <a:p>
            <a:endParaRPr lang="en-US" dirty="0"/>
          </a:p>
          <a:p>
            <a:r>
              <a:rPr lang="en-US" dirty="0"/>
              <a:t>Yes, this is a bit of a pain,  but if you want to use the latest code,   you have to deal with it.   Tools like </a:t>
            </a:r>
            <a:r>
              <a:rPr lang="en-US" b="1" dirty="0" err="1"/>
              <a:t>Conda</a:t>
            </a:r>
            <a:r>
              <a:rPr lang="en-US" dirty="0"/>
              <a:t> really help matters.</a:t>
            </a:r>
          </a:p>
        </p:txBody>
      </p:sp>
    </p:spTree>
    <p:extLst>
      <p:ext uri="{BB962C8B-B14F-4D97-AF65-F5344CB8AC3E}">
        <p14:creationId xmlns:p14="http://schemas.microsoft.com/office/powerpoint/2010/main" val="1998219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2A941E-E2BE-471E-BA7A-F7192FF78227}"/>
              </a:ext>
            </a:extLst>
          </p:cNvPr>
          <p:cNvSpPr txBox="1"/>
          <p:nvPr/>
        </p:nvSpPr>
        <p:spPr>
          <a:xfrm>
            <a:off x="384970" y="197346"/>
            <a:ext cx="11631184" cy="6740307"/>
          </a:xfrm>
          <a:prstGeom prst="rect">
            <a:avLst/>
          </a:prstGeom>
          <a:noFill/>
        </p:spPr>
        <p:txBody>
          <a:bodyPr wrap="square" rtlCol="0">
            <a:spAutoFit/>
          </a:bodyPr>
          <a:lstStyle/>
          <a:p>
            <a:r>
              <a:rPr lang="en-US" dirty="0"/>
              <a:t>The solution to this is to use  some form of an environment, or a virtual environment,  or even a virtual machine, to run your software inside.</a:t>
            </a:r>
          </a:p>
          <a:p>
            <a:endParaRPr lang="en-US" dirty="0"/>
          </a:p>
          <a:p>
            <a:r>
              <a:rPr lang="en-US" dirty="0"/>
              <a:t>These are various forms of “packaging” the installation of software on a computer, so that they have a “closed” environment to run within.   This can be the separate installation of python and python libraries provided by the </a:t>
            </a:r>
            <a:r>
              <a:rPr lang="en-US" b="1" i="1" dirty="0" err="1"/>
              <a:t>conda</a:t>
            </a:r>
            <a:r>
              <a:rPr lang="en-US" dirty="0"/>
              <a:t> environment manager we will be using,  or the </a:t>
            </a:r>
            <a:r>
              <a:rPr lang="en-US" b="1" i="1" dirty="0" err="1"/>
              <a:t>venv</a:t>
            </a:r>
            <a:r>
              <a:rPr lang="en-US" dirty="0"/>
              <a:t> virtual environment manager for python,  which largely does the same job as </a:t>
            </a:r>
            <a:r>
              <a:rPr lang="en-US" dirty="0" err="1"/>
              <a:t>conda</a:t>
            </a:r>
            <a:r>
              <a:rPr lang="en-US" dirty="0"/>
              <a:t>.    Both of these systems allow you to install independent installations of python, with different sets of libraries and tools,  called </a:t>
            </a:r>
            <a:r>
              <a:rPr lang="en-US" b="1" i="1" dirty="0"/>
              <a:t>environments</a:t>
            </a:r>
            <a:r>
              <a:rPr lang="en-US" i="1" dirty="0"/>
              <a:t>.    </a:t>
            </a:r>
            <a:r>
              <a:rPr lang="en-US" dirty="0"/>
              <a:t>You can then create a file that specifies which packages and python version are in use that can be used to recreate the environment on a different installation.    This lets you share or distribute your code and know that the environment will work.</a:t>
            </a:r>
          </a:p>
          <a:p>
            <a:endParaRPr lang="en-US" i="1" dirty="0"/>
          </a:p>
          <a:p>
            <a:r>
              <a:rPr lang="en-US" dirty="0"/>
              <a:t>You will find you don’t really have a choice about using environments, you simply can’t get all the available libraries to all run at the same time with interfering with one another.</a:t>
            </a:r>
          </a:p>
          <a:p>
            <a:endParaRPr lang="en-US" dirty="0"/>
          </a:p>
          <a:p>
            <a:r>
              <a:rPr lang="en-US" dirty="0"/>
              <a:t>The next most sophisticated approach is to run programs within </a:t>
            </a:r>
            <a:r>
              <a:rPr lang="en-US" b="1" i="1" dirty="0"/>
              <a:t>containers</a:t>
            </a:r>
            <a:r>
              <a:rPr lang="en-US" i="1" dirty="0"/>
              <a:t>.  </a:t>
            </a:r>
            <a:r>
              <a:rPr lang="en-US" dirty="0"/>
              <a:t>A container controls the access to the operating system that is allowed to a piece of software, so that one installs a container with only the libraries, tools, languages </a:t>
            </a:r>
            <a:r>
              <a:rPr lang="en-US" dirty="0" err="1"/>
              <a:t>etc</a:t>
            </a:r>
            <a:r>
              <a:rPr lang="en-US" dirty="0"/>
              <a:t> that the program should be allowed to access.   By specifying the container,  you can control how the software runs, so you are not surprised by conflicts with software on the host computer. </a:t>
            </a:r>
          </a:p>
          <a:p>
            <a:endParaRPr lang="en-US" dirty="0"/>
          </a:p>
          <a:p>
            <a:r>
              <a:rPr lang="en-US" dirty="0"/>
              <a:t>A </a:t>
            </a:r>
            <a:r>
              <a:rPr lang="en-US" b="1" i="1" dirty="0"/>
              <a:t>virtual machine </a:t>
            </a:r>
            <a:r>
              <a:rPr lang="en-US" dirty="0"/>
              <a:t>is a software emulation of a computer running within another computer.  The virtual machine has it’s own operating system and files,  so to the user (or program) it acts like an independent computer. This allows for multiple operating systems on a single computer.   Some software is distributed with a virtual machine (often </a:t>
            </a:r>
            <a:r>
              <a:rPr lang="en-US" dirty="0" err="1"/>
              <a:t>linux</a:t>
            </a:r>
            <a:r>
              <a:rPr lang="en-US" dirty="0"/>
              <a:t> based), so there is complete control of the operation  of the code.</a:t>
            </a:r>
            <a:endParaRPr lang="en-US" i="1" dirty="0"/>
          </a:p>
          <a:p>
            <a:endParaRPr lang="en-US" dirty="0"/>
          </a:p>
        </p:txBody>
      </p:sp>
    </p:spTree>
    <p:extLst>
      <p:ext uri="{BB962C8B-B14F-4D97-AF65-F5344CB8AC3E}">
        <p14:creationId xmlns:p14="http://schemas.microsoft.com/office/powerpoint/2010/main" val="191291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166B5-29DC-4A31-899D-548115F7C39F}"/>
              </a:ext>
            </a:extLst>
          </p:cNvPr>
          <p:cNvSpPr txBox="1"/>
          <p:nvPr/>
        </p:nvSpPr>
        <p:spPr>
          <a:xfrm>
            <a:off x="328246" y="433754"/>
            <a:ext cx="11453446" cy="3970318"/>
          </a:xfrm>
          <a:prstGeom prst="rect">
            <a:avLst/>
          </a:prstGeom>
          <a:noFill/>
        </p:spPr>
        <p:txBody>
          <a:bodyPr wrap="square" rtlCol="0">
            <a:spAutoFit/>
          </a:bodyPr>
          <a:lstStyle/>
          <a:p>
            <a:r>
              <a:rPr lang="en-US" b="1" i="1" dirty="0"/>
              <a:t>Environment, or virtual environment-</a:t>
            </a:r>
            <a:r>
              <a:rPr lang="en-US" i="1" dirty="0"/>
              <a:t>   </a:t>
            </a:r>
            <a:r>
              <a:rPr lang="en-US" dirty="0"/>
              <a:t>allows for installation of different versions of software (like python) with it’s associated support tools.  This impacts only the use of the programming tools within the environment, not the rest of the computer system.   Software running in the environment uses the whole operating system of the host computer.</a:t>
            </a:r>
          </a:p>
          <a:p>
            <a:endParaRPr lang="en-US" dirty="0"/>
          </a:p>
          <a:p>
            <a:r>
              <a:rPr lang="en-US" i="1" dirty="0"/>
              <a:t>Containerized software- </a:t>
            </a:r>
            <a:r>
              <a:rPr lang="en-US" dirty="0"/>
              <a:t>has controlled access to the operating system of the computer,  access to files, the internet, cores and memory can all be limited and controlled.  It still makes use of the host operating system.</a:t>
            </a:r>
          </a:p>
          <a:p>
            <a:endParaRPr lang="en-US" dirty="0"/>
          </a:p>
          <a:p>
            <a:r>
              <a:rPr lang="en-US" dirty="0"/>
              <a:t> </a:t>
            </a:r>
            <a:r>
              <a:rPr lang="en-US" i="1" dirty="0"/>
              <a:t>Virtual Machines- </a:t>
            </a:r>
            <a:r>
              <a:rPr lang="en-US" dirty="0"/>
              <a:t>an emulation of a computer with it’s operating system running within a host computer,  which may or may not be running the same operating system.   Often the host system runs Linux or Unix, and the virtual machine can be pretty much anything,  often Windows or Linux.  In many of the Amazon Webservices (AWS)  application,  you are renting time on a virtual machine running on a big server.  With AWS,  you can specify what operating system you want, as well as the number of cores, disk space, </a:t>
            </a:r>
            <a:r>
              <a:rPr lang="en-US" dirty="0" err="1"/>
              <a:t>etc</a:t>
            </a:r>
            <a:r>
              <a:rPr lang="en-US" dirty="0"/>
              <a:t> you want to rent.</a:t>
            </a:r>
          </a:p>
          <a:p>
            <a:endParaRPr lang="en-US" i="1" dirty="0"/>
          </a:p>
          <a:p>
            <a:endParaRPr lang="en-US" i="1" dirty="0"/>
          </a:p>
        </p:txBody>
      </p:sp>
    </p:spTree>
    <p:extLst>
      <p:ext uri="{BB962C8B-B14F-4D97-AF65-F5344CB8AC3E}">
        <p14:creationId xmlns:p14="http://schemas.microsoft.com/office/powerpoint/2010/main" val="1001261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77BBBE-02D9-4D43-B87B-F1706A531E51}"/>
              </a:ext>
            </a:extLst>
          </p:cNvPr>
          <p:cNvSpPr txBox="1"/>
          <p:nvPr/>
        </p:nvSpPr>
        <p:spPr>
          <a:xfrm>
            <a:off x="351692" y="422031"/>
            <a:ext cx="11218985" cy="6063198"/>
          </a:xfrm>
          <a:prstGeom prst="rect">
            <a:avLst/>
          </a:prstGeom>
          <a:noFill/>
        </p:spPr>
        <p:txBody>
          <a:bodyPr wrap="square" rtlCol="0">
            <a:spAutoFit/>
          </a:bodyPr>
          <a:lstStyle/>
          <a:p>
            <a:r>
              <a:rPr lang="en-US" sz="2800" dirty="0"/>
              <a:t>Package and Library Installation</a:t>
            </a:r>
          </a:p>
          <a:p>
            <a:endParaRPr lang="en-US" dirty="0"/>
          </a:p>
          <a:p>
            <a:r>
              <a:rPr lang="en-US" dirty="0"/>
              <a:t>Tools like Python and R make extensive uses of packages (Python) or libraries (R) of code.   There are some slight differences between the two, but overwhelming similarities.   They both contain code that you can add to your own code to solve different types of problems,  or to provide for different types of data storage.</a:t>
            </a:r>
          </a:p>
          <a:p>
            <a:endParaRPr lang="en-US" dirty="0"/>
          </a:p>
          <a:p>
            <a:r>
              <a:rPr lang="en-US" dirty="0"/>
              <a:t>Both R and Python have base installations that have all the standard language functionality.   But you will need to make use of other packages constantly, and may wind up creating your own packages or libraries,  if you find yourself repeatedly use specific functions or operations,  or if you want to share these tools with your team or your company.</a:t>
            </a:r>
          </a:p>
          <a:p>
            <a:endParaRPr lang="en-US" dirty="0"/>
          </a:p>
          <a:p>
            <a:r>
              <a:rPr lang="en-US" dirty="0"/>
              <a:t>Packages are stored in </a:t>
            </a:r>
            <a:r>
              <a:rPr lang="en-US" b="1" i="1" dirty="0"/>
              <a:t>repositories.   </a:t>
            </a:r>
            <a:r>
              <a:rPr lang="en-US" dirty="0"/>
              <a:t>R is run by the R Foundation, and operates the CRAN network and repository.</a:t>
            </a:r>
            <a:endParaRPr lang="en-US" b="1" i="1" dirty="0"/>
          </a:p>
          <a:p>
            <a:endParaRPr lang="en-US" b="1" i="1" dirty="0"/>
          </a:p>
          <a:p>
            <a:r>
              <a:rPr lang="en-US" dirty="0"/>
              <a:t>Python has several main repositories,  there is the </a:t>
            </a:r>
            <a:r>
              <a:rPr lang="en-US" b="1" dirty="0"/>
              <a:t>Anaconda</a:t>
            </a:r>
            <a:r>
              <a:rPr lang="en-US" dirty="0"/>
              <a:t> repository used by </a:t>
            </a:r>
            <a:r>
              <a:rPr lang="en-US" dirty="0" err="1"/>
              <a:t>conda</a:t>
            </a:r>
            <a:r>
              <a:rPr lang="en-US" dirty="0"/>
              <a:t> by default,  the </a:t>
            </a:r>
            <a:r>
              <a:rPr lang="en-US" b="1" dirty="0" err="1"/>
              <a:t>PyPi</a:t>
            </a:r>
            <a:r>
              <a:rPr lang="en-US" dirty="0"/>
              <a:t> and </a:t>
            </a:r>
            <a:r>
              <a:rPr lang="en-US" b="1" dirty="0" err="1">
                <a:solidFill>
                  <a:schemeClr val="accent2">
                    <a:lumMod val="10000"/>
                  </a:schemeClr>
                </a:solidFill>
              </a:rPr>
              <a:t>conda</a:t>
            </a:r>
            <a:r>
              <a:rPr lang="en-US" b="1" dirty="0">
                <a:solidFill>
                  <a:schemeClr val="accent2">
                    <a:lumMod val="10000"/>
                  </a:schemeClr>
                </a:solidFill>
              </a:rPr>
              <a:t>-forge</a:t>
            </a:r>
            <a:r>
              <a:rPr lang="en-US" dirty="0"/>
              <a:t> repositories are other main options.</a:t>
            </a:r>
          </a:p>
          <a:p>
            <a:endParaRPr lang="en-US" dirty="0"/>
          </a:p>
          <a:p>
            <a:r>
              <a:rPr lang="en-US" b="1" dirty="0"/>
              <a:t>GitHub</a:t>
            </a:r>
            <a:r>
              <a:rPr lang="en-US" dirty="0"/>
              <a:t> is a code hosting website where you can create your own repository,  there are also public access repositories on GitHub- note security levels on GitHub are not perhaps as high as one might like</a:t>
            </a:r>
          </a:p>
          <a:p>
            <a:endParaRPr lang="en-US" dirty="0"/>
          </a:p>
          <a:p>
            <a:r>
              <a:rPr lang="en-US" dirty="0"/>
              <a:t>It is not uncommon for major corporations to have private repositories behind their firewalls.    Packages are imported from external  repositories,  checked for safety and security from hacking attacks and then distributed to corporate computers from the private repository.</a:t>
            </a:r>
          </a:p>
        </p:txBody>
      </p:sp>
    </p:spTree>
    <p:extLst>
      <p:ext uri="{BB962C8B-B14F-4D97-AF65-F5344CB8AC3E}">
        <p14:creationId xmlns:p14="http://schemas.microsoft.com/office/powerpoint/2010/main" val="1355386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C37621-DB79-416F-8E6F-4F42C0D75039}"/>
              </a:ext>
            </a:extLst>
          </p:cNvPr>
          <p:cNvSpPr txBox="1"/>
          <p:nvPr/>
        </p:nvSpPr>
        <p:spPr>
          <a:xfrm>
            <a:off x="492369" y="609600"/>
            <a:ext cx="10363200" cy="6001643"/>
          </a:xfrm>
          <a:prstGeom prst="rect">
            <a:avLst/>
          </a:prstGeom>
          <a:noFill/>
        </p:spPr>
        <p:txBody>
          <a:bodyPr wrap="square" rtlCol="0">
            <a:spAutoFit/>
          </a:bodyPr>
          <a:lstStyle/>
          <a:p>
            <a:r>
              <a:rPr lang="en-US" sz="2400" b="1" dirty="0" err="1"/>
              <a:t>Conda</a:t>
            </a:r>
            <a:endParaRPr lang="en-US" sz="2400" b="1" dirty="0"/>
          </a:p>
          <a:p>
            <a:endParaRPr lang="en-US" dirty="0"/>
          </a:p>
          <a:p>
            <a:r>
              <a:rPr lang="en-US" dirty="0"/>
              <a:t>Conda is an environment manager that is installed with Anaconda and with </a:t>
            </a:r>
            <a:r>
              <a:rPr lang="en-US" dirty="0" err="1"/>
              <a:t>miniconda</a:t>
            </a:r>
            <a:r>
              <a:rPr lang="en-US" dirty="0"/>
              <a:t> system.    </a:t>
            </a:r>
          </a:p>
          <a:p>
            <a:endParaRPr lang="en-US" dirty="0"/>
          </a:p>
          <a:p>
            <a:r>
              <a:rPr lang="en-US" dirty="0"/>
              <a:t>It can be used to create environments,   choose which environment is active,  modify environments and manage packages and libraries.</a:t>
            </a:r>
          </a:p>
          <a:p>
            <a:endParaRPr lang="en-US" dirty="0"/>
          </a:p>
          <a:p>
            <a:r>
              <a:rPr lang="en-US" dirty="0"/>
              <a:t>In addition to creating environments,  </a:t>
            </a:r>
            <a:r>
              <a:rPr lang="en-US" dirty="0" err="1"/>
              <a:t>conda</a:t>
            </a:r>
            <a:r>
              <a:rPr lang="en-US" dirty="0"/>
              <a:t> handles </a:t>
            </a:r>
            <a:r>
              <a:rPr lang="en-US" i="1" dirty="0"/>
              <a:t>package management </a:t>
            </a:r>
            <a:r>
              <a:rPr lang="en-US" dirty="0"/>
              <a:t>for you.  When you use </a:t>
            </a:r>
            <a:r>
              <a:rPr lang="en-US" dirty="0" err="1"/>
              <a:t>Conda</a:t>
            </a:r>
            <a:r>
              <a:rPr lang="en-US" dirty="0"/>
              <a:t> to install a package,  it first checks to see what packages are in the environments and what the dependencies of the new package are.     </a:t>
            </a:r>
            <a:r>
              <a:rPr lang="en-US" dirty="0" err="1"/>
              <a:t>Conda</a:t>
            </a:r>
            <a:r>
              <a:rPr lang="en-US" dirty="0"/>
              <a:t> will then download and install all the packages necessary.    Multiple dependencies are not uncommon.      When </a:t>
            </a:r>
            <a:r>
              <a:rPr lang="en-US" dirty="0" err="1"/>
              <a:t>Conda</a:t>
            </a:r>
            <a:r>
              <a:rPr lang="en-US" dirty="0"/>
              <a:t> does this,  it tracks all the current dependencies of the package in the environment.</a:t>
            </a:r>
          </a:p>
          <a:p>
            <a:endParaRPr lang="en-US" dirty="0"/>
          </a:p>
          <a:p>
            <a:r>
              <a:rPr lang="en-US" dirty="0"/>
              <a:t>You can get situations where you cannot successfully add a new package because of conflicting dependencies.     Suppose you want to install a new package,   </a:t>
            </a:r>
            <a:r>
              <a:rPr lang="en-US" dirty="0" err="1"/>
              <a:t>super_model</a:t>
            </a:r>
            <a:r>
              <a:rPr lang="en-US" dirty="0"/>
              <a:t>,  which needs Python 3.9,  but you have Python 3.8 installed.  </a:t>
            </a:r>
            <a:r>
              <a:rPr lang="en-US" dirty="0" err="1"/>
              <a:t>Conda</a:t>
            </a:r>
            <a:r>
              <a:rPr lang="en-US" dirty="0"/>
              <a:t> would typically just install Python 3.9 for your with </a:t>
            </a:r>
            <a:r>
              <a:rPr lang="en-US" dirty="0" err="1"/>
              <a:t>super_model</a:t>
            </a:r>
            <a:r>
              <a:rPr lang="en-US" dirty="0"/>
              <a:t>.    However,  if you are using </a:t>
            </a:r>
            <a:r>
              <a:rPr lang="en-US" dirty="0" err="1"/>
              <a:t>helpful_tool</a:t>
            </a:r>
            <a:r>
              <a:rPr lang="en-US" dirty="0"/>
              <a:t> in your Python installation and </a:t>
            </a:r>
            <a:r>
              <a:rPr lang="en-US" dirty="0" err="1"/>
              <a:t>helpful_tool</a:t>
            </a:r>
            <a:r>
              <a:rPr lang="en-US" dirty="0"/>
              <a:t> hasn’t been updated recently and needs Python 3.8.   So you really can’t have </a:t>
            </a:r>
            <a:r>
              <a:rPr lang="en-US" dirty="0" err="1"/>
              <a:t>super_model</a:t>
            </a:r>
            <a:r>
              <a:rPr lang="en-US" dirty="0"/>
              <a:t> and </a:t>
            </a:r>
            <a:r>
              <a:rPr lang="en-US" dirty="0" err="1"/>
              <a:t>helpful_tool</a:t>
            </a:r>
            <a:r>
              <a:rPr lang="en-US" dirty="0"/>
              <a:t> installed in the same environment.</a:t>
            </a:r>
          </a:p>
          <a:p>
            <a:endParaRPr lang="en-US" dirty="0"/>
          </a:p>
          <a:p>
            <a:r>
              <a:rPr lang="en-US" dirty="0"/>
              <a:t>You need a new environment.</a:t>
            </a:r>
          </a:p>
        </p:txBody>
      </p:sp>
    </p:spTree>
    <p:extLst>
      <p:ext uri="{BB962C8B-B14F-4D97-AF65-F5344CB8AC3E}">
        <p14:creationId xmlns:p14="http://schemas.microsoft.com/office/powerpoint/2010/main" val="1825994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1A7F4-0465-4980-9875-94D11E13162A}"/>
              </a:ext>
            </a:extLst>
          </p:cNvPr>
          <p:cNvSpPr txBox="1"/>
          <p:nvPr/>
        </p:nvSpPr>
        <p:spPr>
          <a:xfrm>
            <a:off x="410308" y="375138"/>
            <a:ext cx="11172092" cy="5724644"/>
          </a:xfrm>
          <a:prstGeom prst="rect">
            <a:avLst/>
          </a:prstGeom>
          <a:noFill/>
        </p:spPr>
        <p:txBody>
          <a:bodyPr wrap="square" rtlCol="0">
            <a:spAutoFit/>
          </a:bodyPr>
          <a:lstStyle/>
          <a:p>
            <a:r>
              <a:rPr lang="en-US" sz="2400" b="1" dirty="0" err="1"/>
              <a:t>Conda</a:t>
            </a:r>
            <a:r>
              <a:rPr lang="en-US" sz="2400" b="1" dirty="0"/>
              <a:t> can:</a:t>
            </a:r>
          </a:p>
          <a:p>
            <a:endParaRPr lang="en-US" dirty="0"/>
          </a:p>
          <a:p>
            <a:r>
              <a:rPr lang="en-US" dirty="0"/>
              <a:t>-Create new environments</a:t>
            </a:r>
          </a:p>
          <a:p>
            <a:endParaRPr lang="en-US" dirty="0"/>
          </a:p>
          <a:p>
            <a:r>
              <a:rPr lang="en-US" dirty="0"/>
              <a:t>-Choose which environment you are working with</a:t>
            </a:r>
          </a:p>
          <a:p>
            <a:endParaRPr lang="en-US" dirty="0"/>
          </a:p>
          <a:p>
            <a:r>
              <a:rPr lang="en-US" dirty="0"/>
              <a:t>-Save environment contents to a file, so you can recreate the environment (with specific versions of packages)</a:t>
            </a:r>
          </a:p>
          <a:p>
            <a:endParaRPr lang="en-US" dirty="0"/>
          </a:p>
          <a:p>
            <a:r>
              <a:rPr lang="en-US" dirty="0"/>
              <a:t>-Activate environments- so you can work with a specific set of packages, and the specific version of python</a:t>
            </a:r>
          </a:p>
          <a:p>
            <a:endParaRPr lang="en-US" dirty="0"/>
          </a:p>
          <a:p>
            <a:r>
              <a:rPr lang="en-US" dirty="0"/>
              <a:t>-Show you what environments are installed</a:t>
            </a:r>
          </a:p>
          <a:p>
            <a:endParaRPr lang="en-US" dirty="0"/>
          </a:p>
          <a:p>
            <a:r>
              <a:rPr lang="en-US" dirty="0"/>
              <a:t>-Show you the package versions in a given environment</a:t>
            </a:r>
          </a:p>
          <a:p>
            <a:endParaRPr lang="en-US" dirty="0"/>
          </a:p>
          <a:p>
            <a:r>
              <a:rPr lang="en-US" dirty="0"/>
              <a:t>-Install packages,  checking for dependencies</a:t>
            </a:r>
          </a:p>
          <a:p>
            <a:endParaRPr lang="en-US" dirty="0"/>
          </a:p>
          <a:p>
            <a:endParaRPr lang="en-US" dirty="0"/>
          </a:p>
          <a:p>
            <a:r>
              <a:rPr lang="en-US" dirty="0"/>
              <a:t>The default </a:t>
            </a:r>
            <a:r>
              <a:rPr lang="en-US" dirty="0" err="1"/>
              <a:t>conda</a:t>
            </a:r>
            <a:r>
              <a:rPr lang="en-US" dirty="0"/>
              <a:t> environment installed by Anaconda is called the “base” environment.   Don’t install iffy packages into base.    If you are working with a really new tool,  create a new environment to use with it, or install in an environment you can afford to break.</a:t>
            </a:r>
          </a:p>
        </p:txBody>
      </p:sp>
    </p:spTree>
    <p:extLst>
      <p:ext uri="{BB962C8B-B14F-4D97-AF65-F5344CB8AC3E}">
        <p14:creationId xmlns:p14="http://schemas.microsoft.com/office/powerpoint/2010/main" val="110059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689E2-4899-4DB0-AAC3-EA7295B7DC75}"/>
              </a:ext>
            </a:extLst>
          </p:cNvPr>
          <p:cNvSpPr txBox="1"/>
          <p:nvPr/>
        </p:nvSpPr>
        <p:spPr>
          <a:xfrm>
            <a:off x="480646" y="492369"/>
            <a:ext cx="11195539" cy="3785652"/>
          </a:xfrm>
          <a:prstGeom prst="rect">
            <a:avLst/>
          </a:prstGeom>
          <a:noFill/>
        </p:spPr>
        <p:txBody>
          <a:bodyPr wrap="square" rtlCol="0">
            <a:spAutoFit/>
          </a:bodyPr>
          <a:lstStyle/>
          <a:p>
            <a:r>
              <a:rPr lang="en-US" sz="2400" b="1" dirty="0"/>
              <a:t>Installation Issues with </a:t>
            </a:r>
            <a:r>
              <a:rPr lang="en-US" sz="2400" b="1" dirty="0" err="1"/>
              <a:t>Conda</a:t>
            </a:r>
            <a:endParaRPr lang="en-US" sz="2400" b="1" dirty="0"/>
          </a:p>
          <a:p>
            <a:endParaRPr lang="en-US" dirty="0"/>
          </a:p>
          <a:p>
            <a:r>
              <a:rPr lang="en-US" dirty="0"/>
              <a:t>-</a:t>
            </a:r>
            <a:r>
              <a:rPr lang="en-US" dirty="0" err="1"/>
              <a:t>Conda</a:t>
            </a:r>
            <a:r>
              <a:rPr lang="en-US" dirty="0"/>
              <a:t> has a set of “channels” which means a specific set of repositories it uses by default.    Some packages are not available through the default channels.    If </a:t>
            </a:r>
            <a:r>
              <a:rPr lang="en-US" dirty="0" err="1"/>
              <a:t>Conda</a:t>
            </a:r>
            <a:r>
              <a:rPr lang="en-US" dirty="0"/>
              <a:t> won’t load some package:</a:t>
            </a:r>
          </a:p>
          <a:p>
            <a:endParaRPr lang="en-US" dirty="0"/>
          </a:p>
          <a:p>
            <a:r>
              <a:rPr lang="en-US" dirty="0"/>
              <a:t>                   -first try a google search on   “anaconda </a:t>
            </a:r>
            <a:r>
              <a:rPr lang="en-US" dirty="0" err="1"/>
              <a:t>package_name</a:t>
            </a:r>
            <a:r>
              <a:rPr lang="en-US" dirty="0"/>
              <a:t>”,   where </a:t>
            </a:r>
            <a:r>
              <a:rPr lang="en-US" dirty="0" err="1"/>
              <a:t>package_name</a:t>
            </a:r>
            <a:r>
              <a:rPr lang="en-US" dirty="0"/>
              <a:t> is the package you want.                 	   Anaconda has a lot of instructions available that tell you how to load specific packages.</a:t>
            </a:r>
          </a:p>
          <a:p>
            <a:endParaRPr lang="en-US" dirty="0"/>
          </a:p>
          <a:p>
            <a:r>
              <a:rPr lang="en-US" dirty="0"/>
              <a:t>	-</a:t>
            </a:r>
            <a:r>
              <a:rPr lang="en-US" dirty="0" err="1"/>
              <a:t>Conda</a:t>
            </a:r>
            <a:r>
              <a:rPr lang="en-US" dirty="0"/>
              <a:t> has control options to let you load from different repositories, by specifying a different channel</a:t>
            </a:r>
          </a:p>
          <a:p>
            <a:endParaRPr lang="en-US" dirty="0"/>
          </a:p>
          <a:p>
            <a:r>
              <a:rPr lang="en-US" dirty="0"/>
              <a:t>For some packages, particularly those on the </a:t>
            </a:r>
            <a:r>
              <a:rPr lang="en-US" dirty="0" err="1"/>
              <a:t>PyPi</a:t>
            </a:r>
            <a:r>
              <a:rPr lang="en-US" dirty="0"/>
              <a:t> repository,    </a:t>
            </a:r>
            <a:r>
              <a:rPr lang="en-US" dirty="0" err="1"/>
              <a:t>Conda</a:t>
            </a:r>
            <a:r>
              <a:rPr lang="en-US" dirty="0"/>
              <a:t> just won’t install them.   You more or less have to use </a:t>
            </a:r>
            <a:r>
              <a:rPr lang="en-US" b="1" i="1" dirty="0"/>
              <a:t>PIP</a:t>
            </a:r>
            <a:r>
              <a:rPr lang="en-US" dirty="0"/>
              <a:t> (Python Installer Package)</a:t>
            </a:r>
          </a:p>
          <a:p>
            <a:r>
              <a:rPr lang="en-US" dirty="0"/>
              <a:t>                                         </a:t>
            </a:r>
          </a:p>
        </p:txBody>
      </p:sp>
    </p:spTree>
    <p:extLst>
      <p:ext uri="{BB962C8B-B14F-4D97-AF65-F5344CB8AC3E}">
        <p14:creationId xmlns:p14="http://schemas.microsoft.com/office/powerpoint/2010/main" val="303769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DD335-1FA4-456C-B0D2-26E55E76847A}"/>
              </a:ext>
            </a:extLst>
          </p:cNvPr>
          <p:cNvSpPr txBox="1"/>
          <p:nvPr/>
        </p:nvSpPr>
        <p:spPr>
          <a:xfrm>
            <a:off x="562708" y="527538"/>
            <a:ext cx="11078307" cy="4124206"/>
          </a:xfrm>
          <a:prstGeom prst="rect">
            <a:avLst/>
          </a:prstGeom>
          <a:noFill/>
        </p:spPr>
        <p:txBody>
          <a:bodyPr wrap="square" rtlCol="0">
            <a:spAutoFit/>
          </a:bodyPr>
          <a:lstStyle/>
          <a:p>
            <a:r>
              <a:rPr lang="en-US" sz="2800" b="1" dirty="0"/>
              <a:t>PIP</a:t>
            </a:r>
          </a:p>
          <a:p>
            <a:endParaRPr lang="en-US" dirty="0"/>
          </a:p>
          <a:p>
            <a:r>
              <a:rPr lang="en-US" dirty="0"/>
              <a:t>This is the default Python installer.    It is not as good at checking dependencies as </a:t>
            </a:r>
            <a:r>
              <a:rPr lang="en-US" dirty="0" err="1"/>
              <a:t>conda</a:t>
            </a:r>
            <a:r>
              <a:rPr lang="en-US" dirty="0"/>
              <a:t> is,  which means that packages installed with PIP are more likely to break your Python environment.</a:t>
            </a:r>
          </a:p>
          <a:p>
            <a:endParaRPr lang="en-US" dirty="0"/>
          </a:p>
          <a:p>
            <a:r>
              <a:rPr lang="en-US" dirty="0"/>
              <a:t>PIP will install packages that you can’t get any other way.      </a:t>
            </a:r>
          </a:p>
          <a:p>
            <a:endParaRPr lang="en-US" dirty="0"/>
          </a:p>
          <a:p>
            <a:r>
              <a:rPr lang="en-US" dirty="0"/>
              <a:t>Personally, I haven’t run into problems using PIP,  but it will probably happen sooner or later.   Don’t use PIP in your base environment, or in an environment where breaking it will cause a large problem.    Environments do take up disk space, but </a:t>
            </a:r>
            <a:r>
              <a:rPr lang="en-US" dirty="0" err="1"/>
              <a:t>conda</a:t>
            </a:r>
            <a:r>
              <a:rPr lang="en-US" dirty="0"/>
              <a:t> removes them easily enough.    Rather than take a risk, create a new environment.</a:t>
            </a:r>
          </a:p>
          <a:p>
            <a:endParaRPr lang="en-US" dirty="0"/>
          </a:p>
          <a:p>
            <a:r>
              <a:rPr lang="en-US" dirty="0"/>
              <a:t>Note:  PIP is just a package installer,   </a:t>
            </a:r>
            <a:r>
              <a:rPr lang="en-US" dirty="0" err="1"/>
              <a:t>conda</a:t>
            </a:r>
            <a:r>
              <a:rPr lang="en-US" dirty="0"/>
              <a:t> is an environment manager,  which includes package installation.</a:t>
            </a:r>
          </a:p>
          <a:p>
            <a:endParaRPr lang="en-US" dirty="0"/>
          </a:p>
          <a:p>
            <a:endParaRPr lang="en-US" dirty="0"/>
          </a:p>
        </p:txBody>
      </p:sp>
    </p:spTree>
    <p:extLst>
      <p:ext uri="{BB962C8B-B14F-4D97-AF65-F5344CB8AC3E}">
        <p14:creationId xmlns:p14="http://schemas.microsoft.com/office/powerpoint/2010/main" val="241616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956</TotalTime>
  <Words>2998</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 David Sheets</dc:creator>
  <cp:lastModifiedBy>Sheets, Herbert</cp:lastModifiedBy>
  <cp:revision>4</cp:revision>
  <dcterms:created xsi:type="dcterms:W3CDTF">2022-01-10T16:10:39Z</dcterms:created>
  <dcterms:modified xsi:type="dcterms:W3CDTF">2025-02-16T19:37:16Z</dcterms:modified>
</cp:coreProperties>
</file>