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110" d="100"/>
          <a:sy n="110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6C8F-042A-42BF-B5AC-A1E49B45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9849-84D0-47C5-AD7D-733575BFC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C857-04BC-47AF-98D8-1A3A9D16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CDE0-FC7F-419A-B154-967C0510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D754-B4FF-40F7-B36A-729D073C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30F7-DDD6-49CB-A1F1-48133578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D618-9E27-41C1-8E6A-96A4CAC89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803E-05D8-42CB-9368-B394E113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DAD8-EB49-494A-8ED7-2CF348AD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6892-91AC-4E45-9B61-1F96050C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012C9-AB67-47E3-B3D0-F5EABCC86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48B6-84AF-4825-9089-658FC4B6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D4F1-DCAD-4379-B473-E592A103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A800-121A-46B8-9FAB-A0DF1B63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96C3-EBE0-4D2E-9F12-023F0BFA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EDAA-18FD-4198-949F-D9C8F1D3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BDFE-694B-4302-8A72-CA7525EA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D873-6645-452D-8907-187EC0A2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32D7-6189-412C-8CD3-D3B6AF43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379B-5CB2-47BB-B954-35F94193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4F4A-1CCE-4D36-90CE-17741026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322A-8C8C-44F5-A731-9AE45D95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F893-4F9E-465C-987F-163C994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D42E-33A9-46EF-B024-DBD1C630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C7ED-C571-4F2E-9977-30022335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1FAE-8934-4C1E-BE91-779A0795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FD6A-88FD-4E27-BCE4-C3BF843C0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590B-8B30-4C07-80C6-5265E2866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28B3F-67A3-4E55-9F0F-C0AF6E0F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B24BA-1E65-4FD0-B86C-2F0F5686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3667F-7F7C-49EE-BF9A-0B419D7F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3666-7B58-49D8-A7C4-E6BAF39C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456B-D1E4-4C0F-A320-48C78629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3FAB-D7CE-4F2E-9175-D3E45FCF2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A590E-2EC1-4629-A599-E42A087DA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A5BDF-48FE-48F3-82F4-59B7024B7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51D25-D7C0-4F4F-864C-743C181C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09D46-C773-4413-8551-7E3437D7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1AE0-54C2-4E6A-9F3B-875B3A90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4844-B3C5-46A2-814F-66EA930B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B59A9-5046-47D8-934B-55AFF78F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7EBE1-4E92-4388-B072-69F8CBF9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B5D1F-6AFC-4EE8-BE00-81AF508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E27E5-1AFB-459D-A8E0-1941C05D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6E099-D9ED-44B0-90E1-268E937C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A929-814F-4C6D-8466-01BF8952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E02B-7CFC-41D1-B736-B5319317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14A4-7D32-4CD5-ABA2-99348CE5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F2890-6B1C-40C2-81D8-9AEC1141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A6F09-3956-4DDE-9B38-7DEC841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374A-F7E3-4B9B-91F3-F563EFEF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8A52D-C4E0-42B0-BC5D-07565201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C76-6E88-49CA-A533-030CC78F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DEDE2-8971-4D37-9E44-3F3F53B6F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AB90E-BCD5-4F13-AD92-A1693212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4955-2B7E-491A-ACD4-1FDD0B7E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4D61-523B-4297-B42E-2B97C06F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770E9-BB10-4ADA-9093-D999617B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B2784-4AEC-4BFB-9929-F795E288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E4DE-B9BA-4093-8EAC-ADE14FBB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78BF-DBF3-48AD-B542-1E06EFAC0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96F9-3C6C-4937-A32B-CEBB401E808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625B4-5CC9-4B77-BE45-0D8C848E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B772-7D8B-4E45-8FC4-1B233891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85DB-04E1-437D-BE3A-827DF113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8696-9928-4B68-AC38-3952B3992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197" y="253683"/>
            <a:ext cx="10121265" cy="982662"/>
          </a:xfrm>
        </p:spPr>
        <p:txBody>
          <a:bodyPr>
            <a:normAutofit fontScale="90000"/>
          </a:bodyPr>
          <a:lstStyle/>
          <a:p>
            <a:r>
              <a:rPr lang="en-US" dirty="0"/>
              <a:t>SQL and Postgres Basic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1A3B9-37D9-467B-A891-1628C0659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06" y="1410698"/>
            <a:ext cx="10458994" cy="50107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Working from the Command Window, there are a few helpful commands we will need all the time</a:t>
            </a:r>
          </a:p>
          <a:p>
            <a:pPr algn="l"/>
            <a:r>
              <a:rPr lang="en-US" dirty="0"/>
              <a:t>\l  or \list- show the databases in the server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\connect chinook – connects to the database chinook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\dt- show tables in a database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\q- quit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\d {</a:t>
            </a:r>
            <a:r>
              <a:rPr lang="en-US" dirty="0" err="1"/>
              <a:t>tablename</a:t>
            </a:r>
            <a:r>
              <a:rPr lang="en-US" dirty="0"/>
              <a:t>}- show the schema of a table,  shows </a:t>
            </a:r>
            <a:r>
              <a:rPr lang="en-US" dirty="0" err="1"/>
              <a:t>variables+types</a:t>
            </a:r>
            <a:endParaRPr lang="en-US" dirty="0"/>
          </a:p>
          <a:p>
            <a:pPr algn="l"/>
            <a:r>
              <a:rPr lang="en-US" dirty="0"/>
              <a:t>After you log on to a database server,  use \l to see what databases you have and connect to the one you want to work with.  Use \dt to see the tables you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46BF7-23AB-42A4-ADDB-7CAD3318997A}"/>
              </a:ext>
            </a:extLst>
          </p:cNvPr>
          <p:cNvSpPr txBox="1"/>
          <p:nvPr/>
        </p:nvSpPr>
        <p:spPr>
          <a:xfrm>
            <a:off x="505097" y="374469"/>
            <a:ext cx="45371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</a:t>
            </a:r>
          </a:p>
          <a:p>
            <a:endParaRPr lang="en-US" dirty="0"/>
          </a:p>
          <a:p>
            <a:r>
              <a:rPr lang="en-US" dirty="0"/>
              <a:t>Allows use to group our results.   The default is to provide a count per group.</a:t>
            </a:r>
          </a:p>
          <a:p>
            <a:endParaRPr lang="en-US" dirty="0"/>
          </a:p>
          <a:p>
            <a:r>
              <a:rPr lang="en-US" dirty="0"/>
              <a:t>If we group the account data by </a:t>
            </a:r>
            <a:r>
              <a:rPr lang="en-US" dirty="0" err="1"/>
              <a:t>open_emp_id</a:t>
            </a:r>
            <a:r>
              <a:rPr lang="en-US" dirty="0"/>
              <a:t>, we will want to add a COUNT(*) function to report the count for each </a:t>
            </a:r>
            <a:r>
              <a:rPr lang="en-US" dirty="0" err="1"/>
              <a:t>open_emp_id</a:t>
            </a:r>
            <a:r>
              <a:rPr lang="en-US" dirty="0"/>
              <a:t> value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open_emp_id,COUNT</a:t>
            </a:r>
            <a:r>
              <a:rPr lang="en-US" dirty="0"/>
              <a:t>(*) </a:t>
            </a:r>
          </a:p>
          <a:p>
            <a:r>
              <a:rPr lang="en-US" dirty="0"/>
              <a:t>FROM account </a:t>
            </a:r>
          </a:p>
          <a:p>
            <a:r>
              <a:rPr lang="en-US" dirty="0"/>
              <a:t>GROUP BY </a:t>
            </a:r>
            <a:r>
              <a:rPr lang="en-US" dirty="0" err="1"/>
              <a:t>open_emp_id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CB532-7ECB-4068-A9BF-6928D75A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85" y="280682"/>
            <a:ext cx="3096057" cy="2495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9FAD8-577C-4084-B42C-F6F033FBA4DE}"/>
              </a:ext>
            </a:extLst>
          </p:cNvPr>
          <p:cNvSpPr txBox="1"/>
          <p:nvPr/>
        </p:nvSpPr>
        <p:spPr>
          <a:xfrm>
            <a:off x="9622971" y="531223"/>
            <a:ext cx="20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 grouping, just the extracted list of </a:t>
            </a:r>
            <a:r>
              <a:rPr lang="en-US" i="1" dirty="0" err="1">
                <a:solidFill>
                  <a:srgbClr val="FF0000"/>
                </a:solidFill>
              </a:rPr>
              <a:t>open_emp_id</a:t>
            </a:r>
            <a:r>
              <a:rPr lang="en-US" i="1" dirty="0">
                <a:solidFill>
                  <a:srgbClr val="FF0000"/>
                </a:solidFill>
              </a:rPr>
              <a:t> from the accounts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6ADA8-1CF3-4D7C-87DB-4235C654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85" y="3573689"/>
            <a:ext cx="539190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3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48D79A-9AD5-4498-BBFE-A75F94ED2E9E}"/>
              </a:ext>
            </a:extLst>
          </p:cNvPr>
          <p:cNvSpPr txBox="1"/>
          <p:nvPr/>
        </p:nvSpPr>
        <p:spPr>
          <a:xfrm>
            <a:off x="365760" y="374469"/>
            <a:ext cx="747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 and MAX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BB2DE-49FA-4E3F-8D8E-F7BD7341BFE1}"/>
              </a:ext>
            </a:extLst>
          </p:cNvPr>
          <p:cNvSpPr txBox="1"/>
          <p:nvPr/>
        </p:nvSpPr>
        <p:spPr>
          <a:xfrm>
            <a:off x="365760" y="1227909"/>
            <a:ext cx="5617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surprisingly,  SQL has a number of built in functions, including </a:t>
            </a:r>
          </a:p>
          <a:p>
            <a:r>
              <a:rPr lang="en-US" dirty="0"/>
              <a:t>MIN and MAX</a:t>
            </a:r>
          </a:p>
          <a:p>
            <a:endParaRPr lang="en-US" dirty="0"/>
          </a:p>
          <a:p>
            <a:r>
              <a:rPr lang="en-US" dirty="0"/>
              <a:t>We can add this to the last example, to get the account opening count per employee, but also the minimum (first) date they opened an account, to see if employees with a long history had more account openings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open_emp_id,COUNT</a:t>
            </a:r>
            <a:r>
              <a:rPr lang="en-US" dirty="0"/>
              <a:t>(*),MIN(</a:t>
            </a:r>
            <a:r>
              <a:rPr lang="en-US" dirty="0" err="1"/>
              <a:t>open_date</a:t>
            </a:r>
            <a:r>
              <a:rPr lang="en-US" dirty="0"/>
              <a:t>) </a:t>
            </a:r>
          </a:p>
          <a:p>
            <a:r>
              <a:rPr lang="en-US" dirty="0"/>
              <a:t>FROM account </a:t>
            </a:r>
          </a:p>
          <a:p>
            <a:r>
              <a:rPr lang="en-US" dirty="0"/>
              <a:t>GROUP BY </a:t>
            </a:r>
            <a:r>
              <a:rPr lang="en-US" dirty="0" err="1"/>
              <a:t>open_emp_id</a:t>
            </a:r>
            <a:r>
              <a:rPr lang="en-US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B37F4-AF8F-4DF9-A598-AA93FABA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28" y="4444403"/>
            <a:ext cx="8545094" cy="182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E0CEC-210A-490A-9473-2E22E2D3C8D9}"/>
              </a:ext>
            </a:extLst>
          </p:cNvPr>
          <p:cNvSpPr txBox="1"/>
          <p:nvPr/>
        </p:nvSpPr>
        <p:spPr>
          <a:xfrm>
            <a:off x="8046720" y="574766"/>
            <a:ext cx="3248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Other functions made for use with aggregation are</a:t>
            </a:r>
          </a:p>
          <a:p>
            <a:r>
              <a:rPr lang="en-US" i="1" dirty="0">
                <a:solidFill>
                  <a:srgbClr val="FF0000"/>
                </a:solidFill>
              </a:rPr>
              <a:t>MAX(), MIN(), AVG(), SUM() and COUNT()</a:t>
            </a:r>
          </a:p>
        </p:txBody>
      </p:sp>
    </p:spTree>
    <p:extLst>
      <p:ext uri="{BB962C8B-B14F-4D97-AF65-F5344CB8AC3E}">
        <p14:creationId xmlns:p14="http://schemas.microsoft.com/office/powerpoint/2010/main" val="15233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1A49D-520B-4338-A823-3F786DD13AC8}"/>
              </a:ext>
            </a:extLst>
          </p:cNvPr>
          <p:cNvSpPr txBox="1"/>
          <p:nvPr/>
        </p:nvSpPr>
        <p:spPr>
          <a:xfrm>
            <a:off x="731520" y="304800"/>
            <a:ext cx="29957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Aliasing</a:t>
            </a:r>
          </a:p>
          <a:p>
            <a:endParaRPr lang="en-US" dirty="0"/>
          </a:p>
          <a:p>
            <a:r>
              <a:rPr lang="en-US" dirty="0"/>
              <a:t>Aliasing is renaming a variable,</a:t>
            </a:r>
          </a:p>
          <a:p>
            <a:r>
              <a:rPr lang="en-US" dirty="0"/>
              <a:t>We could alias COUNT() to</a:t>
            </a:r>
          </a:p>
          <a:p>
            <a:r>
              <a:rPr lang="en-US" dirty="0"/>
              <a:t>“how many”</a:t>
            </a:r>
          </a:p>
          <a:p>
            <a:r>
              <a:rPr lang="en-US" dirty="0"/>
              <a:t>And MIN() to</a:t>
            </a:r>
          </a:p>
          <a:p>
            <a:r>
              <a:rPr lang="en-US" dirty="0"/>
              <a:t>“earliest opening”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85A3D-4F93-4B6E-981B-B6080E12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" y="2739977"/>
            <a:ext cx="10413048" cy="1666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3E37E6-F166-45BA-ADB1-D806FB2A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4633395"/>
            <a:ext cx="8516539" cy="1562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32E1A-E6F6-4205-81B4-8C37C7FF7F49}"/>
              </a:ext>
            </a:extLst>
          </p:cNvPr>
          <p:cNvSpPr txBox="1"/>
          <p:nvPr/>
        </p:nvSpPr>
        <p:spPr>
          <a:xfrm>
            <a:off x="9440091" y="4667794"/>
            <a:ext cx="2429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Once MIN(</a:t>
            </a:r>
            <a:r>
              <a:rPr lang="en-US" i="1" dirty="0" err="1">
                <a:solidFill>
                  <a:srgbClr val="FF0000"/>
                </a:solidFill>
              </a:rPr>
              <a:t>open_date</a:t>
            </a:r>
            <a:r>
              <a:rPr lang="en-US" i="1" dirty="0">
                <a:solidFill>
                  <a:srgbClr val="FF0000"/>
                </a:solidFill>
              </a:rPr>
              <a:t>) has an alias, we can sort the data using the Alias- and see that the # of the accounts opened is related to the starting date of the employee</a:t>
            </a:r>
          </a:p>
        </p:txBody>
      </p:sp>
    </p:spTree>
    <p:extLst>
      <p:ext uri="{BB962C8B-B14F-4D97-AF65-F5344CB8AC3E}">
        <p14:creationId xmlns:p14="http://schemas.microsoft.com/office/powerpoint/2010/main" val="325435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D6DD48-09B5-48B3-8CDE-92DBD6F32142}"/>
              </a:ext>
            </a:extLst>
          </p:cNvPr>
          <p:cNvSpPr txBox="1"/>
          <p:nvPr/>
        </p:nvSpPr>
        <p:spPr>
          <a:xfrm>
            <a:off x="496388" y="535900"/>
            <a:ext cx="128799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HAVING</a:t>
            </a:r>
          </a:p>
          <a:p>
            <a:endParaRPr lang="en-US" dirty="0"/>
          </a:p>
          <a:p>
            <a:r>
              <a:rPr lang="en-US" dirty="0"/>
              <a:t>HAVING is like a WHERE function for a GROUP BY, allowing us to restrict the grouped output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open_emp_id,COUNT</a:t>
            </a:r>
            <a:r>
              <a:rPr lang="en-US" dirty="0"/>
              <a:t>(*) </a:t>
            </a:r>
            <a:r>
              <a:rPr lang="en-US" dirty="0" err="1"/>
              <a:t>how_many,MIN</a:t>
            </a:r>
            <a:r>
              <a:rPr lang="en-US" dirty="0"/>
              <a:t>(</a:t>
            </a:r>
            <a:r>
              <a:rPr lang="en-US" dirty="0" err="1"/>
              <a:t>open_date</a:t>
            </a:r>
            <a:r>
              <a:rPr lang="en-US" dirty="0"/>
              <a:t>) </a:t>
            </a:r>
            <a:r>
              <a:rPr lang="en-US" dirty="0" err="1"/>
              <a:t>earliest_opening</a:t>
            </a:r>
            <a:r>
              <a:rPr lang="en-US" dirty="0"/>
              <a:t> </a:t>
            </a:r>
          </a:p>
          <a:p>
            <a:r>
              <a:rPr lang="en-US" dirty="0"/>
              <a:t>FROM account </a:t>
            </a:r>
          </a:p>
          <a:p>
            <a:r>
              <a:rPr lang="en-US" dirty="0"/>
              <a:t>GROUP BY </a:t>
            </a:r>
            <a:r>
              <a:rPr lang="en-US" dirty="0" err="1"/>
              <a:t>open_emp_id</a:t>
            </a:r>
            <a:endParaRPr lang="en-US" dirty="0"/>
          </a:p>
          <a:p>
            <a:r>
              <a:rPr lang="en-US" dirty="0"/>
              <a:t>HAVING COUNT(*)&gt;4;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7C669-2672-47FC-93C7-B8DE16C9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7" y="3786641"/>
            <a:ext cx="11031325" cy="16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6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63D2A-F92D-4D4E-B518-C7B2049A300C}"/>
              </a:ext>
            </a:extLst>
          </p:cNvPr>
          <p:cNvSpPr txBox="1"/>
          <p:nvPr/>
        </p:nvSpPr>
        <p:spPr>
          <a:xfrm>
            <a:off x="383177" y="444137"/>
            <a:ext cx="1105117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much processing to do in SQL vs in Python or R?</a:t>
            </a:r>
          </a:p>
          <a:p>
            <a:endParaRPr lang="en-US" dirty="0"/>
          </a:p>
          <a:p>
            <a:r>
              <a:rPr lang="en-US" dirty="0"/>
              <a:t>We will soon see how to pull data from an SQL database and place it in an R or Python </a:t>
            </a:r>
            <a:r>
              <a:rPr lang="en-US" dirty="0" err="1"/>
              <a:t>dataframe</a:t>
            </a:r>
            <a:r>
              <a:rPr lang="en-US" dirty="0"/>
              <a:t>.   There is a lot of processing we can do in SQL, in terms of sorting, slicing, ordering and just general data manipulation.   We’ll see more of it shortly (joins, subqueries and views).</a:t>
            </a:r>
          </a:p>
          <a:p>
            <a:endParaRPr lang="en-US" dirty="0"/>
          </a:p>
          <a:p>
            <a:r>
              <a:rPr lang="en-US" dirty="0"/>
              <a:t>The question becomes,  how much data processing should we do in SQL vs in R or Python.</a:t>
            </a:r>
          </a:p>
          <a:p>
            <a:endParaRPr lang="en-US" dirty="0"/>
          </a:p>
          <a:p>
            <a:r>
              <a:rPr lang="en-US" dirty="0"/>
              <a:t>For really big data sets,   where we know we want only a portion of the data (say all orders in Massachusetts in 2022 from a national database that covers many years),  then it make sense to do a lot of filtering and selecting in SQL.</a:t>
            </a:r>
          </a:p>
          <a:p>
            <a:endParaRPr lang="en-US" dirty="0"/>
          </a:p>
          <a:p>
            <a:r>
              <a:rPr lang="en-US" dirty="0"/>
              <a:t>But, if the data set is small and we want all or most of it, or we are unsure of what we want,   I think it makes more sense to just “slurp it all up”,   meaning that we just grab the entire SQL table and drop it into R or Python.  We can then do all the data manipulation in R or Python.</a:t>
            </a:r>
          </a:p>
          <a:p>
            <a:endParaRPr lang="en-US" dirty="0"/>
          </a:p>
          <a:p>
            <a:r>
              <a:rPr lang="en-US" dirty="0"/>
              <a:t>SQL queries (and joins in particular) on a large database can take a lot of time and are thus costly.   If all the data fits into Python,   it may be easier to load it all at once.</a:t>
            </a:r>
          </a:p>
          <a:p>
            <a:endParaRPr lang="en-US" dirty="0"/>
          </a:p>
          <a:p>
            <a:r>
              <a:rPr lang="en-US" dirty="0"/>
              <a:t>Of course,  loading a lot of sensitive data from a database onto your local machine may pose security risks, in which case doing as much in SQL as possible could be an advantage.</a:t>
            </a:r>
          </a:p>
        </p:txBody>
      </p:sp>
    </p:spTree>
    <p:extLst>
      <p:ext uri="{BB962C8B-B14F-4D97-AF65-F5344CB8AC3E}">
        <p14:creationId xmlns:p14="http://schemas.microsoft.com/office/powerpoint/2010/main" val="77331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9640C-D181-41BD-ADDB-737D1CD36099}"/>
              </a:ext>
            </a:extLst>
          </p:cNvPr>
          <p:cNvSpPr txBox="1"/>
          <p:nvPr/>
        </p:nvSpPr>
        <p:spPr>
          <a:xfrm>
            <a:off x="923109" y="905691"/>
            <a:ext cx="1029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now(); - gives the current time and date,  useful for time-stamping an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0E5FA-2BEA-4BD8-B30D-60F4D984E5E6}"/>
              </a:ext>
            </a:extLst>
          </p:cNvPr>
          <p:cNvSpPr txBox="1"/>
          <p:nvPr/>
        </p:nvSpPr>
        <p:spPr>
          <a:xfrm>
            <a:off x="766354" y="609600"/>
            <a:ext cx="10119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Selecting Data</a:t>
            </a:r>
          </a:p>
          <a:p>
            <a:endParaRPr lang="en-US" dirty="0"/>
          </a:p>
          <a:p>
            <a:r>
              <a:rPr lang="en-US" dirty="0"/>
              <a:t>The SELECT command in SQL is the primary way we can retrieve (or “pull”) data from a SQL data base.</a:t>
            </a:r>
          </a:p>
          <a:p>
            <a:endParaRPr lang="en-US" dirty="0"/>
          </a:p>
          <a:p>
            <a:r>
              <a:rPr lang="en-US" dirty="0"/>
              <a:t>There are a number of ancillary SQL commands used with SQL to filter data,  we can’t do anything at all without the FROM command that specifies the table to use.</a:t>
            </a:r>
          </a:p>
          <a:p>
            <a:endParaRPr lang="en-US" dirty="0"/>
          </a:p>
          <a:p>
            <a:r>
              <a:rPr lang="en-US" dirty="0"/>
              <a:t>The starting syntax for a SELECT command looks like this</a:t>
            </a:r>
          </a:p>
          <a:p>
            <a:endParaRPr lang="en-US" dirty="0"/>
          </a:p>
          <a:p>
            <a:r>
              <a:rPr lang="en-US" dirty="0"/>
              <a:t>	SELECT {variables}  FROM {</a:t>
            </a:r>
            <a:r>
              <a:rPr lang="en-US" dirty="0" err="1"/>
              <a:t>tablename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Where {variables} might be one variable,  several variables separated by commas, or a wild card such as * that means “all variables”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See Chapter 3 of “Learning SQL” by Alan Beaulieu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79786-83B2-42B8-B6C0-6ECA426F997E}"/>
              </a:ext>
            </a:extLst>
          </p:cNvPr>
          <p:cNvSpPr txBox="1"/>
          <p:nvPr/>
        </p:nvSpPr>
        <p:spPr>
          <a:xfrm>
            <a:off x="365760" y="696686"/>
            <a:ext cx="51990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Example- In the command window, type the commands in quotes</a:t>
            </a:r>
          </a:p>
          <a:p>
            <a:endParaRPr lang="en-US" dirty="0"/>
          </a:p>
          <a:p>
            <a:r>
              <a:rPr lang="en-US" dirty="0"/>
              <a:t>1.) use “\connect bank” -to connect to the bank database</a:t>
            </a:r>
          </a:p>
          <a:p>
            <a:endParaRPr lang="en-US" dirty="0"/>
          </a:p>
          <a:p>
            <a:r>
              <a:rPr lang="en-US" dirty="0"/>
              <a:t>2.) use “\dt”- to see all tables</a:t>
            </a:r>
          </a:p>
          <a:p>
            <a:endParaRPr lang="en-US" dirty="0"/>
          </a:p>
          <a:p>
            <a:r>
              <a:rPr lang="en-US" dirty="0"/>
              <a:t>3.) use “\d employee”-to see the schema of the table employee</a:t>
            </a:r>
          </a:p>
          <a:p>
            <a:endParaRPr lang="en-US" dirty="0"/>
          </a:p>
          <a:p>
            <a:r>
              <a:rPr lang="en-US" dirty="0"/>
              <a:t>4.) Now use</a:t>
            </a:r>
          </a:p>
          <a:p>
            <a:endParaRPr lang="en-US" dirty="0"/>
          </a:p>
          <a:p>
            <a:r>
              <a:rPr lang="en-US" dirty="0"/>
              <a:t>“SELECT </a:t>
            </a:r>
            <a:r>
              <a:rPr lang="en-US" dirty="0" err="1"/>
              <a:t>fname,lname</a:t>
            </a:r>
            <a:r>
              <a:rPr lang="en-US" dirty="0"/>
              <a:t>, </a:t>
            </a:r>
            <a:r>
              <a:rPr lang="en-US" dirty="0" err="1"/>
              <a:t>emp_id</a:t>
            </a:r>
            <a:r>
              <a:rPr lang="en-US" dirty="0"/>
              <a:t> FROM employee;”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Capitalize SQL commands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End each line in a semi-colon (:)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Open a command window and try these commands</a:t>
            </a:r>
          </a:p>
          <a:p>
            <a:r>
              <a:rPr lang="en-US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64F33-CB9B-4D61-A4DB-2E64EBE4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67" y="806001"/>
            <a:ext cx="3943900" cy="4887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7EAA7-A557-43B3-BF07-6B5CD034477A}"/>
              </a:ext>
            </a:extLst>
          </p:cNvPr>
          <p:cNvSpPr txBox="1"/>
          <p:nvPr/>
        </p:nvSpPr>
        <p:spPr>
          <a:xfrm>
            <a:off x="6884667" y="5869577"/>
            <a:ext cx="521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Specify the variables you want in the start of the SELECT command</a:t>
            </a:r>
          </a:p>
        </p:txBody>
      </p:sp>
    </p:spTree>
    <p:extLst>
      <p:ext uri="{BB962C8B-B14F-4D97-AF65-F5344CB8AC3E}">
        <p14:creationId xmlns:p14="http://schemas.microsoft.com/office/powerpoint/2010/main" val="290174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571D-40BB-4AA3-BEAB-F114C9D0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1050879"/>
          </a:xfrm>
        </p:spPr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A1A32-3861-4327-A88B-7D22B93C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839" y="1928813"/>
            <a:ext cx="4645841" cy="4750661"/>
          </a:xfrm>
        </p:spPr>
        <p:txBody>
          <a:bodyPr>
            <a:normAutofit/>
          </a:bodyPr>
          <a:lstStyle/>
          <a:p>
            <a:r>
              <a:rPr lang="en-US" dirty="0"/>
              <a:t>SELECT commands are modified by adding additional terms, much like pipelining commands in the R </a:t>
            </a:r>
            <a:r>
              <a:rPr lang="en-US" dirty="0" err="1"/>
              <a:t>tidyverse</a:t>
            </a:r>
            <a:r>
              <a:rPr lang="en-US" dirty="0"/>
              <a:t> system.</a:t>
            </a:r>
          </a:p>
          <a:p>
            <a:r>
              <a:rPr lang="en-US" dirty="0"/>
              <a:t>Limit N limits the results to N lines, so it works like a head() operation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SELECT </a:t>
            </a:r>
            <a:r>
              <a:rPr lang="en-US" dirty="0" err="1"/>
              <a:t>fname,lname</a:t>
            </a:r>
            <a:r>
              <a:rPr lang="en-US" dirty="0"/>
              <a:t>, </a:t>
            </a:r>
            <a:r>
              <a:rPr lang="en-US" dirty="0" err="1"/>
              <a:t>emp_id</a:t>
            </a:r>
            <a:r>
              <a:rPr lang="en-US" dirty="0"/>
              <a:t> FROM employee LIMIT 5;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D9146-BE54-4620-A8DC-86FC6645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49" y="4304143"/>
            <a:ext cx="439163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B08E-97FA-4478-84AF-4B85D43F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807039"/>
          </a:xfrm>
        </p:spPr>
        <p:txBody>
          <a:bodyPr>
            <a:normAutofit fontScale="90000"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0DAA-334A-42F2-86B0-0EECB7B3D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096" y="1928813"/>
            <a:ext cx="5002893" cy="45851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where command limits the rows selected, based on some condition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SELECT </a:t>
            </a:r>
            <a:r>
              <a:rPr lang="en-US" dirty="0" err="1"/>
              <a:t>fname,lname</a:t>
            </a:r>
            <a:r>
              <a:rPr lang="en-US" dirty="0"/>
              <a:t>, </a:t>
            </a:r>
            <a:r>
              <a:rPr lang="en-US" dirty="0" err="1"/>
              <a:t>emp_id</a:t>
            </a:r>
            <a:r>
              <a:rPr lang="en-US" dirty="0"/>
              <a:t> FROM employee WHERE (</a:t>
            </a:r>
            <a:r>
              <a:rPr lang="en-US" dirty="0" err="1"/>
              <a:t>emp_id</a:t>
            </a:r>
            <a:r>
              <a:rPr lang="en-US" dirty="0"/>
              <a:t>&gt;10);</a:t>
            </a:r>
          </a:p>
          <a:p>
            <a:endParaRPr lang="en-US" dirty="0"/>
          </a:p>
          <a:p>
            <a:r>
              <a:rPr lang="en-US" dirty="0"/>
              <a:t>We can use AND or </a:t>
            </a:r>
            <a:r>
              <a:rPr lang="en-US" dirty="0" err="1"/>
              <a:t>OR</a:t>
            </a:r>
            <a:r>
              <a:rPr lang="en-US" dirty="0"/>
              <a:t> operations inside the WHERE() condition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fname,lname</a:t>
            </a:r>
            <a:r>
              <a:rPr lang="en-US" dirty="0"/>
              <a:t>, </a:t>
            </a:r>
            <a:r>
              <a:rPr lang="en-US" dirty="0" err="1"/>
              <a:t>emp_id</a:t>
            </a:r>
            <a:r>
              <a:rPr lang="en-US" dirty="0"/>
              <a:t> FROM employee WHERE (</a:t>
            </a:r>
            <a:r>
              <a:rPr lang="en-US" dirty="0" err="1"/>
              <a:t>emp_id</a:t>
            </a:r>
            <a:r>
              <a:rPr lang="en-US" dirty="0"/>
              <a:t>&gt;15 OR </a:t>
            </a:r>
            <a:r>
              <a:rPr lang="en-US" dirty="0" err="1"/>
              <a:t>emp_id</a:t>
            </a:r>
            <a:r>
              <a:rPr lang="en-US" dirty="0"/>
              <a:t>&lt;3);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B8CD3-4277-4C20-9F3A-2D931601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13" y="1725508"/>
            <a:ext cx="5210902" cy="215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67B83-9416-4A7E-85E3-39BE3CEA3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7" b="14248"/>
          <a:stretch/>
        </p:blipFill>
        <p:spPr>
          <a:xfrm>
            <a:off x="5918275" y="4365983"/>
            <a:ext cx="5995051" cy="1723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68414-F6E8-4F0A-B6E1-E6465D700902}"/>
              </a:ext>
            </a:extLst>
          </p:cNvPr>
          <p:cNvSpPr txBox="1"/>
          <p:nvPr/>
        </p:nvSpPr>
        <p:spPr>
          <a:xfrm>
            <a:off x="6377852" y="6244047"/>
            <a:ext cx="534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Use WHERE to control the rows selected</a:t>
            </a:r>
          </a:p>
        </p:txBody>
      </p:sp>
    </p:spTree>
    <p:extLst>
      <p:ext uri="{BB962C8B-B14F-4D97-AF65-F5344CB8AC3E}">
        <p14:creationId xmlns:p14="http://schemas.microsoft.com/office/powerpoint/2010/main" val="221785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FC31-662B-4E38-A70E-BD7960F2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1050879"/>
          </a:xfrm>
        </p:spPr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3E8A-AB6F-4103-9733-49CC53C8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137" y="1924641"/>
            <a:ext cx="4767762" cy="3114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DISTINCT removes duplicates from a result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cust_id</a:t>
            </a:r>
            <a:r>
              <a:rPr lang="en-US" dirty="0"/>
              <a:t> FROM account; will show duplicates</a:t>
            </a:r>
          </a:p>
          <a:p>
            <a:endParaRPr lang="en-US" dirty="0"/>
          </a:p>
          <a:p>
            <a:r>
              <a:rPr lang="en-US" dirty="0"/>
              <a:t>SELECT DISTINCT </a:t>
            </a:r>
            <a:r>
              <a:rPr lang="en-US" dirty="0" err="1"/>
              <a:t>cust_id</a:t>
            </a:r>
            <a:r>
              <a:rPr lang="en-US" dirty="0"/>
              <a:t> FROM account;   removes duplicates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C6A76-6E24-4376-8B45-55FB15F9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44" y="680832"/>
            <a:ext cx="3572374" cy="2276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5B1AF-FDF5-413E-9C55-19BBE29C1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744" y="3862270"/>
            <a:ext cx="417253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2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9CE7-FB45-4044-83B1-5C916366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73" y="490539"/>
            <a:ext cx="10515600" cy="1033462"/>
          </a:xfrm>
        </p:spPr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5521F-613E-41DA-BA34-9C477222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513" y="1863681"/>
            <a:ext cx="3200219" cy="39275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 BY is a sorting function, 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cust_id,status</a:t>
            </a:r>
            <a:r>
              <a:rPr lang="en-US" dirty="0"/>
              <a:t> FROM account  ORDER BY </a:t>
            </a:r>
            <a:r>
              <a:rPr lang="en-US" dirty="0" err="1"/>
              <a:t>cust_id</a:t>
            </a:r>
            <a:r>
              <a:rPr lang="en-US" dirty="0"/>
              <a:t> LIMIT 10;</a:t>
            </a:r>
          </a:p>
          <a:p>
            <a:endParaRPr lang="en-US" dirty="0"/>
          </a:p>
          <a:p>
            <a:r>
              <a:rPr lang="en-US" dirty="0"/>
              <a:t>Adding ASC or DESC after the variable name will control the direction of the 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E610F-666E-4260-B2E5-FC28D3FE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295" y="1056944"/>
            <a:ext cx="5439534" cy="2372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642D9-506B-4DB5-8194-1575F743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28" y="3892162"/>
            <a:ext cx="569674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5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EFF8-E006-4EED-9937-8C64E73A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53" y="576263"/>
            <a:ext cx="4227830" cy="2852737"/>
          </a:xfrm>
        </p:spPr>
        <p:txBody>
          <a:bodyPr/>
          <a:lstStyle/>
          <a:p>
            <a:r>
              <a:rPr lang="en-US" dirty="0"/>
              <a:t>Order by multiple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701A-81D5-4E84-848E-50D1BB7F8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13" y="3638006"/>
            <a:ext cx="5055144" cy="2852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Place all sorting variables on one line, separated by commas, add DESC, ASC as needed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cust_id</a:t>
            </a:r>
            <a:r>
              <a:rPr lang="en-US" dirty="0"/>
              <a:t>, </a:t>
            </a:r>
            <a:r>
              <a:rPr lang="en-US" dirty="0" err="1"/>
              <a:t>account_id</a:t>
            </a:r>
            <a:r>
              <a:rPr lang="en-US" dirty="0"/>
              <a:t>, </a:t>
            </a:r>
            <a:r>
              <a:rPr lang="en-US" dirty="0" err="1"/>
              <a:t>open_date</a:t>
            </a:r>
            <a:r>
              <a:rPr lang="en-US" dirty="0"/>
              <a:t> </a:t>
            </a:r>
          </a:p>
          <a:p>
            <a:r>
              <a:rPr lang="en-US" dirty="0"/>
              <a:t>FROM account </a:t>
            </a:r>
          </a:p>
          <a:p>
            <a:r>
              <a:rPr lang="en-US" dirty="0"/>
              <a:t>ORDER BY </a:t>
            </a:r>
            <a:r>
              <a:rPr lang="en-US" dirty="0" err="1"/>
              <a:t>cust_id</a:t>
            </a:r>
            <a:r>
              <a:rPr lang="en-US" dirty="0"/>
              <a:t>, </a:t>
            </a:r>
            <a:r>
              <a:rPr lang="en-US" dirty="0" err="1"/>
              <a:t>open_date</a:t>
            </a:r>
            <a:r>
              <a:rPr lang="en-US" dirty="0"/>
              <a:t> DESC </a:t>
            </a:r>
          </a:p>
          <a:p>
            <a:r>
              <a:rPr lang="en-US" dirty="0"/>
              <a:t>LIMIT 10;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8C9DB-2FD7-4B10-9B93-92FCC98C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72" y="952728"/>
            <a:ext cx="767822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07F-FD83-4073-A46E-1C9EE18C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90" y="960802"/>
            <a:ext cx="10515600" cy="937668"/>
          </a:xfrm>
        </p:spPr>
        <p:txBody>
          <a:bodyPr/>
          <a:lstStyle/>
          <a:p>
            <a:r>
              <a:rPr lang="en-US" dirty="0"/>
              <a:t>GROUP BY and HAVING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C7DEE-0AF0-4648-BA6A-FE4C4319B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grouping and aggregating operations,   with having allowing filtering on grouped data. 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See Chapter 8 of “Learning SQL” by Alan Beaulieu </a:t>
            </a:r>
          </a:p>
        </p:txBody>
      </p:sp>
    </p:spTree>
    <p:extLst>
      <p:ext uri="{BB962C8B-B14F-4D97-AF65-F5344CB8AC3E}">
        <p14:creationId xmlns:p14="http://schemas.microsoft.com/office/powerpoint/2010/main" val="365630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1216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SQL and Postgres Basic Commands</vt:lpstr>
      <vt:lpstr>PowerPoint Presentation</vt:lpstr>
      <vt:lpstr>PowerPoint Presentation</vt:lpstr>
      <vt:lpstr>LIMIT</vt:lpstr>
      <vt:lpstr>WHERE</vt:lpstr>
      <vt:lpstr>DISTINCT</vt:lpstr>
      <vt:lpstr>ORDER BY</vt:lpstr>
      <vt:lpstr>Order by multiple columns</vt:lpstr>
      <vt:lpstr>GROUP BY and HAVING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 Basic commands</dc:title>
  <dc:creator>Sheets, H David</dc:creator>
  <cp:lastModifiedBy>Sheets, H David</cp:lastModifiedBy>
  <cp:revision>17</cp:revision>
  <dcterms:created xsi:type="dcterms:W3CDTF">2025-02-04T17:08:20Z</dcterms:created>
  <dcterms:modified xsi:type="dcterms:W3CDTF">2025-02-04T21:34:01Z</dcterms:modified>
</cp:coreProperties>
</file>