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1"/>
  </p:notesMasterIdLst>
  <p:handoutMasterIdLst>
    <p:handoutMasterId r:id="rId12"/>
  </p:handoutMasterIdLst>
  <p:sldIdLst>
    <p:sldId id="259" r:id="rId3"/>
    <p:sldId id="947" r:id="rId4"/>
    <p:sldId id="261" r:id="rId5"/>
    <p:sldId id="949" r:id="rId6"/>
    <p:sldId id="954" r:id="rId7"/>
    <p:sldId id="950" r:id="rId8"/>
    <p:sldId id="951" r:id="rId9"/>
    <p:sldId id="952" r:id="rId1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9AA"/>
    <a:srgbClr val="DFBD3B"/>
    <a:srgbClr val="FFAE00"/>
    <a:srgbClr val="EDEF87"/>
    <a:srgbClr val="C1A4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9" autoAdjust="0"/>
    <p:restoredTop sz="94641" autoAdjust="0"/>
  </p:normalViewPr>
  <p:slideViewPr>
    <p:cSldViewPr snapToGrid="0">
      <p:cViewPr>
        <p:scale>
          <a:sx n="75" d="100"/>
          <a:sy n="75" d="100"/>
        </p:scale>
        <p:origin x="307" y="82"/>
      </p:cViewPr>
      <p:guideLst/>
    </p:cSldViewPr>
  </p:slideViewPr>
  <p:outlineViewPr>
    <p:cViewPr>
      <p:scale>
        <a:sx n="33" d="100"/>
        <a:sy n="33" d="100"/>
      </p:scale>
      <p:origin x="0" y="-109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Gyorda" userId="d5a756dbaee8a8ff" providerId="LiveId" clId="{8498D2D2-0211-479C-B777-831CF1C8246D}"/>
    <pc:docChg chg="delSld">
      <pc:chgData name="Peter Gyorda" userId="d5a756dbaee8a8ff" providerId="LiveId" clId="{8498D2D2-0211-479C-B777-831CF1C8246D}" dt="2025-04-21T19:11:15.411" v="1" actId="2696"/>
      <pc:docMkLst>
        <pc:docMk/>
      </pc:docMkLst>
      <pc:sldChg chg="del">
        <pc:chgData name="Peter Gyorda" userId="d5a756dbaee8a8ff" providerId="LiveId" clId="{8498D2D2-0211-479C-B777-831CF1C8246D}" dt="2025-04-21T19:11:12.447" v="0" actId="2696"/>
        <pc:sldMkLst>
          <pc:docMk/>
          <pc:sldMk cId="3499568013" sldId="948"/>
        </pc:sldMkLst>
      </pc:sldChg>
      <pc:sldChg chg="del">
        <pc:chgData name="Peter Gyorda" userId="d5a756dbaee8a8ff" providerId="LiveId" clId="{8498D2D2-0211-479C-B777-831CF1C8246D}" dt="2025-04-21T19:11:15.411" v="1" actId="2696"/>
        <pc:sldMkLst>
          <pc:docMk/>
          <pc:sldMk cId="3370908174" sldId="95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303DCE-9479-4BBC-9904-C6EA4192498C}"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DBAF5FCB-5F76-4E47-95B3-7F873D26C473}">
      <dgm:prSet phldrT="[Text]"/>
      <dgm:spPr/>
      <dgm:t>
        <a:bodyPr/>
        <a:lstStyle/>
        <a:p>
          <a:r>
            <a:rPr lang="en-US" dirty="0"/>
            <a:t>Data Acquisition and Collection</a:t>
          </a:r>
        </a:p>
      </dgm:t>
    </dgm:pt>
    <dgm:pt modelId="{17EE5B2E-447D-40F6-B309-5551B225089E}" type="parTrans" cxnId="{5E0713D9-6626-461B-AB8F-D93E6E6CCAEC}">
      <dgm:prSet/>
      <dgm:spPr/>
      <dgm:t>
        <a:bodyPr/>
        <a:lstStyle/>
        <a:p>
          <a:endParaRPr lang="en-US"/>
        </a:p>
      </dgm:t>
    </dgm:pt>
    <dgm:pt modelId="{8E6634A8-0DA9-491A-8ACE-875BDDF810FA}" type="sibTrans" cxnId="{5E0713D9-6626-461B-AB8F-D93E6E6CCAEC}">
      <dgm:prSet/>
      <dgm:spPr/>
      <dgm:t>
        <a:bodyPr/>
        <a:lstStyle/>
        <a:p>
          <a:endParaRPr lang="en-US"/>
        </a:p>
      </dgm:t>
    </dgm:pt>
    <dgm:pt modelId="{D0480AFD-11BC-4F4B-BF38-755FC2E802F6}">
      <dgm:prSet phldrT="[Text]"/>
      <dgm:spPr/>
      <dgm:t>
        <a:bodyPr/>
        <a:lstStyle/>
        <a:p>
          <a:r>
            <a:rPr lang="en-US" dirty="0"/>
            <a:t>Data Cleaning and Processing</a:t>
          </a:r>
        </a:p>
      </dgm:t>
    </dgm:pt>
    <dgm:pt modelId="{910200BC-34C1-4047-81EE-58AEC4B8F8C3}" type="sibTrans" cxnId="{816C7D62-35BC-4035-A2C1-CF82158492FB}">
      <dgm:prSet/>
      <dgm:spPr/>
      <dgm:t>
        <a:bodyPr/>
        <a:lstStyle/>
        <a:p>
          <a:endParaRPr lang="en-US"/>
        </a:p>
      </dgm:t>
    </dgm:pt>
    <dgm:pt modelId="{C5913BE1-C2B5-42F4-9DA3-290CB8DA00FD}" type="parTrans" cxnId="{816C7D62-35BC-4035-A2C1-CF82158492FB}">
      <dgm:prSet/>
      <dgm:spPr/>
      <dgm:t>
        <a:bodyPr/>
        <a:lstStyle/>
        <a:p>
          <a:endParaRPr lang="en-US"/>
        </a:p>
      </dgm:t>
    </dgm:pt>
    <dgm:pt modelId="{4A091E70-9E42-46D6-AAAC-66E5E7952EA9}">
      <dgm:prSet phldrT="[Text]"/>
      <dgm:spPr/>
      <dgm:t>
        <a:bodyPr/>
        <a:lstStyle/>
        <a:p>
          <a:r>
            <a:rPr lang="en-US" dirty="0"/>
            <a:t>Exploratory Data Analysis</a:t>
          </a:r>
        </a:p>
      </dgm:t>
    </dgm:pt>
    <dgm:pt modelId="{EA44FF59-1EA6-47BA-ABB8-11FCF599B31D}" type="sibTrans" cxnId="{6FEB9DA4-512C-4666-A021-AE3E2ED4850F}">
      <dgm:prSet/>
      <dgm:spPr/>
      <dgm:t>
        <a:bodyPr/>
        <a:lstStyle/>
        <a:p>
          <a:endParaRPr lang="en-US"/>
        </a:p>
      </dgm:t>
    </dgm:pt>
    <dgm:pt modelId="{CD2DCD27-644A-427E-8F2D-54FA57922A6D}" type="parTrans" cxnId="{6FEB9DA4-512C-4666-A021-AE3E2ED4850F}">
      <dgm:prSet/>
      <dgm:spPr/>
      <dgm:t>
        <a:bodyPr/>
        <a:lstStyle/>
        <a:p>
          <a:endParaRPr lang="en-US"/>
        </a:p>
      </dgm:t>
    </dgm:pt>
    <dgm:pt modelId="{6CEAA34E-13C7-4A97-9EF5-C5DAF682DD9D}">
      <dgm:prSet phldrT="[Text]"/>
      <dgm:spPr/>
      <dgm:t>
        <a:bodyPr/>
        <a:lstStyle/>
        <a:p>
          <a:r>
            <a:rPr lang="en-US" dirty="0"/>
            <a:t>Communication and Visualization of Results </a:t>
          </a:r>
        </a:p>
      </dgm:t>
    </dgm:pt>
    <dgm:pt modelId="{BA2248A4-C8D7-4F34-857B-F9C4DAE0ABC6}" type="sibTrans" cxnId="{94E1E1C0-AB6A-420C-80DC-B41572E5D1BC}">
      <dgm:prSet/>
      <dgm:spPr/>
      <dgm:t>
        <a:bodyPr/>
        <a:lstStyle/>
        <a:p>
          <a:endParaRPr lang="en-US"/>
        </a:p>
      </dgm:t>
    </dgm:pt>
    <dgm:pt modelId="{BF76B363-274B-49C3-B2D2-EE5A41F3F303}" type="parTrans" cxnId="{94E1E1C0-AB6A-420C-80DC-B41572E5D1BC}">
      <dgm:prSet/>
      <dgm:spPr/>
      <dgm:t>
        <a:bodyPr/>
        <a:lstStyle/>
        <a:p>
          <a:endParaRPr lang="en-US"/>
        </a:p>
      </dgm:t>
    </dgm:pt>
    <dgm:pt modelId="{D3F0CBAD-7C03-483F-999C-691EB2A00EC1}" type="pres">
      <dgm:prSet presAssocID="{86303DCE-9479-4BBC-9904-C6EA4192498C}" presName="Name0" presStyleCnt="0">
        <dgm:presLayoutVars>
          <dgm:dir/>
          <dgm:animLvl val="lvl"/>
          <dgm:resizeHandles val="exact"/>
        </dgm:presLayoutVars>
      </dgm:prSet>
      <dgm:spPr/>
    </dgm:pt>
    <dgm:pt modelId="{BA9A2E68-A014-40ED-A4B5-6372C455731A}" type="pres">
      <dgm:prSet presAssocID="{DBAF5FCB-5F76-4E47-95B3-7F873D26C473}" presName="parTxOnly" presStyleLbl="node1" presStyleIdx="0" presStyleCnt="4" custLinFactX="-9243" custLinFactNeighborX="-100000" custLinFactNeighborY="-81513">
        <dgm:presLayoutVars>
          <dgm:chMax val="0"/>
          <dgm:chPref val="0"/>
          <dgm:bulletEnabled val="1"/>
        </dgm:presLayoutVars>
      </dgm:prSet>
      <dgm:spPr/>
    </dgm:pt>
    <dgm:pt modelId="{22E2A33D-CF5F-4AE4-BE78-61AB3B13D29A}" type="pres">
      <dgm:prSet presAssocID="{8E6634A8-0DA9-491A-8ACE-875BDDF810FA}" presName="parTxOnlySpace" presStyleCnt="0"/>
      <dgm:spPr/>
    </dgm:pt>
    <dgm:pt modelId="{4D21D885-47E3-4CC8-B79E-418790FD62C6}" type="pres">
      <dgm:prSet presAssocID="{D0480AFD-11BC-4F4B-BF38-755FC2E802F6}" presName="parTxOnly" presStyleLbl="node1" presStyleIdx="1" presStyleCnt="4" custLinFactNeighborX="-55938" custLinFactNeighborY="-81153">
        <dgm:presLayoutVars>
          <dgm:chMax val="0"/>
          <dgm:chPref val="0"/>
          <dgm:bulletEnabled val="1"/>
        </dgm:presLayoutVars>
      </dgm:prSet>
      <dgm:spPr/>
    </dgm:pt>
    <dgm:pt modelId="{B31E0C3C-AB3B-4721-ACEE-BB2737D692C7}" type="pres">
      <dgm:prSet presAssocID="{910200BC-34C1-4047-81EE-58AEC4B8F8C3}" presName="parTxOnlySpace" presStyleCnt="0"/>
      <dgm:spPr/>
    </dgm:pt>
    <dgm:pt modelId="{BAF7EC8C-3868-4D93-A5C0-39BB06DA3191}" type="pres">
      <dgm:prSet presAssocID="{4A091E70-9E42-46D6-AAAC-66E5E7952EA9}" presName="parTxOnly" presStyleLbl="node1" presStyleIdx="2" presStyleCnt="4" custLinFactNeighborX="-99596" custLinFactNeighborY="-80143">
        <dgm:presLayoutVars>
          <dgm:chMax val="0"/>
          <dgm:chPref val="0"/>
          <dgm:bulletEnabled val="1"/>
        </dgm:presLayoutVars>
      </dgm:prSet>
      <dgm:spPr/>
    </dgm:pt>
    <dgm:pt modelId="{2C4288B4-AD33-4240-8FEB-1ABEB15E055C}" type="pres">
      <dgm:prSet presAssocID="{EA44FF59-1EA6-47BA-ABB8-11FCF599B31D}" presName="parTxOnlySpace" presStyleCnt="0"/>
      <dgm:spPr/>
    </dgm:pt>
    <dgm:pt modelId="{8F43F7FF-5974-414D-A53A-E52821EC7883}" type="pres">
      <dgm:prSet presAssocID="{6CEAA34E-13C7-4A97-9EF5-C5DAF682DD9D}" presName="parTxOnly" presStyleLbl="node1" presStyleIdx="3" presStyleCnt="4" custLinFactX="-2432" custLinFactNeighborX="-100000" custLinFactNeighborY="-79112">
        <dgm:presLayoutVars>
          <dgm:chMax val="0"/>
          <dgm:chPref val="0"/>
          <dgm:bulletEnabled val="1"/>
        </dgm:presLayoutVars>
      </dgm:prSet>
      <dgm:spPr/>
    </dgm:pt>
  </dgm:ptLst>
  <dgm:cxnLst>
    <dgm:cxn modelId="{240E9F5D-6E05-4453-B1B6-5DCE0C99ED33}" type="presOf" srcId="{86303DCE-9479-4BBC-9904-C6EA4192498C}" destId="{D3F0CBAD-7C03-483F-999C-691EB2A00EC1}" srcOrd="0" destOrd="0" presId="urn:microsoft.com/office/officeart/2005/8/layout/chevron1"/>
    <dgm:cxn modelId="{816C7D62-35BC-4035-A2C1-CF82158492FB}" srcId="{86303DCE-9479-4BBC-9904-C6EA4192498C}" destId="{D0480AFD-11BC-4F4B-BF38-755FC2E802F6}" srcOrd="1" destOrd="0" parTransId="{C5913BE1-C2B5-42F4-9DA3-290CB8DA00FD}" sibTransId="{910200BC-34C1-4047-81EE-58AEC4B8F8C3}"/>
    <dgm:cxn modelId="{2FD1E37E-BA5C-4178-97A9-DCB2610C0E56}" type="presOf" srcId="{4A091E70-9E42-46D6-AAAC-66E5E7952EA9}" destId="{BAF7EC8C-3868-4D93-A5C0-39BB06DA3191}" srcOrd="0" destOrd="0" presId="urn:microsoft.com/office/officeart/2005/8/layout/chevron1"/>
    <dgm:cxn modelId="{09C2819D-44C0-4CDA-A76B-11D44B2F83DE}" type="presOf" srcId="{D0480AFD-11BC-4F4B-BF38-755FC2E802F6}" destId="{4D21D885-47E3-4CC8-B79E-418790FD62C6}" srcOrd="0" destOrd="0" presId="urn:microsoft.com/office/officeart/2005/8/layout/chevron1"/>
    <dgm:cxn modelId="{6FEB9DA4-512C-4666-A021-AE3E2ED4850F}" srcId="{86303DCE-9479-4BBC-9904-C6EA4192498C}" destId="{4A091E70-9E42-46D6-AAAC-66E5E7952EA9}" srcOrd="2" destOrd="0" parTransId="{CD2DCD27-644A-427E-8F2D-54FA57922A6D}" sibTransId="{EA44FF59-1EA6-47BA-ABB8-11FCF599B31D}"/>
    <dgm:cxn modelId="{94E1E1C0-AB6A-420C-80DC-B41572E5D1BC}" srcId="{86303DCE-9479-4BBC-9904-C6EA4192498C}" destId="{6CEAA34E-13C7-4A97-9EF5-C5DAF682DD9D}" srcOrd="3" destOrd="0" parTransId="{BF76B363-274B-49C3-B2D2-EE5A41F3F303}" sibTransId="{BA2248A4-C8D7-4F34-857B-F9C4DAE0ABC6}"/>
    <dgm:cxn modelId="{69E527D1-6208-488F-BEBC-09666462A143}" type="presOf" srcId="{6CEAA34E-13C7-4A97-9EF5-C5DAF682DD9D}" destId="{8F43F7FF-5974-414D-A53A-E52821EC7883}" srcOrd="0" destOrd="0" presId="urn:microsoft.com/office/officeart/2005/8/layout/chevron1"/>
    <dgm:cxn modelId="{5E0713D9-6626-461B-AB8F-D93E6E6CCAEC}" srcId="{86303DCE-9479-4BBC-9904-C6EA4192498C}" destId="{DBAF5FCB-5F76-4E47-95B3-7F873D26C473}" srcOrd="0" destOrd="0" parTransId="{17EE5B2E-447D-40F6-B309-5551B225089E}" sibTransId="{8E6634A8-0DA9-491A-8ACE-875BDDF810FA}"/>
    <dgm:cxn modelId="{AD7911F6-CA91-4532-9000-19CA3EA1F00E}" type="presOf" srcId="{DBAF5FCB-5F76-4E47-95B3-7F873D26C473}" destId="{BA9A2E68-A014-40ED-A4B5-6372C455731A}" srcOrd="0" destOrd="0" presId="urn:microsoft.com/office/officeart/2005/8/layout/chevron1"/>
    <dgm:cxn modelId="{CDA43B24-8C24-45AA-80EE-E2CD1F8D3A75}" type="presParOf" srcId="{D3F0CBAD-7C03-483F-999C-691EB2A00EC1}" destId="{BA9A2E68-A014-40ED-A4B5-6372C455731A}" srcOrd="0" destOrd="0" presId="urn:microsoft.com/office/officeart/2005/8/layout/chevron1"/>
    <dgm:cxn modelId="{59DBBF86-B2B3-44E7-BEF2-7CCA17444749}" type="presParOf" srcId="{D3F0CBAD-7C03-483F-999C-691EB2A00EC1}" destId="{22E2A33D-CF5F-4AE4-BE78-61AB3B13D29A}" srcOrd="1" destOrd="0" presId="urn:microsoft.com/office/officeart/2005/8/layout/chevron1"/>
    <dgm:cxn modelId="{9CB7F7F2-CF15-49E5-B68F-97942220B4DA}" type="presParOf" srcId="{D3F0CBAD-7C03-483F-999C-691EB2A00EC1}" destId="{4D21D885-47E3-4CC8-B79E-418790FD62C6}" srcOrd="2" destOrd="0" presId="urn:microsoft.com/office/officeart/2005/8/layout/chevron1"/>
    <dgm:cxn modelId="{17762C63-71B5-48BF-8AEF-F1054E86328E}" type="presParOf" srcId="{D3F0CBAD-7C03-483F-999C-691EB2A00EC1}" destId="{B31E0C3C-AB3B-4721-ACEE-BB2737D692C7}" srcOrd="3" destOrd="0" presId="urn:microsoft.com/office/officeart/2005/8/layout/chevron1"/>
    <dgm:cxn modelId="{964195F8-311E-4BA7-85E1-A070131DFB4F}" type="presParOf" srcId="{D3F0CBAD-7C03-483F-999C-691EB2A00EC1}" destId="{BAF7EC8C-3868-4D93-A5C0-39BB06DA3191}" srcOrd="4" destOrd="0" presId="urn:microsoft.com/office/officeart/2005/8/layout/chevron1"/>
    <dgm:cxn modelId="{84674A9C-0E6D-4F3E-884B-E73F9FD6CFEF}" type="presParOf" srcId="{D3F0CBAD-7C03-483F-999C-691EB2A00EC1}" destId="{2C4288B4-AD33-4240-8FEB-1ABEB15E055C}" srcOrd="5" destOrd="0" presId="urn:microsoft.com/office/officeart/2005/8/layout/chevron1"/>
    <dgm:cxn modelId="{20300299-4CD0-406E-824E-93D517833B9F}" type="presParOf" srcId="{D3F0CBAD-7C03-483F-999C-691EB2A00EC1}" destId="{8F43F7FF-5974-414D-A53A-E52821EC78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A2E68-A014-40ED-A4B5-6372C455731A}">
      <dsp:nvSpPr>
        <dsp:cNvPr id="0" name=""/>
        <dsp:cNvSpPr/>
      </dsp:nvSpPr>
      <dsp:spPr>
        <a:xfrm>
          <a:off x="0" y="1273634"/>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Data Acquisition and Collection</a:t>
          </a:r>
        </a:p>
      </dsp:txBody>
      <dsp:txXfrm>
        <a:off x="527903" y="1273634"/>
        <a:ext cx="1583709" cy="1055805"/>
      </dsp:txXfrm>
    </dsp:sp>
    <dsp:sp modelId="{4D21D885-47E3-4CC8-B79E-418790FD62C6}">
      <dsp:nvSpPr>
        <dsp:cNvPr id="0" name=""/>
        <dsp:cNvSpPr/>
      </dsp:nvSpPr>
      <dsp:spPr>
        <a:xfrm>
          <a:off x="2232448" y="1277435"/>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 and Processing</a:t>
          </a:r>
        </a:p>
      </dsp:txBody>
      <dsp:txXfrm>
        <a:off x="2760351" y="1277435"/>
        <a:ext cx="1583709" cy="1055805"/>
      </dsp:txXfrm>
    </dsp:sp>
    <dsp:sp modelId="{BAF7EC8C-3868-4D93-A5C0-39BB06DA3191}">
      <dsp:nvSpPr>
        <dsp:cNvPr id="0" name=""/>
        <dsp:cNvSpPr/>
      </dsp:nvSpPr>
      <dsp:spPr>
        <a:xfrm>
          <a:off x="4492776" y="1288099"/>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Exploratory Data Analysis</a:t>
          </a:r>
        </a:p>
      </dsp:txBody>
      <dsp:txXfrm>
        <a:off x="5020679" y="1288099"/>
        <a:ext cx="1583709" cy="1055805"/>
      </dsp:txXfrm>
    </dsp:sp>
    <dsp:sp modelId="{8F43F7FF-5974-414D-A53A-E52821EC7883}">
      <dsp:nvSpPr>
        <dsp:cNvPr id="0" name=""/>
        <dsp:cNvSpPr/>
      </dsp:nvSpPr>
      <dsp:spPr>
        <a:xfrm>
          <a:off x="6803080" y="1298984"/>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Communication and Visualization of Results </a:t>
          </a:r>
        </a:p>
      </dsp:txBody>
      <dsp:txXfrm>
        <a:off x="7330983" y="1298984"/>
        <a:ext cx="1583709" cy="10558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B65B55-D251-3C32-DD19-0B615104527B}"/>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D7828D81-37A3-8D37-4BCF-F0FEBDF48345}"/>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1B796F6-95FB-42AC-9278-53222B946032}" type="datetimeFigureOut">
              <a:rPr lang="en-US" smtClean="0"/>
              <a:t>4/21/2025</a:t>
            </a:fld>
            <a:endParaRPr lang="en-US"/>
          </a:p>
        </p:txBody>
      </p:sp>
      <p:sp>
        <p:nvSpPr>
          <p:cNvPr id="4" name="Footer Placeholder 3">
            <a:extLst>
              <a:ext uri="{FF2B5EF4-FFF2-40B4-BE49-F238E27FC236}">
                <a16:creationId xmlns:a16="http://schemas.microsoft.com/office/drawing/2014/main" id="{34BC1E7E-C0DA-57B9-D0A4-21CA22DEB946}"/>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5" name="Slide Number Placeholder 4">
            <a:extLst>
              <a:ext uri="{FF2B5EF4-FFF2-40B4-BE49-F238E27FC236}">
                <a16:creationId xmlns:a16="http://schemas.microsoft.com/office/drawing/2014/main" id="{1D273FC6-710F-4517-719C-0575C3A2687F}"/>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59E5BB3-4944-4B13-970B-45A254B4B125}" type="slidenum">
              <a:rPr lang="en-US" smtClean="0"/>
              <a:t>‹#›</a:t>
            </a:fld>
            <a:endParaRPr lang="en-US"/>
          </a:p>
        </p:txBody>
      </p:sp>
    </p:spTree>
    <p:extLst>
      <p:ext uri="{BB962C8B-B14F-4D97-AF65-F5344CB8AC3E}">
        <p14:creationId xmlns:p14="http://schemas.microsoft.com/office/powerpoint/2010/main" val="7329039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9F0C4DC-F91D-4409-A938-5FF5D36EB4C9}" type="datetimeFigureOut">
              <a:rPr lang="en-US" smtClean="0"/>
              <a:t>4/21/2025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D25EF29-504B-41FD-8AA1-4750B47B347F}" type="slidenum">
              <a:rPr lang="en-US" smtClean="0"/>
              <a:t>‹#›</a:t>
            </a:fld>
            <a:endParaRPr lang="en-US"/>
          </a:p>
        </p:txBody>
      </p:sp>
    </p:spTree>
    <p:extLst>
      <p:ext uri="{BB962C8B-B14F-4D97-AF65-F5344CB8AC3E}">
        <p14:creationId xmlns:p14="http://schemas.microsoft.com/office/powerpoint/2010/main" val="14032887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FB32-709F-85B4-12AA-1ADE2EBBE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BCA696-14C7-AA58-A2C5-1B4FF3F6B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9D109-C451-9723-E92E-5110B613616D}"/>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2CD79EF-075D-D420-9277-F29E41295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BF3D6-0BB2-9303-76E0-2A6B9C4A53E6}"/>
              </a:ext>
            </a:extLst>
          </p:cNvPr>
          <p:cNvSpPr>
            <a:spLocks noGrp="1"/>
          </p:cNvSpPr>
          <p:nvPr>
            <p:ph type="sldNum" sz="quarter" idx="12"/>
          </p:nvPr>
        </p:nvSpPr>
        <p:spPr/>
        <p:txBody>
          <a:bodyPr/>
          <a:lstStyle/>
          <a:p>
            <a:fld id="{C71BD099-0472-4403-8E36-EA483003492B}" type="slidenum">
              <a:rPr lang="en-US" smtClean="0"/>
              <a:t>‹#›</a:t>
            </a:fld>
            <a:endParaRPr lang="en-US"/>
          </a:p>
        </p:txBody>
      </p:sp>
      <p:sp>
        <p:nvSpPr>
          <p:cNvPr id="8" name="TextBox 7">
            <a:extLst>
              <a:ext uri="{FF2B5EF4-FFF2-40B4-BE49-F238E27FC236}">
                <a16:creationId xmlns:a16="http://schemas.microsoft.com/office/drawing/2014/main" id="{A5503AF3-6EE5-7003-A339-1A3E2C59B284}"/>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56629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DDE4-4C8B-0ED2-020E-4EAD50CF1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CF5EF-A694-33EA-5FDD-E77B9EA45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9DDF8-B334-8259-875E-A52A1DC2F397}"/>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9C2113FA-3A81-C0B9-1120-49C38ACBC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73804-826E-A0B4-C0E6-EB7AF2361D5C}"/>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23730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59A6-8D7E-5CC9-7FB0-B21228768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1A69FB-4556-47BA-908B-07C0B1805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05AA4-8CDD-0AF3-3E28-4C79CC152818}"/>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B508C038-FDA8-B73D-BEBC-DB79360B2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5B90C-76F6-37B7-8A94-FCD803639F43}"/>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77135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a:xfrm>
            <a:off x="2979033" y="6473951"/>
            <a:ext cx="8412480" cy="384048"/>
          </a:xfrm>
          <a:prstGeom prst="rect">
            <a:avLst/>
          </a:prstGeom>
          <a:noFill/>
        </p:spPr>
        <p:txBody>
          <a:bodyPr tIns="0">
            <a:noAutofit/>
          </a:bodyPr>
          <a:lstStyle>
            <a:lvl1pPr algn="l">
              <a:defRPr sz="700">
                <a:solidFill>
                  <a:srgbClr val="606060"/>
                </a:solidFill>
              </a:defRPr>
            </a:lvl1pPr>
          </a:lstStyle>
          <a:p>
            <a:endParaRPr lang="en-US" dirty="0"/>
          </a:p>
        </p:txBody>
      </p:sp>
    </p:spTree>
    <p:extLst>
      <p:ext uri="{BB962C8B-B14F-4D97-AF65-F5344CB8AC3E}">
        <p14:creationId xmlns:p14="http://schemas.microsoft.com/office/powerpoint/2010/main" val="320676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7" name="Picture Placeholder 6"/>
          <p:cNvSpPr>
            <a:spLocks noGrp="1"/>
          </p:cNvSpPr>
          <p:nvPr>
            <p:ph type="pic" sz="quarter" idx="11" hasCustomPrompt="1"/>
          </p:nvPr>
        </p:nvSpPr>
        <p:spPr>
          <a:xfrm>
            <a:off x="904877" y="3265943"/>
            <a:ext cx="1392096" cy="556117"/>
          </a:xfrm>
          <a:prstGeom prst="rect">
            <a:avLst/>
          </a:prstGeom>
        </p:spPr>
        <p:txBody>
          <a:bodyPr/>
          <a:lstStyle>
            <a:lvl1pPr marL="0" indent="0">
              <a:buNone/>
              <a:defRPr sz="1000" b="1"/>
            </a:lvl1pPr>
          </a:lstStyle>
          <a:p>
            <a:r>
              <a:rPr lang="en-US" dirty="0"/>
              <a:t>Client company logo</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12192000" cy="2665828"/>
          </a:xfrm>
          <a:prstGeom prst="rect">
            <a:avLst/>
          </a:prstGeom>
        </p:spPr>
      </p:pic>
      <p:sp>
        <p:nvSpPr>
          <p:cNvPr id="90" name="Rectangle 89"/>
          <p:cNvSpPr/>
          <p:nvPr/>
        </p:nvSpPr>
        <p:spPr bwMode="gray">
          <a:xfrm>
            <a:off x="1" y="6410036"/>
            <a:ext cx="12192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507822" y="6523141"/>
            <a:ext cx="8201284"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a:solidFill>
                  <a:srgbClr val="1A1A1A"/>
                </a:solidFill>
                <a:ea typeface="Arial" charset="0"/>
                <a:cs typeface="Arial" charset="0"/>
              </a:rPr>
              <a:t>Copyright © 2016 </a:t>
            </a:r>
            <a:r>
              <a:rPr lang="en-US" sz="900" dirty="0" err="1">
                <a:solidFill>
                  <a:srgbClr val="1A1A1A"/>
                </a:solidFill>
                <a:ea typeface="Arial" charset="0"/>
                <a:cs typeface="Arial" charset="0"/>
              </a:rPr>
              <a:t>QuintilesIMS</a:t>
            </a:r>
            <a:r>
              <a:rPr lang="en-US" sz="900" dirty="0">
                <a:solidFill>
                  <a:srgbClr val="1A1A1A"/>
                </a:solidFill>
                <a:ea typeface="Arial" charset="0"/>
                <a:cs typeface="Arial" charset="0"/>
              </a:rPr>
              <a:t>. All rights reserved. F</a:t>
            </a:r>
            <a:r>
              <a:rPr lang="en-US" sz="900" baseline="0" dirty="0">
                <a:solidFill>
                  <a:srgbClr val="1A1A1A"/>
                </a:solidFill>
                <a:ea typeface="Arial" charset="0"/>
                <a:cs typeface="Arial" charset="0"/>
              </a:rPr>
              <a:t>or personal use only and may not be reproduced in any form without express written permission of BBC.</a:t>
            </a:r>
            <a:endParaRPr lang="en-US" sz="900" dirty="0">
              <a:solidFill>
                <a:srgbClr val="1A1A1A"/>
              </a:solidFill>
              <a:ea typeface="Arial" charset="0"/>
              <a:cs typeface="Arial" charset="0"/>
            </a:endParaRPr>
          </a:p>
        </p:txBody>
      </p:sp>
      <p:pic>
        <p:nvPicPr>
          <p:cNvPr id="29" name="Picture 2" descr="C:\Users\jstanick\AppData\Local\Microsoft\Windows\Temporary Internet Files\Content.Outlook\Z3ZXB7EO\IMSH-bbc.jpg"/>
          <p:cNvPicPr>
            <a:picLocks noChangeAspect="1" noChangeArrowheads="1"/>
          </p:cNvPicPr>
          <p:nvPr userDrawn="1"/>
        </p:nvPicPr>
        <p:blipFill>
          <a:blip r:embed="rId3" cstate="print"/>
          <a:srcRect/>
          <a:stretch>
            <a:fillRect/>
          </a:stretch>
        </p:blipFill>
        <p:spPr bwMode="auto">
          <a:xfrm>
            <a:off x="8753655" y="148590"/>
            <a:ext cx="3100821" cy="535098"/>
          </a:xfrm>
          <a:prstGeom prst="rect">
            <a:avLst/>
          </a:prstGeom>
          <a:noFill/>
        </p:spPr>
      </p:pic>
      <p:sp>
        <p:nvSpPr>
          <p:cNvPr id="9" name="TextBox 8"/>
          <p:cNvSpPr txBox="1"/>
          <p:nvPr userDrawn="1"/>
        </p:nvSpPr>
        <p:spPr>
          <a:xfrm>
            <a:off x="599444" y="2895382"/>
            <a:ext cx="5093785" cy="276999"/>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200" kern="1200" noProof="0" dirty="0">
                <a:solidFill>
                  <a:srgbClr val="414343"/>
                </a:solidFill>
                <a:latin typeface="+mn-lt"/>
                <a:ea typeface="ＭＳ Ｐゴシック" charset="-128"/>
                <a:cs typeface="+mn-cs"/>
              </a:rPr>
              <a:t>A Confidential and Proprietary Report Prepared For:</a:t>
            </a:r>
          </a:p>
        </p:txBody>
      </p:sp>
      <p:sp>
        <p:nvSpPr>
          <p:cNvPr id="12" name="Text Placeholder 11"/>
          <p:cNvSpPr>
            <a:spLocks noGrp="1"/>
          </p:cNvSpPr>
          <p:nvPr>
            <p:ph type="body" sz="quarter" idx="12" hasCustomPrompt="1"/>
          </p:nvPr>
        </p:nvSpPr>
        <p:spPr>
          <a:xfrm>
            <a:off x="2602411" y="3174124"/>
            <a:ext cx="8421011" cy="247335"/>
          </a:xfrm>
          <a:prstGeom prst="rect">
            <a:avLst/>
          </a:prstGeom>
        </p:spPr>
        <p:txBody>
          <a:bodyPr/>
          <a:lstStyle>
            <a:lvl1pPr marL="0" indent="0">
              <a:buNone/>
              <a:defRPr sz="1200"/>
            </a:lvl1pPr>
          </a:lstStyle>
          <a:p>
            <a:pPr lvl="0"/>
            <a:r>
              <a:rPr lang="en-US" dirty="0"/>
              <a:t>Client Name</a:t>
            </a:r>
          </a:p>
        </p:txBody>
      </p:sp>
      <p:sp>
        <p:nvSpPr>
          <p:cNvPr id="65" name="Text Placeholder 64"/>
          <p:cNvSpPr>
            <a:spLocks noGrp="1"/>
          </p:cNvSpPr>
          <p:nvPr>
            <p:ph type="body" sz="quarter" idx="13" hasCustomPrompt="1"/>
          </p:nvPr>
        </p:nvSpPr>
        <p:spPr>
          <a:xfrm>
            <a:off x="10156372" y="693821"/>
            <a:ext cx="1611371" cy="274320"/>
          </a:xfrm>
          <a:prstGeom prst="rect">
            <a:avLst/>
          </a:prstGeom>
        </p:spPr>
        <p:txBody>
          <a:bodyPr anchor="ctr"/>
          <a:lstStyle>
            <a:lvl1pPr marL="0" indent="0" algn="l">
              <a:buNone/>
              <a:defRPr sz="1200" baseline="0">
                <a:solidFill>
                  <a:schemeClr val="accent2"/>
                </a:solidFill>
              </a:defRPr>
            </a:lvl1pPr>
          </a:lstStyle>
          <a:p>
            <a:pPr lvl="0"/>
            <a:r>
              <a:rPr lang="en-US" dirty="0"/>
              <a:t>Contract Code</a:t>
            </a:r>
          </a:p>
        </p:txBody>
      </p:sp>
      <p:sp>
        <p:nvSpPr>
          <p:cNvPr id="36" name="Text Placeholder 11"/>
          <p:cNvSpPr>
            <a:spLocks noGrp="1"/>
          </p:cNvSpPr>
          <p:nvPr>
            <p:ph type="body" sz="quarter" idx="14" hasCustomPrompt="1"/>
          </p:nvPr>
        </p:nvSpPr>
        <p:spPr>
          <a:xfrm>
            <a:off x="2602410" y="3434322"/>
            <a:ext cx="8421012" cy="246888"/>
          </a:xfrm>
          <a:prstGeom prst="rect">
            <a:avLst/>
          </a:prstGeom>
        </p:spPr>
        <p:txBody>
          <a:bodyPr/>
          <a:lstStyle>
            <a:lvl1pPr marL="0" indent="0">
              <a:buNone/>
              <a:defRPr sz="1200"/>
            </a:lvl1pPr>
          </a:lstStyle>
          <a:p>
            <a:pPr lvl="0"/>
            <a:r>
              <a:rPr lang="en-US" dirty="0"/>
              <a:t>Client Location</a:t>
            </a:r>
          </a:p>
        </p:txBody>
      </p:sp>
      <p:sp>
        <p:nvSpPr>
          <p:cNvPr id="37" name="Text Placeholder 11"/>
          <p:cNvSpPr>
            <a:spLocks noGrp="1"/>
          </p:cNvSpPr>
          <p:nvPr>
            <p:ph type="body" sz="quarter" idx="15" hasCustomPrompt="1"/>
          </p:nvPr>
        </p:nvSpPr>
        <p:spPr>
          <a:xfrm>
            <a:off x="2602411" y="3697306"/>
            <a:ext cx="8421011" cy="249507"/>
          </a:xfrm>
          <a:prstGeom prst="rect">
            <a:avLst/>
          </a:prstGeom>
        </p:spPr>
        <p:txBody>
          <a:bodyPr/>
          <a:lstStyle>
            <a:lvl1pPr marL="0" indent="0">
              <a:buNone/>
              <a:defRPr sz="1200" baseline="0"/>
            </a:lvl1pPr>
          </a:lstStyle>
          <a:p>
            <a:pPr lvl="0"/>
            <a:r>
              <a:rPr lang="en-US" dirty="0"/>
              <a:t>Report Ship "Month Day, Year"</a:t>
            </a:r>
          </a:p>
        </p:txBody>
      </p:sp>
      <p:sp>
        <p:nvSpPr>
          <p:cNvPr id="66" name="Title 65"/>
          <p:cNvSpPr>
            <a:spLocks noGrp="1"/>
          </p:cNvSpPr>
          <p:nvPr>
            <p:ph type="title"/>
          </p:nvPr>
        </p:nvSpPr>
        <p:spPr>
          <a:xfrm>
            <a:off x="507821" y="1579820"/>
            <a:ext cx="10515600" cy="1325563"/>
          </a:xfrm>
          <a:prstGeom prst="rect">
            <a:avLst/>
          </a:prstGeom>
        </p:spPr>
        <p:txBody>
          <a:bodyPr anchor="b"/>
          <a:lstStyle>
            <a:lvl1pPr>
              <a:defRPr sz="2000" b="1">
                <a:solidFill>
                  <a:srgbClr val="1A1A1A"/>
                </a:solidFill>
              </a:defRPr>
            </a:lvl1pPr>
          </a:lstStyle>
          <a:p>
            <a:r>
              <a:rPr lang="en-US"/>
              <a:t>Click to edit Master title style</a:t>
            </a:r>
            <a:endParaRPr lang="en-US" dirty="0"/>
          </a:p>
        </p:txBody>
      </p:sp>
      <p:sp>
        <p:nvSpPr>
          <p:cNvPr id="67" name="TextBox 66"/>
          <p:cNvSpPr txBox="1"/>
          <p:nvPr userDrawn="1"/>
        </p:nvSpPr>
        <p:spPr>
          <a:xfrm>
            <a:off x="9280717" y="693822"/>
            <a:ext cx="1115137" cy="276999"/>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1200" b="0" i="0" u="none" strike="noStrike" kern="1200" cap="none" spc="0" normalizeH="0" baseline="0" noProof="0" dirty="0">
                <a:ln>
                  <a:noFill/>
                </a:ln>
                <a:solidFill>
                  <a:schemeClr val="accent2"/>
                </a:solidFill>
                <a:effectLst/>
                <a:uLnTx/>
                <a:uFillTx/>
                <a:latin typeface="+mn-lt"/>
                <a:ea typeface="ＭＳ Ｐゴシック" charset="-128"/>
                <a:cs typeface="+mn-cs"/>
              </a:rPr>
              <a:t>Contract:</a:t>
            </a:r>
          </a:p>
        </p:txBody>
      </p:sp>
      <p:sp>
        <p:nvSpPr>
          <p:cNvPr id="34" name="Rectangle 33"/>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9" name="Rectangle 5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0" name="Rectangle 5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1" name="Rectangle 60"/>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2" name="Rectangle 61"/>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3" name="Rectangle 62"/>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4" name="Rectangle 6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59260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5"/>
            <a:ext cx="12192000" cy="4715691"/>
          </a:xfrm>
          <a:prstGeom prst="rect">
            <a:avLst/>
          </a:prstGeom>
        </p:spPr>
      </p:pic>
      <p:sp>
        <p:nvSpPr>
          <p:cNvPr id="9" name="Title 1"/>
          <p:cNvSpPr>
            <a:spLocks noGrp="1"/>
          </p:cNvSpPr>
          <p:nvPr>
            <p:ph type="title" hasCustomPrompt="1"/>
          </p:nvPr>
        </p:nvSpPr>
        <p:spPr bwMode="white">
          <a:xfrm>
            <a:off x="858580" y="1790723"/>
            <a:ext cx="10464800" cy="3871168"/>
          </a:xfrm>
          <a:prstGeom prst="rect">
            <a:avLst/>
          </a:prstGeom>
        </p:spPr>
        <p:txBody>
          <a:bodyPr anchor="t" anchorCtr="0">
            <a:noAutofit/>
          </a:bodyPr>
          <a:lstStyle>
            <a:lvl1pPr>
              <a:lnSpc>
                <a:spcPct val="110000"/>
              </a:lnSpc>
              <a:defRPr sz="2000" i="0" baseline="0">
                <a:solidFill>
                  <a:schemeClr val="bg1"/>
                </a:solidFill>
                <a:latin typeface="+mj-lt"/>
                <a:cs typeface="Georgia"/>
              </a:defRPr>
            </a:lvl1pPr>
          </a:lstStyle>
          <a:p>
            <a:r>
              <a:rPr lang="en-US" dirty="0"/>
              <a:t>Thought slide 24pt Arial sentence case</a:t>
            </a:r>
          </a:p>
        </p:txBody>
      </p:sp>
      <p:sp>
        <p:nvSpPr>
          <p:cNvPr id="7" name="Date Placeholder 3"/>
          <p:cNvSpPr>
            <a:spLocks noGrp="1"/>
          </p:cNvSpPr>
          <p:nvPr>
            <p:ph type="dt" sz="half" idx="12"/>
          </p:nvPr>
        </p:nvSpPr>
        <p:spPr>
          <a:xfrm>
            <a:off x="658861" y="6670966"/>
            <a:ext cx="363297"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1031171" y="6674938"/>
            <a:ext cx="397383"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621916" y="6670964"/>
            <a:ext cx="424873" cy="168564"/>
          </a:xfrm>
          <a:prstGeom prst="rect">
            <a:avLst/>
          </a:prstGeom>
        </p:spPr>
        <p:txBody>
          <a:bodyPr/>
          <a:lstStyle>
            <a:lvl1pPr>
              <a:defRPr sz="400">
                <a:solidFill>
                  <a:srgbClr val="FFFFFF"/>
                </a:solidFill>
              </a:defRPr>
            </a:lvl1pPr>
          </a:lstStyle>
          <a:p>
            <a:fld id="{604969FA-BF2E-4DB8-9060-4CE805E74307}" type="datetimeFigureOut">
              <a:rPr lang="en-US" smtClean="0"/>
              <a:pPr/>
              <a:t>4/21/2025</a:t>
            </a:fld>
            <a:endParaRPr lang="en-US" dirty="0"/>
          </a:p>
        </p:txBody>
      </p:sp>
    </p:spTree>
    <p:extLst>
      <p:ext uri="{BB962C8B-B14F-4D97-AF65-F5344CB8AC3E}">
        <p14:creationId xmlns:p14="http://schemas.microsoft.com/office/powerpoint/2010/main" val="254104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section Only">
    <p:spTree>
      <p:nvGrpSpPr>
        <p:cNvPr id="1" name=""/>
        <p:cNvGrpSpPr/>
        <p:nvPr/>
      </p:nvGrpSpPr>
      <p:grpSpPr>
        <a:xfrm>
          <a:off x="0" y="0"/>
          <a:ext cx="0" cy="0"/>
          <a:chOff x="0" y="0"/>
          <a:chExt cx="0" cy="0"/>
        </a:xfrm>
      </p:grpSpPr>
      <p:sp>
        <p:nvSpPr>
          <p:cNvPr id="17"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27"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2" name="Group 1"/>
          <p:cNvGrpSpPr/>
          <p:nvPr userDrawn="1"/>
        </p:nvGrpSpPr>
        <p:grpSpPr>
          <a:xfrm>
            <a:off x="97781" y="143129"/>
            <a:ext cx="245983" cy="384048"/>
            <a:chOff x="73335" y="82747"/>
            <a:chExt cx="184487" cy="384048"/>
          </a:xfrm>
        </p:grpSpPr>
        <p:sp>
          <p:nvSpPr>
            <p:cNvPr id="18" name="Rectangle 17"/>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9" name="Rectangle 18"/>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82024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_&amp;_Appendix">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36812" y="694944"/>
            <a:ext cx="11838432" cy="5673725"/>
          </a:xfrm>
          <a:prstGeom prst="rect">
            <a:avLst/>
          </a:prstGeom>
        </p:spPr>
        <p:txBody>
          <a:bodyPr/>
          <a:lstStyle>
            <a:lvl1pPr marL="0" indent="0">
              <a:spcBef>
                <a:spcPts val="0"/>
              </a:spcBef>
              <a:buNone/>
              <a:defRPr sz="1000"/>
            </a:lvl1pPr>
            <a:lvl2pPr marL="457200" indent="-234950">
              <a:spcBef>
                <a:spcPts val="0"/>
              </a:spcBef>
              <a:buFont typeface="Arial" panose="020B0604020202020204" pitchFamily="34" charset="0"/>
              <a:buChar char="•"/>
              <a:defRPr sz="1000"/>
            </a:lvl2pPr>
            <a:lvl3pPr>
              <a:spcBef>
                <a:spcPts val="0"/>
              </a:spcBef>
              <a:defRPr sz="1000"/>
            </a:lvl3pPr>
            <a:lvl4pPr>
              <a:spcBef>
                <a:spcPts val="0"/>
              </a:spcBef>
              <a:defRPr sz="1000"/>
            </a:lvl4pPr>
            <a:lvl5pPr marL="1144588" indent="-222250">
              <a:spcBef>
                <a:spcPts val="0"/>
              </a:spcBef>
              <a:buFont typeface="Courier New" panose="02070309020205020404" pitchFamily="49" charset="0"/>
              <a:buChar char="o"/>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5"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93613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_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231648" y="693736"/>
            <a:ext cx="11838432" cy="5673725"/>
          </a:xfrm>
          <a:prstGeom prst="rect">
            <a:avLst/>
          </a:prstGeom>
        </p:spPr>
        <p:txBody>
          <a:bodyPr/>
          <a:lstStyle/>
          <a:p>
            <a:r>
              <a:rPr lang="en-US"/>
              <a:t>Click icon to add table</a:t>
            </a:r>
          </a:p>
        </p:txBody>
      </p:sp>
      <p:sp>
        <p:nvSpPr>
          <p:cNvPr id="40"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1"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2"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21828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_Key Point">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38"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39"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1"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538407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_Table_Key Poin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092248"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1298449"/>
            <a:ext cx="573475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6746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613E-2805-1EBA-C88F-BD4015956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8633D-1BB1-D3F9-A5CF-EDB91D7A4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CD637-E37C-B2E2-C10B-1C1BD567A4BE}"/>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B52F3FF7-E03C-738E-7A4B-D7DDAAB73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B0250-77E4-2B17-862F-211E44B880A7}"/>
              </a:ext>
            </a:extLst>
          </p:cNvPr>
          <p:cNvSpPr>
            <a:spLocks noGrp="1"/>
          </p:cNvSpPr>
          <p:nvPr>
            <p:ph type="sldNum" sz="quarter" idx="12"/>
          </p:nvPr>
        </p:nvSpPr>
        <p:spPr/>
        <p:txBody>
          <a:bodyPr/>
          <a:lstStyle/>
          <a:p>
            <a:fld id="{C71BD099-0472-4403-8E36-EA483003492B}" type="slidenum">
              <a:rPr lang="en-US" smtClean="0"/>
              <a:t>‹#›</a:t>
            </a:fld>
            <a:endParaRPr lang="en-US"/>
          </a:p>
        </p:txBody>
      </p:sp>
      <p:pic>
        <p:nvPicPr>
          <p:cNvPr id="7" name="Picture 6" descr="A logo with blue text&#10;&#10;AI-generated content may be incorrect.">
            <a:extLst>
              <a:ext uri="{FF2B5EF4-FFF2-40B4-BE49-F238E27FC236}">
                <a16:creationId xmlns:a16="http://schemas.microsoft.com/office/drawing/2014/main" id="{1BB0B822-6DB4-6956-756A-646678D8C7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69465"/>
            <a:ext cx="1364558" cy="741795"/>
          </a:xfrm>
          <a:prstGeom prst="rect">
            <a:avLst/>
          </a:prstGeom>
        </p:spPr>
      </p:pic>
      <p:sp>
        <p:nvSpPr>
          <p:cNvPr id="9" name="TextBox 8">
            <a:extLst>
              <a:ext uri="{FF2B5EF4-FFF2-40B4-BE49-F238E27FC236}">
                <a16:creationId xmlns:a16="http://schemas.microsoft.com/office/drawing/2014/main" id="{D3E4B935-2F7E-39DB-D2B7-2A3CCE248642}"/>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667105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bble Char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877785"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7109434" y="1298449"/>
            <a:ext cx="4949217"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27003"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941831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ub_Table_Key Point">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40115"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440798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ub_Table_Key Poin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9" y="1298474"/>
            <a:ext cx="11822372" cy="5052958"/>
          </a:xfrm>
          <a:prstGeom prst="rect">
            <a:avLst/>
          </a:prstGeom>
        </p:spPr>
        <p:txBody>
          <a:bodyPr/>
          <a:lstStyle/>
          <a:p>
            <a:r>
              <a:rPr lang="en-US"/>
              <a:t>Click icon to add chart</a:t>
            </a:r>
            <a:endParaRPr lang="en-US" dirty="0"/>
          </a:p>
        </p:txBody>
      </p:sp>
      <p:sp>
        <p:nvSpPr>
          <p:cNvPr id="20" name="Text Placeholder 2"/>
          <p:cNvSpPr>
            <a:spLocks noGrp="1"/>
          </p:cNvSpPr>
          <p:nvPr>
            <p:ph type="body" sz="quarter" idx="15" hasCustomPrompt="1"/>
          </p:nvPr>
        </p:nvSpPr>
        <p:spPr>
          <a:xfrm>
            <a:off x="231649" y="694945"/>
            <a:ext cx="1182237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943004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14150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b_Chart &amp; Table">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694945"/>
            <a:ext cx="6092248" cy="5646991"/>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694267"/>
            <a:ext cx="5734755" cy="5647892"/>
          </a:xfrm>
          <a:prstGeom prst="rect">
            <a:avLst/>
          </a:prstGeom>
        </p:spPr>
        <p:txBody>
          <a:bodyPr/>
          <a:lstStyle/>
          <a:p>
            <a:r>
              <a:rPr lang="en-US"/>
              <a:t>Click icon to add table</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
        <p:nvSpPr>
          <p:cNvPr id="18"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spTree>
    <p:extLst>
      <p:ext uri="{BB962C8B-B14F-4D97-AF65-F5344CB8AC3E}">
        <p14:creationId xmlns:p14="http://schemas.microsoft.com/office/powerpoint/2010/main" val="1059645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 Char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7" y="694944"/>
            <a:ext cx="11838432" cy="5589812"/>
          </a:xfrm>
          <a:prstGeom prst="rect">
            <a:avLst/>
          </a:prstGeom>
        </p:spPr>
        <p:txBody>
          <a:bodyPr/>
          <a:lstStyle/>
          <a:p>
            <a:r>
              <a:rPr lang="en-US"/>
              <a:t>Click icon to add chart</a:t>
            </a:r>
            <a:endParaRPr lang="en-US" dirty="0"/>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32838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A8F-1721-FB40-0FA1-CE7ACE02C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666BB-C52F-71CC-4CF9-0D9D4AAECA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A5429-871D-08E8-998A-A2C67FFBA243}"/>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C66FBCD1-CA37-8C36-E47D-E5CDBBD38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44CFE-470C-D955-D912-057BF4547D7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676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D1C2-5C8E-D928-3CD7-1535FE39F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B73AE-2B5B-1D38-EF10-6460EFB05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5E0B3-D5CC-336E-F4FA-AD4C4FF5B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0EA60-3F4F-E954-5B36-A72FCD5678A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D9B2E087-6D35-BB14-F296-F9C595B1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67EDF-499C-77FE-A85B-841FA798D7D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500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7E03-9648-FD28-3430-A0671DF68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712EB-1C04-4B3C-C7F1-9329C5905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F2E27-F4BB-7B77-8045-6ADC314A2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B594E-E81A-688A-6095-F2490D05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F9BBC-FB72-460D-F6B9-B5586D420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43777-90DC-0160-F67B-EA8F7BDA7BCC}"/>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8" name="Footer Placeholder 7">
            <a:extLst>
              <a:ext uri="{FF2B5EF4-FFF2-40B4-BE49-F238E27FC236}">
                <a16:creationId xmlns:a16="http://schemas.microsoft.com/office/drawing/2014/main" id="{9BDBFAF7-119F-B20E-F6CF-72607D87D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C8067-077D-3C71-DEA4-5E409D2BA8E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95775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68B5-3060-FDD3-F640-7A6998945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4640E-9E73-2D30-7D0C-01E289EDB9A7}"/>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4" name="Footer Placeholder 3">
            <a:extLst>
              <a:ext uri="{FF2B5EF4-FFF2-40B4-BE49-F238E27FC236}">
                <a16:creationId xmlns:a16="http://schemas.microsoft.com/office/drawing/2014/main" id="{AB83A481-D663-AEEE-71FF-44BBED59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4CC72-68D6-25BB-D42C-34D668DC90A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114002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F5DA0-88B7-9534-38B4-B625BFD6BDB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3" name="Footer Placeholder 2">
            <a:extLst>
              <a:ext uri="{FF2B5EF4-FFF2-40B4-BE49-F238E27FC236}">
                <a16:creationId xmlns:a16="http://schemas.microsoft.com/office/drawing/2014/main" id="{7D45A9E8-FD60-291D-3038-CC9D1BE2E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50A5C-3E76-2895-5FC1-1B906F28DDA8}"/>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4612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7C5D-321A-F0FD-114F-79958C710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3B4AB-0B35-C56B-BB62-BB485B732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54607-5D78-CF31-5004-2818F58EA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7DA6E-BA17-F2B0-C7F2-35A73578DF46}"/>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A76130CE-2593-2352-FCC8-E862AB69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CD5C1-84FD-65DA-DB15-475DC9DF14F0}"/>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1930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728-A3C3-8F31-3447-763238AEC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B3DF9-E44C-4AD5-2E46-B1FDC1020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7156D-2157-00DF-03E8-A85A7F4F3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BCE25-FA19-2BE1-1272-F61B60D395A9}"/>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EEB60C66-704C-6D75-44E5-974B342D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968F1-2E2F-B706-C063-630990C57A8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26873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77DF6-D9E7-AFC1-3D42-C657E5AD6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D2FEF-A38E-3F3E-AF8D-BB6042136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E2DC5-C0AF-9BE3-0733-3A58F4A76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6E0B7C9-E6C6-C31A-03D6-068AB6B74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B145F2-EFC0-3582-FD5B-BB23D4C12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1BD099-0472-4403-8E36-EA483003492B}" type="slidenum">
              <a:rPr lang="en-US" smtClean="0"/>
              <a:t>‹#›</a:t>
            </a:fld>
            <a:endParaRPr lang="en-US"/>
          </a:p>
        </p:txBody>
      </p:sp>
    </p:spTree>
    <p:extLst>
      <p:ext uri="{BB962C8B-B14F-4D97-AF65-F5344CB8AC3E}">
        <p14:creationId xmlns:p14="http://schemas.microsoft.com/office/powerpoint/2010/main" val="230979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10877561" y="6424615"/>
            <a:ext cx="1016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sp>
        <p:nvSpPr>
          <p:cNvPr id="28" name="Rectangle 27"/>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8" name="TextBox 57"/>
          <p:cNvSpPr txBox="1"/>
          <p:nvPr userDrawn="1"/>
        </p:nvSpPr>
        <p:spPr>
          <a:xfrm>
            <a:off x="62110" y="6643955"/>
            <a:ext cx="1111233"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confidential</a:t>
            </a:r>
            <a:endParaRPr kumimoji="0" lang="en-US" sz="400" b="0" i="0" u="none" strike="noStrike" kern="1200" cap="none" spc="0" normalizeH="0" baseline="0" noProof="0" dirty="0">
              <a:ln>
                <a:noFill/>
              </a:ln>
              <a:solidFill>
                <a:srgbClr val="77787B"/>
              </a:solidFill>
              <a:effectLst/>
              <a:uLnTx/>
              <a:uFillTx/>
              <a:latin typeface="+mn-lt"/>
              <a:ea typeface="ＭＳ Ｐゴシック" charset="-128"/>
              <a:cs typeface="+mn-cs"/>
            </a:endParaRPr>
          </a:p>
        </p:txBody>
      </p:sp>
      <p:sp>
        <p:nvSpPr>
          <p:cNvPr id="59" name="TextBox 58"/>
          <p:cNvSpPr txBox="1"/>
          <p:nvPr userDrawn="1"/>
        </p:nvSpPr>
        <p:spPr>
          <a:xfrm>
            <a:off x="1026665" y="6647688"/>
            <a:ext cx="660155"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6409</a:t>
            </a:r>
          </a:p>
        </p:txBody>
      </p:sp>
      <p:sp>
        <p:nvSpPr>
          <p:cNvPr id="60" name="Oval 59"/>
          <p:cNvSpPr/>
          <p:nvPr userDrawn="1"/>
        </p:nvSpPr>
        <p:spPr>
          <a:xfrm>
            <a:off x="93462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pic>
        <p:nvPicPr>
          <p:cNvPr id="61" name="Picture 2" descr="C:\Users\jstanick\AppData\Local\Microsoft\Windows\Temporary Internet Files\Content.Outlook\Z3ZXB7EO\IMSH-bbc.jpg"/>
          <p:cNvPicPr>
            <a:picLocks noChangeAspect="1" noChangeArrowheads="1"/>
          </p:cNvPicPr>
          <p:nvPr userDrawn="1"/>
        </p:nvPicPr>
        <p:blipFill>
          <a:blip r:embed="rId16" cstate="print"/>
          <a:srcRect/>
          <a:stretch>
            <a:fillRect/>
          </a:stretch>
        </p:blipFill>
        <p:spPr bwMode="auto">
          <a:xfrm>
            <a:off x="23647" y="6346418"/>
            <a:ext cx="2029179" cy="354552"/>
          </a:xfrm>
          <a:prstGeom prst="rect">
            <a:avLst/>
          </a:prstGeom>
          <a:noFill/>
        </p:spPr>
      </p:pic>
      <p:sp>
        <p:nvSpPr>
          <p:cNvPr id="62" name="TextBox 61"/>
          <p:cNvSpPr txBox="1"/>
          <p:nvPr userDrawn="1"/>
        </p:nvSpPr>
        <p:spPr>
          <a:xfrm>
            <a:off x="1607658" y="6647688"/>
            <a:ext cx="1043719"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17-5</a:t>
            </a:r>
          </a:p>
        </p:txBody>
      </p:sp>
      <p:sp>
        <p:nvSpPr>
          <p:cNvPr id="63" name="Oval 62"/>
          <p:cNvSpPr/>
          <p:nvPr userDrawn="1"/>
        </p:nvSpPr>
        <p:spPr>
          <a:xfrm>
            <a:off x="156444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65" name="Rectangle 64"/>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7" name="Rectangle 66"/>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8" name="Rectangle 67"/>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64169"/>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470022"/>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907410"/>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1344798"/>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1782186"/>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2656962"/>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2219574"/>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2" name="Rectangle 51"/>
          <p:cNvSpPr/>
          <p:nvPr userDrawn="1"/>
        </p:nvSpPr>
        <p:spPr bwMode="gray">
          <a:xfrm>
            <a:off x="12882880" y="3094350"/>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3" name="Rectangle 52"/>
          <p:cNvSpPr/>
          <p:nvPr userDrawn="1"/>
        </p:nvSpPr>
        <p:spPr bwMode="gray">
          <a:xfrm>
            <a:off x="12882880" y="3531738"/>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4" name="Rectangle 53"/>
          <p:cNvSpPr/>
          <p:nvPr userDrawn="1"/>
        </p:nvSpPr>
        <p:spPr bwMode="gray">
          <a:xfrm>
            <a:off x="12882880" y="3969126"/>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5" name="Rectangle 54"/>
          <p:cNvSpPr/>
          <p:nvPr userDrawn="1"/>
        </p:nvSpPr>
        <p:spPr bwMode="gray">
          <a:xfrm>
            <a:off x="12882880" y="4406514"/>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7391955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3D960-A883-1A65-83F5-62EDE99EA014}"/>
              </a:ext>
            </a:extLst>
          </p:cNvPr>
          <p:cNvSpPr txBox="1"/>
          <p:nvPr/>
        </p:nvSpPr>
        <p:spPr>
          <a:xfrm>
            <a:off x="796413" y="2215318"/>
            <a:ext cx="8239432" cy="1538883"/>
          </a:xfrm>
          <a:prstGeom prst="rect">
            <a:avLst/>
          </a:prstGeom>
          <a:noFill/>
        </p:spPr>
        <p:txBody>
          <a:bodyPr wrap="square" rtlCol="0">
            <a:spAutoFit/>
          </a:bodyPr>
          <a:lstStyle/>
          <a:p>
            <a:r>
              <a:rPr lang="en-US" sz="2000" b="1" dirty="0"/>
              <a:t>DSE5002 Project 1</a:t>
            </a:r>
          </a:p>
          <a:p>
            <a:r>
              <a:rPr lang="en-US" sz="2000" b="1" dirty="0"/>
              <a:t>Analysis of Data Science Salaries to Inform future hiring decisions</a:t>
            </a:r>
          </a:p>
          <a:p>
            <a:endParaRPr lang="en-US" b="1" dirty="0"/>
          </a:p>
          <a:p>
            <a:endParaRPr lang="en-US" b="1" dirty="0"/>
          </a:p>
          <a:p>
            <a:endParaRPr lang="en-US" b="1" dirty="0"/>
          </a:p>
        </p:txBody>
      </p:sp>
      <p:sp>
        <p:nvSpPr>
          <p:cNvPr id="2" name="TextBox 1">
            <a:extLst>
              <a:ext uri="{FF2B5EF4-FFF2-40B4-BE49-F238E27FC236}">
                <a16:creationId xmlns:a16="http://schemas.microsoft.com/office/drawing/2014/main" id="{8E53D960-A883-1A65-83F5-62EDE99EA014}"/>
              </a:ext>
            </a:extLst>
          </p:cNvPr>
          <p:cNvSpPr txBox="1"/>
          <p:nvPr/>
        </p:nvSpPr>
        <p:spPr>
          <a:xfrm>
            <a:off x="796413" y="3085038"/>
            <a:ext cx="8239432" cy="2523768"/>
          </a:xfrm>
          <a:prstGeom prst="rect">
            <a:avLst/>
          </a:prstGeom>
          <a:noFill/>
        </p:spPr>
        <p:txBody>
          <a:bodyPr wrap="square" rtlCol="0">
            <a:spAutoFit/>
          </a:bodyPr>
          <a:lstStyle/>
          <a:p>
            <a:endParaRPr lang="en-US" dirty="0"/>
          </a:p>
          <a:p>
            <a:r>
              <a:rPr lang="en-US" sz="1400" dirty="0"/>
              <a:t>Peter Gyorda</a:t>
            </a:r>
          </a:p>
          <a:p>
            <a:endParaRPr lang="en-US" sz="1400" dirty="0"/>
          </a:p>
          <a:p>
            <a:endParaRPr lang="en-US" sz="1400" dirty="0"/>
          </a:p>
          <a:p>
            <a:endParaRPr lang="en-US" sz="1400" dirty="0"/>
          </a:p>
          <a:p>
            <a:endParaRPr lang="en-US" sz="1400" dirty="0"/>
          </a:p>
          <a:p>
            <a:endParaRPr lang="en-US" sz="1400" dirty="0"/>
          </a:p>
          <a:p>
            <a:endParaRPr lang="en-US" sz="1400" b="1" dirty="0"/>
          </a:p>
          <a:p>
            <a:r>
              <a:rPr lang="en-US" sz="1400" b="1" dirty="0"/>
              <a:t>April 18, 2025</a:t>
            </a:r>
          </a:p>
          <a:p>
            <a:endParaRPr lang="en-US" sz="1400" dirty="0"/>
          </a:p>
          <a:p>
            <a:endParaRPr lang="en-US" sz="1400" dirty="0"/>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23537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17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02848E-8431-0423-C0BF-ADA614D77427}"/>
              </a:ext>
            </a:extLst>
          </p:cNvPr>
          <p:cNvSpPr txBox="1"/>
          <p:nvPr/>
        </p:nvSpPr>
        <p:spPr>
          <a:xfrm>
            <a:off x="536779" y="25881"/>
            <a:ext cx="108646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Table of Contents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752494"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7" name="Table 6">
            <a:extLst>
              <a:ext uri="{FF2B5EF4-FFF2-40B4-BE49-F238E27FC236}">
                <a16:creationId xmlns:a16="http://schemas.microsoft.com/office/drawing/2014/main" id="{F38258F2-CB1A-F50A-1B25-B98B6ED470E8}"/>
              </a:ext>
            </a:extLst>
          </p:cNvPr>
          <p:cNvGraphicFramePr>
            <a:graphicFrameLocks noGrp="1"/>
          </p:cNvGraphicFramePr>
          <p:nvPr>
            <p:extLst>
              <p:ext uri="{D42A27DB-BD31-4B8C-83A1-F6EECF244321}">
                <p14:modId xmlns:p14="http://schemas.microsoft.com/office/powerpoint/2010/main" val="2613356614"/>
              </p:ext>
            </p:extLst>
          </p:nvPr>
        </p:nvGraphicFramePr>
        <p:xfrm>
          <a:off x="1608083" y="1425191"/>
          <a:ext cx="8370894" cy="2014521"/>
        </p:xfrm>
        <a:graphic>
          <a:graphicData uri="http://schemas.openxmlformats.org/drawingml/2006/table">
            <a:tbl>
              <a:tblPr firstRow="1" bandRow="1">
                <a:tableStyleId>{5C22544A-7EE6-4342-B048-85BDC9FD1C3A}</a:tableStyleId>
              </a:tblPr>
              <a:tblGrid>
                <a:gridCol w="8370894">
                  <a:extLst>
                    <a:ext uri="{9D8B030D-6E8A-4147-A177-3AD203B41FA5}">
                      <a16:colId xmlns:a16="http://schemas.microsoft.com/office/drawing/2014/main" val="3845796324"/>
                    </a:ext>
                  </a:extLst>
                </a:gridCol>
              </a:tblGrid>
              <a:tr h="397187">
                <a:tc>
                  <a:txBody>
                    <a:bodyPr/>
                    <a:lstStyle/>
                    <a:p>
                      <a:pPr algn="ctr"/>
                      <a:r>
                        <a:rPr lang="en-US" b="1" dirty="0"/>
                        <a:t>Table of Contents</a:t>
                      </a:r>
                    </a:p>
                  </a:txBody>
                  <a:tcPr>
                    <a:solidFill>
                      <a:schemeClr val="accent1"/>
                    </a:solidFill>
                  </a:tcPr>
                </a:tc>
                <a:extLst>
                  <a:ext uri="{0D108BD9-81ED-4DB2-BD59-A6C34878D82A}">
                    <a16:rowId xmlns:a16="http://schemas.microsoft.com/office/drawing/2014/main" val="2836129440"/>
                  </a:ext>
                </a:extLst>
              </a:tr>
              <a:tr h="397187">
                <a:tc>
                  <a:txBody>
                    <a:bodyPr/>
                    <a:lstStyle/>
                    <a:p>
                      <a:r>
                        <a:rPr lang="en-US" b="1" dirty="0"/>
                        <a:t>Business Need, Project Objectives and Scope</a:t>
                      </a:r>
                    </a:p>
                  </a:txBody>
                  <a:tcPr/>
                </a:tc>
                <a:extLst>
                  <a:ext uri="{0D108BD9-81ED-4DB2-BD59-A6C34878D82A}">
                    <a16:rowId xmlns:a16="http://schemas.microsoft.com/office/drawing/2014/main" val="2794000279"/>
                  </a:ext>
                </a:extLst>
              </a:tr>
              <a:tr h="397187">
                <a:tc>
                  <a:txBody>
                    <a:bodyPr/>
                    <a:lstStyle/>
                    <a:p>
                      <a:r>
                        <a:rPr lang="en-US" b="1" dirty="0"/>
                        <a:t>Project Approach</a:t>
                      </a:r>
                      <a:endParaRPr lang="en-US" b="1" baseline="0" dirty="0"/>
                    </a:p>
                  </a:txBody>
                  <a:tcPr/>
                </a:tc>
                <a:extLst>
                  <a:ext uri="{0D108BD9-81ED-4DB2-BD59-A6C34878D82A}">
                    <a16:rowId xmlns:a16="http://schemas.microsoft.com/office/drawing/2014/main" val="729490770"/>
                  </a:ext>
                </a:extLst>
              </a:tr>
              <a:tr h="457200">
                <a:tc>
                  <a:txBody>
                    <a:bodyPr/>
                    <a:lstStyle/>
                    <a:p>
                      <a:r>
                        <a:rPr lang="en-US" b="1" dirty="0"/>
                        <a:t>Analysis</a:t>
                      </a:r>
                      <a:endParaRPr lang="en-US" b="1" baseline="0" dirty="0"/>
                    </a:p>
                  </a:txBody>
                  <a:tcPr/>
                </a:tc>
                <a:extLst>
                  <a:ext uri="{0D108BD9-81ED-4DB2-BD59-A6C34878D82A}">
                    <a16:rowId xmlns:a16="http://schemas.microsoft.com/office/drawing/2014/main" val="3781199375"/>
                  </a:ext>
                </a:extLst>
              </a:tr>
              <a:tr h="365760">
                <a:tc>
                  <a:txBody>
                    <a:bodyPr/>
                    <a:lstStyle/>
                    <a:p>
                      <a:r>
                        <a:rPr lang="en-US" b="1" dirty="0"/>
                        <a:t>Conclusions and Recommendations</a:t>
                      </a:r>
                    </a:p>
                  </a:txBody>
                  <a:tcPr/>
                </a:tc>
                <a:extLst>
                  <a:ext uri="{0D108BD9-81ED-4DB2-BD59-A6C34878D82A}">
                    <a16:rowId xmlns:a16="http://schemas.microsoft.com/office/drawing/2014/main" val="342597807"/>
                  </a:ext>
                </a:extLst>
              </a:tr>
            </a:tbl>
          </a:graphicData>
        </a:graphic>
      </p:graphicFrame>
    </p:spTree>
    <p:extLst>
      <p:ext uri="{BB962C8B-B14F-4D97-AF65-F5344CB8AC3E}">
        <p14:creationId xmlns:p14="http://schemas.microsoft.com/office/powerpoint/2010/main" val="123305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EDA5112-75F5-37EE-8DBA-CEF9D0009EDE}"/>
              </a:ext>
            </a:extLst>
          </p:cNvPr>
          <p:cNvCxnSpPr/>
          <p:nvPr/>
        </p:nvCxnSpPr>
        <p:spPr>
          <a:xfrm>
            <a:off x="648931" y="946960"/>
            <a:ext cx="9193161"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53D960-A883-1A65-83F5-62EDE99EA014}"/>
              </a:ext>
            </a:extLst>
          </p:cNvPr>
          <p:cNvSpPr txBox="1"/>
          <p:nvPr/>
        </p:nvSpPr>
        <p:spPr>
          <a:xfrm>
            <a:off x="639101" y="878131"/>
            <a:ext cx="10451690" cy="2554545"/>
          </a:xfrm>
          <a:prstGeom prst="rect">
            <a:avLst/>
          </a:prstGeom>
          <a:solidFill>
            <a:schemeClr val="bg2"/>
          </a:solidFill>
        </p:spPr>
        <p:txBody>
          <a:bodyPr wrap="square" rtlCol="0">
            <a:spAutoFit/>
          </a:bodyPr>
          <a:lstStyle/>
          <a:p>
            <a:pPr marL="0" marR="0">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My company’s </a:t>
            </a:r>
            <a:r>
              <a:rPr lang="en-US" sz="1600" dirty="0">
                <a:effectLst/>
                <a:latin typeface="Calibri" panose="020F0502020204030204" pitchFamily="34" charset="0"/>
                <a:ea typeface="Calibri" panose="020F0502020204030204" pitchFamily="34" charset="0"/>
                <a:cs typeface="Times New Roman" panose="02020603050405020304" pitchFamily="18" charset="0"/>
              </a:rPr>
              <a:t>CEO has decided that the company needs a full-time data scientist, and possibly a team of them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She thinks she needs someone who can help drive data science within the entire organization and could potentially lead a team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She understands that data scientist salaries vary widely across the world and is unsure what to pay them. To complicate matters, salaries are going up due to the great recession and the market is highly competitive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My CEO has asked you to prepare an analysis on data science salaries and provide them with a range to be competitive and get top talent. The position can work offshore, but the CEO would like to know what the difference is for a person working in the United States</a:t>
            </a:r>
          </a:p>
        </p:txBody>
      </p:sp>
      <p:sp>
        <p:nvSpPr>
          <p:cNvPr id="5" name="TextBox 4">
            <a:extLst>
              <a:ext uri="{FF2B5EF4-FFF2-40B4-BE49-F238E27FC236}">
                <a16:creationId xmlns:a16="http://schemas.microsoft.com/office/drawing/2014/main" id="{26A867B9-69E8-3C32-A207-66F0A79DE650}"/>
              </a:ext>
            </a:extLst>
          </p:cNvPr>
          <p:cNvSpPr txBox="1"/>
          <p:nvPr/>
        </p:nvSpPr>
        <p:spPr>
          <a:xfrm>
            <a:off x="570275" y="-46728"/>
            <a:ext cx="10982623" cy="923330"/>
          </a:xfrm>
          <a:prstGeom prst="rect">
            <a:avLst/>
          </a:prstGeom>
          <a:noFill/>
        </p:spPr>
        <p:txBody>
          <a:bodyPr wrap="square" rtlCol="0">
            <a:spAutoFit/>
          </a:bodyPr>
          <a:lstStyle/>
          <a:p>
            <a:endParaRPr lang="en-US" b="1" dirty="0"/>
          </a:p>
          <a:p>
            <a:r>
              <a:rPr lang="en-US" b="1" dirty="0"/>
              <a:t>Business Need, Project Objectives and Scope</a:t>
            </a:r>
          </a:p>
          <a:p>
            <a:r>
              <a:rPr lang="en-US" dirty="0"/>
              <a:t>My company CEO would like an analysis of Data Scientist salaries to inform their hiring decisions</a:t>
            </a:r>
          </a:p>
        </p:txBody>
      </p:sp>
      <p:sp>
        <p:nvSpPr>
          <p:cNvPr id="4" name="TextBox 3">
            <a:extLst>
              <a:ext uri="{FF2B5EF4-FFF2-40B4-BE49-F238E27FC236}">
                <a16:creationId xmlns:a16="http://schemas.microsoft.com/office/drawing/2014/main" id="{3149EA26-F516-5079-052F-B39F73D4D39C}"/>
              </a:ext>
            </a:extLst>
          </p:cNvPr>
          <p:cNvSpPr txBox="1"/>
          <p:nvPr/>
        </p:nvSpPr>
        <p:spPr>
          <a:xfrm>
            <a:off x="4680154" y="3352517"/>
            <a:ext cx="2399071" cy="369332"/>
          </a:xfrm>
          <a:prstGeom prst="rect">
            <a:avLst/>
          </a:prstGeom>
          <a:noFill/>
        </p:spPr>
        <p:txBody>
          <a:bodyPr wrap="square" rtlCol="0">
            <a:spAutoFit/>
          </a:bodyPr>
          <a:lstStyle/>
          <a:p>
            <a:r>
              <a:rPr lang="en-US" b="1" dirty="0"/>
              <a:t>Projective Objectives</a:t>
            </a:r>
          </a:p>
        </p:txBody>
      </p:sp>
      <p:sp>
        <p:nvSpPr>
          <p:cNvPr id="6" name="TextBox 5">
            <a:extLst>
              <a:ext uri="{FF2B5EF4-FFF2-40B4-BE49-F238E27FC236}">
                <a16:creationId xmlns:a16="http://schemas.microsoft.com/office/drawing/2014/main" id="{8B627BB0-5F6E-82B4-5DF7-4E7E96AA6320}"/>
              </a:ext>
            </a:extLst>
          </p:cNvPr>
          <p:cNvSpPr txBox="1"/>
          <p:nvPr/>
        </p:nvSpPr>
        <p:spPr>
          <a:xfrm>
            <a:off x="570275" y="4190507"/>
            <a:ext cx="10202499" cy="1107996"/>
          </a:xfrm>
          <a:prstGeom prst="rect">
            <a:avLst/>
          </a:prstGeom>
          <a:solidFill>
            <a:schemeClr val="bg1"/>
          </a:solidFill>
        </p:spPr>
        <p:txBody>
          <a:bodyPr wrap="square" rtlCol="0">
            <a:spAutoFit/>
          </a:bodyPr>
          <a:lstStyle/>
          <a:p>
            <a:endParaRPr lang="en-US" b="1" dirty="0"/>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Perform an Analysis of current data scientist salaries to understand the best options for the company to hire a data scientist and potentially a larger team in the near future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Make a recommendation to the CEO on what the best path should be for the company</a:t>
            </a:r>
            <a:endParaRPr lang="en-US" sz="1600" dirty="0"/>
          </a:p>
        </p:txBody>
      </p:sp>
      <p:sp>
        <p:nvSpPr>
          <p:cNvPr id="2" name="Flowchart: Merge 1">
            <a:extLst>
              <a:ext uri="{FF2B5EF4-FFF2-40B4-BE49-F238E27FC236}">
                <a16:creationId xmlns:a16="http://schemas.microsoft.com/office/drawing/2014/main" id="{E3682C25-BF01-B4F3-4946-9380C9595E93}"/>
              </a:ext>
            </a:extLst>
          </p:cNvPr>
          <p:cNvSpPr/>
          <p:nvPr/>
        </p:nvSpPr>
        <p:spPr>
          <a:xfrm>
            <a:off x="3451123" y="3718559"/>
            <a:ext cx="4532671" cy="471948"/>
          </a:xfrm>
          <a:prstGeom prst="flowChartMerg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3249B9C-102F-C85C-7A40-C30239188CBB}"/>
              </a:ext>
            </a:extLst>
          </p:cNvPr>
          <p:cNvCxnSpPr>
            <a:cxnSpLocks/>
          </p:cNvCxnSpPr>
          <p:nvPr/>
        </p:nvCxnSpPr>
        <p:spPr>
          <a:xfrm>
            <a:off x="648931" y="876602"/>
            <a:ext cx="1075249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79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0243B-9595-3991-6CA5-140032CDA974}"/>
            </a:ext>
          </a:extLst>
        </p:cNvPr>
        <p:cNvGrpSpPr/>
        <p:nvPr/>
      </p:nvGrpSpPr>
      <p:grpSpPr>
        <a:xfrm>
          <a:off x="0" y="0"/>
          <a:ext cx="0" cy="0"/>
          <a:chOff x="0" y="0"/>
          <a:chExt cx="0" cy="0"/>
        </a:xfrm>
      </p:grpSpPr>
      <p:sp>
        <p:nvSpPr>
          <p:cNvPr id="5" name="Text Placeholder 1">
            <a:extLst>
              <a:ext uri="{FF2B5EF4-FFF2-40B4-BE49-F238E27FC236}">
                <a16:creationId xmlns:a16="http://schemas.microsoft.com/office/drawing/2014/main" id="{525B4BB4-B53B-2062-FC72-CCB39F77571D}"/>
              </a:ext>
            </a:extLst>
          </p:cNvPr>
          <p:cNvSpPr txBox="1">
            <a:spLocks/>
          </p:cNvSpPr>
          <p:nvPr/>
        </p:nvSpPr>
        <p:spPr>
          <a:xfrm>
            <a:off x="550606" y="755893"/>
            <a:ext cx="11838432"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project entailed data acquisition, processing through a series of steps and performing exploratory analysis using Python coding language.  After the analysis is complete, the final results are communicated to senior management utilizing graphics packages embedded in Python</a:t>
            </a:r>
          </a:p>
        </p:txBody>
      </p:sp>
      <p:sp>
        <p:nvSpPr>
          <p:cNvPr id="7" name="TextBox 6">
            <a:extLst>
              <a:ext uri="{FF2B5EF4-FFF2-40B4-BE49-F238E27FC236}">
                <a16:creationId xmlns:a16="http://schemas.microsoft.com/office/drawing/2014/main" id="{204EEBD2-7CAB-D4BE-3B48-7AACCB52A045}"/>
              </a:ext>
            </a:extLst>
          </p:cNvPr>
          <p:cNvSpPr txBox="1"/>
          <p:nvPr/>
        </p:nvSpPr>
        <p:spPr>
          <a:xfrm>
            <a:off x="550606" y="127819"/>
            <a:ext cx="10864646" cy="646331"/>
          </a:xfrm>
          <a:prstGeom prst="rect">
            <a:avLst/>
          </a:prstGeom>
          <a:noFill/>
        </p:spPr>
        <p:txBody>
          <a:bodyPr wrap="square" rtlCol="0">
            <a:spAutoFit/>
          </a:bodyPr>
          <a:lstStyle/>
          <a:p>
            <a:r>
              <a:rPr lang="en-US" b="1" dirty="0"/>
              <a:t>Project Approach</a:t>
            </a:r>
          </a:p>
          <a:p>
            <a:r>
              <a:rPr lang="en-US" dirty="0"/>
              <a:t>We propose a traditional approach to analyzing data science salaries using the following workflow</a:t>
            </a:r>
          </a:p>
        </p:txBody>
      </p:sp>
      <p:graphicFrame>
        <p:nvGraphicFramePr>
          <p:cNvPr id="3" name="Diagram 2">
            <a:extLst>
              <a:ext uri="{FF2B5EF4-FFF2-40B4-BE49-F238E27FC236}">
                <a16:creationId xmlns:a16="http://schemas.microsoft.com/office/drawing/2014/main" id="{1FA65C17-8A89-FFD9-27AF-ED60DE26F6E1}"/>
              </a:ext>
            </a:extLst>
          </p:cNvPr>
          <p:cNvGraphicFramePr/>
          <p:nvPr>
            <p:extLst>
              <p:ext uri="{D42A27DB-BD31-4B8C-83A1-F6EECF244321}">
                <p14:modId xmlns:p14="http://schemas.microsoft.com/office/powerpoint/2010/main" val="2996416089"/>
              </p:ext>
            </p:extLst>
          </p:nvPr>
        </p:nvGraphicFramePr>
        <p:xfrm>
          <a:off x="1110094" y="1707858"/>
          <a:ext cx="9775274" cy="5324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40B9D0D1-93FA-DB06-126C-1AAF0283F04B}"/>
              </a:ext>
            </a:extLst>
          </p:cNvPr>
          <p:cNvSpPr txBox="1"/>
          <p:nvPr/>
        </p:nvSpPr>
        <p:spPr>
          <a:xfrm>
            <a:off x="181274" y="2028106"/>
            <a:ext cx="369332" cy="3048160"/>
          </a:xfrm>
          <a:prstGeom prst="rect">
            <a:avLst/>
          </a:prstGeom>
          <a:solidFill>
            <a:schemeClr val="bg1">
              <a:lumMod val="95000"/>
            </a:schemeClr>
          </a:solidFill>
        </p:spPr>
        <p:txBody>
          <a:bodyPr vert="vert270" wrap="square" rtlCol="0">
            <a:spAutoFit/>
          </a:bodyPr>
          <a:lstStyle/>
          <a:p>
            <a:pPr algn="ctr"/>
            <a:r>
              <a:rPr lang="en-US" sz="1200" b="1" dirty="0"/>
              <a:t>Detailed Approach</a:t>
            </a:r>
          </a:p>
        </p:txBody>
      </p:sp>
      <p:cxnSp>
        <p:nvCxnSpPr>
          <p:cNvPr id="2" name="Straight Connector 1">
            <a:extLst>
              <a:ext uri="{FF2B5EF4-FFF2-40B4-BE49-F238E27FC236}">
                <a16:creationId xmlns:a16="http://schemas.microsoft.com/office/drawing/2014/main" id="{7796C86B-24D2-55DE-319B-0CCEADFC6F54}"/>
              </a:ext>
            </a:extLst>
          </p:cNvPr>
          <p:cNvCxnSpPr>
            <a:cxnSpLocks/>
          </p:cNvCxnSpPr>
          <p:nvPr/>
        </p:nvCxnSpPr>
        <p:spPr>
          <a:xfrm>
            <a:off x="698088" y="765021"/>
            <a:ext cx="1010019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Flowchart: Connector 5">
            <a:extLst>
              <a:ext uri="{FF2B5EF4-FFF2-40B4-BE49-F238E27FC236}">
                <a16:creationId xmlns:a16="http://schemas.microsoft.com/office/drawing/2014/main" id="{6FD25C50-75E8-3B13-1CD7-A2E70A272AC5}"/>
              </a:ext>
            </a:extLst>
          </p:cNvPr>
          <p:cNvSpPr/>
          <p:nvPr/>
        </p:nvSpPr>
        <p:spPr>
          <a:xfrm>
            <a:off x="2480447" y="2643056"/>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TextBox 10">
            <a:extLst>
              <a:ext uri="{FF2B5EF4-FFF2-40B4-BE49-F238E27FC236}">
                <a16:creationId xmlns:a16="http://schemas.microsoft.com/office/drawing/2014/main" id="{35BD3CE0-B6C3-585B-0271-3486E898A4C4}"/>
              </a:ext>
            </a:extLst>
          </p:cNvPr>
          <p:cNvSpPr txBox="1"/>
          <p:nvPr/>
        </p:nvSpPr>
        <p:spPr>
          <a:xfrm>
            <a:off x="1815540" y="2585021"/>
            <a:ext cx="783771" cy="369332"/>
          </a:xfrm>
          <a:prstGeom prst="rect">
            <a:avLst/>
          </a:prstGeom>
          <a:noFill/>
        </p:spPr>
        <p:txBody>
          <a:bodyPr wrap="square" rtlCol="0">
            <a:spAutoFit/>
          </a:bodyPr>
          <a:lstStyle/>
          <a:p>
            <a:r>
              <a:rPr lang="en-US" dirty="0"/>
              <a:t>Step</a:t>
            </a:r>
          </a:p>
        </p:txBody>
      </p:sp>
      <p:sp>
        <p:nvSpPr>
          <p:cNvPr id="12" name="Flowchart: Connector 11">
            <a:extLst>
              <a:ext uri="{FF2B5EF4-FFF2-40B4-BE49-F238E27FC236}">
                <a16:creationId xmlns:a16="http://schemas.microsoft.com/office/drawing/2014/main" id="{C16E98EA-DEB8-8E69-FECD-DE245F42A6CE}"/>
              </a:ext>
            </a:extLst>
          </p:cNvPr>
          <p:cNvSpPr/>
          <p:nvPr/>
        </p:nvSpPr>
        <p:spPr>
          <a:xfrm>
            <a:off x="4677177" y="2620449"/>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TextBox 14">
            <a:extLst>
              <a:ext uri="{FF2B5EF4-FFF2-40B4-BE49-F238E27FC236}">
                <a16:creationId xmlns:a16="http://schemas.microsoft.com/office/drawing/2014/main" id="{2540F096-EBFB-3084-BC4F-EE6AEBFD8158}"/>
              </a:ext>
            </a:extLst>
          </p:cNvPr>
          <p:cNvSpPr txBox="1"/>
          <p:nvPr/>
        </p:nvSpPr>
        <p:spPr>
          <a:xfrm>
            <a:off x="4026141" y="2577416"/>
            <a:ext cx="783771" cy="369332"/>
          </a:xfrm>
          <a:prstGeom prst="rect">
            <a:avLst/>
          </a:prstGeom>
          <a:noFill/>
        </p:spPr>
        <p:txBody>
          <a:bodyPr wrap="square" rtlCol="0">
            <a:spAutoFit/>
          </a:bodyPr>
          <a:lstStyle/>
          <a:p>
            <a:r>
              <a:rPr lang="en-US" dirty="0"/>
              <a:t>Step</a:t>
            </a:r>
          </a:p>
        </p:txBody>
      </p:sp>
      <p:sp>
        <p:nvSpPr>
          <p:cNvPr id="16" name="Flowchart: Connector 15">
            <a:extLst>
              <a:ext uri="{FF2B5EF4-FFF2-40B4-BE49-F238E27FC236}">
                <a16:creationId xmlns:a16="http://schemas.microsoft.com/office/drawing/2014/main" id="{7EBA18A1-3523-B854-2B9C-057488B48429}"/>
              </a:ext>
            </a:extLst>
          </p:cNvPr>
          <p:cNvSpPr/>
          <p:nvPr/>
        </p:nvSpPr>
        <p:spPr>
          <a:xfrm>
            <a:off x="6910934" y="2624565"/>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TextBox 16">
            <a:extLst>
              <a:ext uri="{FF2B5EF4-FFF2-40B4-BE49-F238E27FC236}">
                <a16:creationId xmlns:a16="http://schemas.microsoft.com/office/drawing/2014/main" id="{3E44CD29-566F-FB94-48E7-85218990056F}"/>
              </a:ext>
            </a:extLst>
          </p:cNvPr>
          <p:cNvSpPr txBox="1"/>
          <p:nvPr/>
        </p:nvSpPr>
        <p:spPr>
          <a:xfrm>
            <a:off x="6259898" y="2581532"/>
            <a:ext cx="783771" cy="369332"/>
          </a:xfrm>
          <a:prstGeom prst="rect">
            <a:avLst/>
          </a:prstGeom>
          <a:noFill/>
        </p:spPr>
        <p:txBody>
          <a:bodyPr wrap="square" rtlCol="0">
            <a:spAutoFit/>
          </a:bodyPr>
          <a:lstStyle/>
          <a:p>
            <a:r>
              <a:rPr lang="en-US" dirty="0"/>
              <a:t>Step</a:t>
            </a:r>
          </a:p>
        </p:txBody>
      </p:sp>
      <p:sp>
        <p:nvSpPr>
          <p:cNvPr id="24" name="Flowchart: Connector 23">
            <a:extLst>
              <a:ext uri="{FF2B5EF4-FFF2-40B4-BE49-F238E27FC236}">
                <a16:creationId xmlns:a16="http://schemas.microsoft.com/office/drawing/2014/main" id="{8496329C-6EE0-2386-FBB2-F5AB1D4BF03B}"/>
              </a:ext>
            </a:extLst>
          </p:cNvPr>
          <p:cNvSpPr/>
          <p:nvPr/>
        </p:nvSpPr>
        <p:spPr>
          <a:xfrm>
            <a:off x="9238550" y="2628054"/>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TextBox 24">
            <a:extLst>
              <a:ext uri="{FF2B5EF4-FFF2-40B4-BE49-F238E27FC236}">
                <a16:creationId xmlns:a16="http://schemas.microsoft.com/office/drawing/2014/main" id="{95DB4002-9F3F-0912-2418-45674520F40B}"/>
              </a:ext>
            </a:extLst>
          </p:cNvPr>
          <p:cNvSpPr txBox="1"/>
          <p:nvPr/>
        </p:nvSpPr>
        <p:spPr>
          <a:xfrm>
            <a:off x="8587515" y="2600023"/>
            <a:ext cx="783771" cy="369332"/>
          </a:xfrm>
          <a:prstGeom prst="rect">
            <a:avLst/>
          </a:prstGeom>
          <a:noFill/>
        </p:spPr>
        <p:txBody>
          <a:bodyPr wrap="square" rtlCol="0">
            <a:spAutoFit/>
          </a:bodyPr>
          <a:lstStyle/>
          <a:p>
            <a:r>
              <a:rPr lang="en-US" dirty="0"/>
              <a:t>Step</a:t>
            </a:r>
          </a:p>
        </p:txBody>
      </p:sp>
    </p:spTree>
    <p:extLst>
      <p:ext uri="{BB962C8B-B14F-4D97-AF65-F5344CB8AC3E}">
        <p14:creationId xmlns:p14="http://schemas.microsoft.com/office/powerpoint/2010/main" val="245819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7A312-5369-5BA2-E38F-DA3ABEC244B5}"/>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76209BB2-E3C5-445E-553C-A9A0FBCF71BD}"/>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20AC24A-E63D-F24B-3562-8CED87773075}"/>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experience level</a:t>
            </a:r>
          </a:p>
        </p:txBody>
      </p:sp>
      <p:sp>
        <p:nvSpPr>
          <p:cNvPr id="2" name="Text Placeholder 1">
            <a:extLst>
              <a:ext uri="{FF2B5EF4-FFF2-40B4-BE49-F238E27FC236}">
                <a16:creationId xmlns:a16="http://schemas.microsoft.com/office/drawing/2014/main" id="{2BBA356B-280A-1EDC-BF31-66E621ED6B64}"/>
              </a:ext>
            </a:extLst>
          </p:cNvPr>
          <p:cNvSpPr txBox="1">
            <a:spLocks/>
          </p:cNvSpPr>
          <p:nvPr/>
        </p:nvSpPr>
        <p:spPr>
          <a:xfrm>
            <a:off x="570275" y="66076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In the file of Data Scientist salaries, there were 607 salaries analyzed across various countries  (N=50), experience levels and size of companies employing  the Data Scientists.  All salary information was converted into US $ and is represented below and in the following slides.</a:t>
            </a:r>
          </a:p>
        </p:txBody>
      </p:sp>
      <p:graphicFrame>
        <p:nvGraphicFramePr>
          <p:cNvPr id="8" name="Table 7">
            <a:extLst>
              <a:ext uri="{FF2B5EF4-FFF2-40B4-BE49-F238E27FC236}">
                <a16:creationId xmlns:a16="http://schemas.microsoft.com/office/drawing/2014/main" id="{53788C16-8818-6926-7A73-08412C6E157F}"/>
              </a:ext>
            </a:extLst>
          </p:cNvPr>
          <p:cNvGraphicFramePr>
            <a:graphicFrameLocks noGrp="1"/>
          </p:cNvGraphicFramePr>
          <p:nvPr>
            <p:extLst>
              <p:ext uri="{D42A27DB-BD31-4B8C-83A1-F6EECF244321}">
                <p14:modId xmlns:p14="http://schemas.microsoft.com/office/powerpoint/2010/main" val="998691701"/>
              </p:ext>
            </p:extLst>
          </p:nvPr>
        </p:nvGraphicFramePr>
        <p:xfrm>
          <a:off x="703937" y="164028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Entry Level (EN)</a:t>
                      </a:r>
                    </a:p>
                  </a:txBody>
                  <a:tcPr/>
                </a:tc>
                <a:tc>
                  <a:txBody>
                    <a:bodyPr/>
                    <a:lstStyle/>
                    <a:p>
                      <a:r>
                        <a:rPr lang="en-US" sz="1400" dirty="0"/>
                        <a:t>$61,643</a:t>
                      </a:r>
                    </a:p>
                  </a:txBody>
                  <a:tcPr/>
                </a:tc>
                <a:tc>
                  <a:txBody>
                    <a:bodyPr/>
                    <a:lstStyle/>
                    <a:p>
                      <a:pPr algn="ctr"/>
                      <a:r>
                        <a:rPr lang="en-US" sz="1400" dirty="0"/>
                        <a:t>$27,505</a:t>
                      </a:r>
                    </a:p>
                  </a:txBody>
                  <a:tcPr/>
                </a:tc>
                <a:tc>
                  <a:txBody>
                    <a:bodyPr/>
                    <a:lstStyle/>
                    <a:p>
                      <a:pPr algn="ctr"/>
                      <a:r>
                        <a:rPr lang="en-US" sz="1400" dirty="0"/>
                        <a:t>$85,425</a:t>
                      </a:r>
                    </a:p>
                  </a:txBody>
                  <a:tcPr/>
                </a:tc>
                <a:extLst>
                  <a:ext uri="{0D108BD9-81ED-4DB2-BD59-A6C34878D82A}">
                    <a16:rowId xmlns:a16="http://schemas.microsoft.com/office/drawing/2014/main" val="1808982524"/>
                  </a:ext>
                </a:extLst>
              </a:tr>
              <a:tr h="356402">
                <a:tc>
                  <a:txBody>
                    <a:bodyPr/>
                    <a:lstStyle/>
                    <a:p>
                      <a:r>
                        <a:rPr lang="en-US" sz="1400" dirty="0"/>
                        <a:t>Mid Level (MI)</a:t>
                      </a:r>
                    </a:p>
                  </a:txBody>
                  <a:tcPr/>
                </a:tc>
                <a:tc>
                  <a:txBody>
                    <a:bodyPr/>
                    <a:lstStyle/>
                    <a:p>
                      <a:r>
                        <a:rPr lang="en-US" sz="1400" dirty="0"/>
                        <a:t>$87,996</a:t>
                      </a:r>
                    </a:p>
                  </a:txBody>
                  <a:tcPr/>
                </a:tc>
                <a:tc>
                  <a:txBody>
                    <a:bodyPr/>
                    <a:lstStyle/>
                    <a:p>
                      <a:pPr algn="ctr"/>
                      <a:r>
                        <a:rPr lang="en-US" sz="1400" dirty="0"/>
                        <a:t>$48,000</a:t>
                      </a:r>
                    </a:p>
                  </a:txBody>
                  <a:tcPr/>
                </a:tc>
                <a:tc>
                  <a:txBody>
                    <a:bodyPr/>
                    <a:lstStyle/>
                    <a:p>
                      <a:pPr algn="ctr"/>
                      <a:r>
                        <a:rPr lang="en-US" sz="1400" dirty="0"/>
                        <a:t>$112,000</a:t>
                      </a:r>
                    </a:p>
                  </a:txBody>
                  <a:tcPr/>
                </a:tc>
                <a:extLst>
                  <a:ext uri="{0D108BD9-81ED-4DB2-BD59-A6C34878D82A}">
                    <a16:rowId xmlns:a16="http://schemas.microsoft.com/office/drawing/2014/main" val="1780255851"/>
                  </a:ext>
                </a:extLst>
              </a:tr>
              <a:tr h="351519">
                <a:tc>
                  <a:txBody>
                    <a:bodyPr/>
                    <a:lstStyle/>
                    <a:p>
                      <a:r>
                        <a:rPr lang="en-US" sz="1400" dirty="0"/>
                        <a:t>Senior Level (SE)</a:t>
                      </a:r>
                    </a:p>
                  </a:txBody>
                  <a:tcPr/>
                </a:tc>
                <a:tc>
                  <a:txBody>
                    <a:bodyPr/>
                    <a:lstStyle/>
                    <a:p>
                      <a:r>
                        <a:rPr lang="en-US" sz="1400" dirty="0"/>
                        <a:t>$138,617</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775929222"/>
                  </a:ext>
                </a:extLst>
              </a:tr>
              <a:tr h="351519">
                <a:tc>
                  <a:txBody>
                    <a:bodyPr/>
                    <a:lstStyle/>
                    <a:p>
                      <a:r>
                        <a:rPr lang="en-US" sz="1400" dirty="0"/>
                        <a:t>Expert Level (EX)</a:t>
                      </a:r>
                    </a:p>
                  </a:txBody>
                  <a:tcPr/>
                </a:tc>
                <a:tc>
                  <a:txBody>
                    <a:bodyPr/>
                    <a:lstStyle/>
                    <a:p>
                      <a:r>
                        <a:rPr lang="en-US" sz="1400" dirty="0"/>
                        <a:t>$199,392</a:t>
                      </a:r>
                    </a:p>
                  </a:txBody>
                  <a:tcPr/>
                </a:tc>
                <a:tc>
                  <a:txBody>
                    <a:bodyPr/>
                    <a:lstStyle/>
                    <a:p>
                      <a:pPr algn="ctr"/>
                      <a:r>
                        <a:rPr lang="en-US" sz="1400" dirty="0"/>
                        <a:t>$130,006</a:t>
                      </a:r>
                    </a:p>
                  </a:txBody>
                  <a:tcPr/>
                </a:tc>
                <a:tc>
                  <a:txBody>
                    <a:bodyPr/>
                    <a:lstStyle/>
                    <a:p>
                      <a:pPr algn="ctr"/>
                      <a:r>
                        <a:rPr lang="en-US" sz="1400" dirty="0"/>
                        <a:t>$233,750</a:t>
                      </a:r>
                    </a:p>
                  </a:txBody>
                  <a:tcPr/>
                </a:tc>
                <a:extLst>
                  <a:ext uri="{0D108BD9-81ED-4DB2-BD59-A6C34878D82A}">
                    <a16:rowId xmlns:a16="http://schemas.microsoft.com/office/drawing/2014/main" val="839352216"/>
                  </a:ext>
                </a:extLst>
              </a:tr>
            </a:tbl>
          </a:graphicData>
        </a:graphic>
      </p:graphicFrame>
      <p:pic>
        <p:nvPicPr>
          <p:cNvPr id="10" name="Picture 9">
            <a:extLst>
              <a:ext uri="{FF2B5EF4-FFF2-40B4-BE49-F238E27FC236}">
                <a16:creationId xmlns:a16="http://schemas.microsoft.com/office/drawing/2014/main" id="{75FAE418-9045-B3C6-4564-6673A462BE70}"/>
              </a:ext>
            </a:extLst>
          </p:cNvPr>
          <p:cNvPicPr>
            <a:picLocks noChangeAspect="1"/>
          </p:cNvPicPr>
          <p:nvPr/>
        </p:nvPicPr>
        <p:blipFill>
          <a:blip r:embed="rId2"/>
          <a:stretch>
            <a:fillRect/>
          </a:stretch>
        </p:blipFill>
        <p:spPr>
          <a:xfrm>
            <a:off x="6667137" y="1301373"/>
            <a:ext cx="4362838" cy="2586920"/>
          </a:xfrm>
          <a:prstGeom prst="rect">
            <a:avLst/>
          </a:prstGeom>
        </p:spPr>
      </p:pic>
      <p:sp>
        <p:nvSpPr>
          <p:cNvPr id="11" name="TextBox 10">
            <a:extLst>
              <a:ext uri="{FF2B5EF4-FFF2-40B4-BE49-F238E27FC236}">
                <a16:creationId xmlns:a16="http://schemas.microsoft.com/office/drawing/2014/main" id="{89AC98A7-1398-37A9-1392-4661E95BDDC7}"/>
              </a:ext>
            </a:extLst>
          </p:cNvPr>
          <p:cNvSpPr txBox="1"/>
          <p:nvPr/>
        </p:nvSpPr>
        <p:spPr>
          <a:xfrm>
            <a:off x="669826" y="1392905"/>
            <a:ext cx="5616428" cy="307777"/>
          </a:xfrm>
          <a:prstGeom prst="rect">
            <a:avLst/>
          </a:prstGeom>
          <a:noFill/>
        </p:spPr>
        <p:txBody>
          <a:bodyPr wrap="square" rtlCol="0">
            <a:spAutoFit/>
          </a:bodyPr>
          <a:lstStyle/>
          <a:p>
            <a:r>
              <a:rPr lang="en-US" sz="1400" b="1" dirty="0"/>
              <a:t>Table 1. Average salary by experience level – All Countries</a:t>
            </a:r>
          </a:p>
        </p:txBody>
      </p:sp>
      <p:sp>
        <p:nvSpPr>
          <p:cNvPr id="12" name="TextBox 11">
            <a:extLst>
              <a:ext uri="{FF2B5EF4-FFF2-40B4-BE49-F238E27FC236}">
                <a16:creationId xmlns:a16="http://schemas.microsoft.com/office/drawing/2014/main" id="{2F93DB79-BB2D-9A4D-E423-C0DA309F4F2D}"/>
              </a:ext>
            </a:extLst>
          </p:cNvPr>
          <p:cNvSpPr txBox="1"/>
          <p:nvPr/>
        </p:nvSpPr>
        <p:spPr>
          <a:xfrm>
            <a:off x="690147" y="3678261"/>
            <a:ext cx="5569258" cy="461665"/>
          </a:xfrm>
          <a:prstGeom prst="rect">
            <a:avLst/>
          </a:prstGeom>
          <a:noFill/>
        </p:spPr>
        <p:txBody>
          <a:bodyPr wrap="square" rtlCol="0">
            <a:spAutoFit/>
          </a:bodyPr>
          <a:lstStyle/>
          <a:p>
            <a:r>
              <a:rPr lang="en-US" sz="1200" b="1" dirty="0"/>
              <a:t>NOTE: “Low end of range” and “Upper end of range” is the lower end and upper end of the quartile range represented in the box plots.</a:t>
            </a:r>
          </a:p>
        </p:txBody>
      </p:sp>
      <p:graphicFrame>
        <p:nvGraphicFramePr>
          <p:cNvPr id="3" name="Table 2">
            <a:extLst>
              <a:ext uri="{FF2B5EF4-FFF2-40B4-BE49-F238E27FC236}">
                <a16:creationId xmlns:a16="http://schemas.microsoft.com/office/drawing/2014/main" id="{AC064B6F-353A-06DA-AC0D-0726E85CC6FE}"/>
              </a:ext>
            </a:extLst>
          </p:cNvPr>
          <p:cNvGraphicFramePr>
            <a:graphicFrameLocks noGrp="1"/>
          </p:cNvGraphicFramePr>
          <p:nvPr>
            <p:extLst>
              <p:ext uri="{D42A27DB-BD31-4B8C-83A1-F6EECF244321}">
                <p14:modId xmlns:p14="http://schemas.microsoft.com/office/powerpoint/2010/main" val="2265538191"/>
              </p:ext>
            </p:extLst>
          </p:nvPr>
        </p:nvGraphicFramePr>
        <p:xfrm>
          <a:off x="631235" y="460700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Entry Level (EN)</a:t>
                      </a:r>
                    </a:p>
                  </a:txBody>
                  <a:tcPr/>
                </a:tc>
                <a:tc>
                  <a:txBody>
                    <a:bodyPr/>
                    <a:lstStyle/>
                    <a:p>
                      <a:r>
                        <a:rPr lang="en-US" sz="1400" dirty="0"/>
                        <a:t>$93,113</a:t>
                      </a:r>
                    </a:p>
                  </a:txBody>
                  <a:tcPr/>
                </a:tc>
                <a:tc>
                  <a:txBody>
                    <a:bodyPr/>
                    <a:lstStyle/>
                    <a:p>
                      <a:pPr algn="ctr"/>
                      <a:r>
                        <a:rPr lang="en-US" sz="1400" dirty="0"/>
                        <a:t>$70,000</a:t>
                      </a:r>
                    </a:p>
                  </a:txBody>
                  <a:tcPr/>
                </a:tc>
                <a:tc>
                  <a:txBody>
                    <a:bodyPr/>
                    <a:lstStyle/>
                    <a:p>
                      <a:pPr algn="ctr"/>
                      <a:r>
                        <a:rPr lang="en-US" sz="1400" dirty="0"/>
                        <a:t>$102,500</a:t>
                      </a:r>
                    </a:p>
                  </a:txBody>
                  <a:tcPr/>
                </a:tc>
                <a:extLst>
                  <a:ext uri="{0D108BD9-81ED-4DB2-BD59-A6C34878D82A}">
                    <a16:rowId xmlns:a16="http://schemas.microsoft.com/office/drawing/2014/main" val="1808982524"/>
                  </a:ext>
                </a:extLst>
              </a:tr>
              <a:tr h="356402">
                <a:tc>
                  <a:txBody>
                    <a:bodyPr/>
                    <a:lstStyle/>
                    <a:p>
                      <a:r>
                        <a:rPr lang="en-US" sz="1400" dirty="0"/>
                        <a:t>Mid Level (MI)</a:t>
                      </a:r>
                    </a:p>
                  </a:txBody>
                  <a:tcPr/>
                </a:tc>
                <a:tc>
                  <a:txBody>
                    <a:bodyPr/>
                    <a:lstStyle/>
                    <a:p>
                      <a:r>
                        <a:rPr lang="en-US" sz="1400" dirty="0"/>
                        <a:t>$125,780</a:t>
                      </a:r>
                    </a:p>
                  </a:txBody>
                  <a:tcPr/>
                </a:tc>
                <a:tc>
                  <a:txBody>
                    <a:bodyPr/>
                    <a:lstStyle/>
                    <a:p>
                      <a:pPr algn="ctr"/>
                      <a:r>
                        <a:rPr lang="en-US" sz="1400" dirty="0"/>
                        <a:t>$87,750</a:t>
                      </a:r>
                    </a:p>
                  </a:txBody>
                  <a:tcPr/>
                </a:tc>
                <a:tc>
                  <a:txBody>
                    <a:bodyPr/>
                    <a:lstStyle/>
                    <a:p>
                      <a:pPr algn="ctr"/>
                      <a:r>
                        <a:rPr lang="en-US" sz="1400" dirty="0"/>
                        <a:t>$150,000</a:t>
                      </a:r>
                    </a:p>
                  </a:txBody>
                  <a:tcPr/>
                </a:tc>
                <a:extLst>
                  <a:ext uri="{0D108BD9-81ED-4DB2-BD59-A6C34878D82A}">
                    <a16:rowId xmlns:a16="http://schemas.microsoft.com/office/drawing/2014/main" val="1780255851"/>
                  </a:ext>
                </a:extLst>
              </a:tr>
              <a:tr h="351519">
                <a:tc>
                  <a:txBody>
                    <a:bodyPr/>
                    <a:lstStyle/>
                    <a:p>
                      <a:r>
                        <a:rPr lang="en-US" sz="1400" dirty="0"/>
                        <a:t>Senior Level (SE)</a:t>
                      </a:r>
                    </a:p>
                  </a:txBody>
                  <a:tcPr/>
                </a:tc>
                <a:tc>
                  <a:txBody>
                    <a:bodyPr/>
                    <a:lstStyle/>
                    <a:p>
                      <a:r>
                        <a:rPr lang="en-US" sz="1400" dirty="0"/>
                        <a:t>$151,528</a:t>
                      </a:r>
                    </a:p>
                  </a:txBody>
                  <a:tcPr/>
                </a:tc>
                <a:tc>
                  <a:txBody>
                    <a:bodyPr/>
                    <a:lstStyle/>
                    <a:p>
                      <a:pPr algn="ctr"/>
                      <a:r>
                        <a:rPr lang="en-US" sz="1400" dirty="0"/>
                        <a:t>$115,234</a:t>
                      </a:r>
                    </a:p>
                  </a:txBody>
                  <a:tcPr/>
                </a:tc>
                <a:tc>
                  <a:txBody>
                    <a:bodyPr/>
                    <a:lstStyle/>
                    <a:p>
                      <a:pPr algn="ctr"/>
                      <a:r>
                        <a:rPr lang="en-US" sz="1400" dirty="0"/>
                        <a:t>$180,000</a:t>
                      </a:r>
                    </a:p>
                  </a:txBody>
                  <a:tcPr/>
                </a:tc>
                <a:extLst>
                  <a:ext uri="{0D108BD9-81ED-4DB2-BD59-A6C34878D82A}">
                    <a16:rowId xmlns:a16="http://schemas.microsoft.com/office/drawing/2014/main" val="1775929222"/>
                  </a:ext>
                </a:extLst>
              </a:tr>
              <a:tr h="351519">
                <a:tc>
                  <a:txBody>
                    <a:bodyPr/>
                    <a:lstStyle/>
                    <a:p>
                      <a:r>
                        <a:rPr lang="en-US" sz="1400" dirty="0"/>
                        <a:t>Expert Level (EX)</a:t>
                      </a:r>
                    </a:p>
                  </a:txBody>
                  <a:tcPr/>
                </a:tc>
                <a:tc>
                  <a:txBody>
                    <a:bodyPr/>
                    <a:lstStyle/>
                    <a:p>
                      <a:r>
                        <a:rPr lang="en-US" sz="1400" dirty="0"/>
                        <a:t>$243,742</a:t>
                      </a:r>
                    </a:p>
                  </a:txBody>
                  <a:tcPr/>
                </a:tc>
                <a:tc>
                  <a:txBody>
                    <a:bodyPr/>
                    <a:lstStyle/>
                    <a:p>
                      <a:pPr algn="ctr"/>
                      <a:r>
                        <a:rPr lang="en-US" sz="1400" dirty="0"/>
                        <a:t>$163,406</a:t>
                      </a:r>
                    </a:p>
                  </a:txBody>
                  <a:tcPr/>
                </a:tc>
                <a:tc>
                  <a:txBody>
                    <a:bodyPr/>
                    <a:lstStyle/>
                    <a:p>
                      <a:pPr algn="ctr"/>
                      <a:r>
                        <a:rPr lang="en-US" sz="1400" dirty="0"/>
                        <a:t>$268,500</a:t>
                      </a:r>
                    </a:p>
                  </a:txBody>
                  <a:tcPr/>
                </a:tc>
                <a:extLst>
                  <a:ext uri="{0D108BD9-81ED-4DB2-BD59-A6C34878D82A}">
                    <a16:rowId xmlns:a16="http://schemas.microsoft.com/office/drawing/2014/main" val="839352216"/>
                  </a:ext>
                </a:extLst>
              </a:tr>
            </a:tbl>
          </a:graphicData>
        </a:graphic>
      </p:graphicFrame>
      <p:sp>
        <p:nvSpPr>
          <p:cNvPr id="4" name="TextBox 3">
            <a:extLst>
              <a:ext uri="{FF2B5EF4-FFF2-40B4-BE49-F238E27FC236}">
                <a16:creationId xmlns:a16="http://schemas.microsoft.com/office/drawing/2014/main" id="{5ED448B3-8F59-3755-CEAB-F23B547ECC88}"/>
              </a:ext>
            </a:extLst>
          </p:cNvPr>
          <p:cNvSpPr txBox="1"/>
          <p:nvPr/>
        </p:nvSpPr>
        <p:spPr>
          <a:xfrm>
            <a:off x="570275" y="4299224"/>
            <a:ext cx="5616428" cy="307777"/>
          </a:xfrm>
          <a:prstGeom prst="rect">
            <a:avLst/>
          </a:prstGeom>
          <a:noFill/>
        </p:spPr>
        <p:txBody>
          <a:bodyPr wrap="square" rtlCol="0">
            <a:spAutoFit/>
          </a:bodyPr>
          <a:lstStyle/>
          <a:p>
            <a:r>
              <a:rPr lang="en-US" sz="1400" b="1" dirty="0"/>
              <a:t>Table 2. Average salary by experience level – US only</a:t>
            </a:r>
          </a:p>
        </p:txBody>
      </p:sp>
      <p:pic>
        <p:nvPicPr>
          <p:cNvPr id="7" name="Picture 6">
            <a:extLst>
              <a:ext uri="{FF2B5EF4-FFF2-40B4-BE49-F238E27FC236}">
                <a16:creationId xmlns:a16="http://schemas.microsoft.com/office/drawing/2014/main" id="{97E10DE0-3086-08C5-5D3E-98E27554E08F}"/>
              </a:ext>
            </a:extLst>
          </p:cNvPr>
          <p:cNvPicPr>
            <a:picLocks noChangeAspect="1"/>
          </p:cNvPicPr>
          <p:nvPr/>
        </p:nvPicPr>
        <p:blipFill>
          <a:blip r:embed="rId3"/>
          <a:stretch>
            <a:fillRect/>
          </a:stretch>
        </p:blipFill>
        <p:spPr>
          <a:xfrm>
            <a:off x="6523314" y="3959413"/>
            <a:ext cx="4591725" cy="2683008"/>
          </a:xfrm>
          <a:prstGeom prst="rect">
            <a:avLst/>
          </a:prstGeom>
        </p:spPr>
      </p:pic>
    </p:spTree>
    <p:extLst>
      <p:ext uri="{BB962C8B-B14F-4D97-AF65-F5344CB8AC3E}">
        <p14:creationId xmlns:p14="http://schemas.microsoft.com/office/powerpoint/2010/main" val="1479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2CA15-C0AA-4732-5AAD-DE8B209ADFE0}"/>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D548F4A-9858-2C4B-4E0E-6538D2799B23}"/>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9021619-BAA5-FA5E-110C-6F69E66A182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a:t>
            </a:r>
          </a:p>
        </p:txBody>
      </p:sp>
      <p:sp>
        <p:nvSpPr>
          <p:cNvPr id="2" name="Text Placeholder 1">
            <a:extLst>
              <a:ext uri="{FF2B5EF4-FFF2-40B4-BE49-F238E27FC236}">
                <a16:creationId xmlns:a16="http://schemas.microsoft.com/office/drawing/2014/main" id="{D5D9D3E8-60E5-1448-A39C-5E939D8F23A2}"/>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There were 50 countries listed in the data set, and we have provided the 10 countries with highest average salary and the 10 countries with lowest average salary.  </a:t>
            </a:r>
          </a:p>
        </p:txBody>
      </p:sp>
      <p:graphicFrame>
        <p:nvGraphicFramePr>
          <p:cNvPr id="8" name="Table 7">
            <a:extLst>
              <a:ext uri="{FF2B5EF4-FFF2-40B4-BE49-F238E27FC236}">
                <a16:creationId xmlns:a16="http://schemas.microsoft.com/office/drawing/2014/main" id="{333EE22F-2026-FCE0-6153-C31BA53BA8A9}"/>
              </a:ext>
            </a:extLst>
          </p:cNvPr>
          <p:cNvGraphicFramePr>
            <a:graphicFrameLocks noGrp="1"/>
          </p:cNvGraphicFramePr>
          <p:nvPr>
            <p:extLst>
              <p:ext uri="{D42A27DB-BD31-4B8C-83A1-F6EECF244321}">
                <p14:modId xmlns:p14="http://schemas.microsoft.com/office/powerpoint/2010/main" val="3908747365"/>
              </p:ext>
            </p:extLst>
          </p:nvPr>
        </p:nvGraphicFramePr>
        <p:xfrm>
          <a:off x="344699" y="1904441"/>
          <a:ext cx="5616428" cy="3813082"/>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Russia (N=2)</a:t>
                      </a:r>
                    </a:p>
                  </a:txBody>
                  <a:tcPr/>
                </a:tc>
                <a:tc>
                  <a:txBody>
                    <a:bodyPr/>
                    <a:lstStyle/>
                    <a:p>
                      <a:pPr algn="ctr"/>
                      <a:r>
                        <a:rPr lang="en-US" sz="1400" dirty="0"/>
                        <a:t>$157,500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$121,250</a:t>
                      </a:r>
                    </a:p>
                  </a:txBody>
                  <a:tcPr/>
                </a:tc>
                <a:tc>
                  <a:txBody>
                    <a:bodyPr/>
                    <a:lstStyle/>
                    <a:p>
                      <a:pPr algn="ctr"/>
                      <a:r>
                        <a:rPr lang="en-US" sz="1400" dirty="0"/>
                        <a:t>$193,750</a:t>
                      </a:r>
                    </a:p>
                  </a:txBody>
                  <a:tcPr/>
                </a:tc>
                <a:extLst>
                  <a:ext uri="{0D108BD9-81ED-4DB2-BD59-A6C34878D82A}">
                    <a16:rowId xmlns:a16="http://schemas.microsoft.com/office/drawing/2014/main" val="1808982524"/>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780255851"/>
                  </a:ext>
                </a:extLst>
              </a:tr>
              <a:tr h="351519">
                <a:tc>
                  <a:txBody>
                    <a:bodyPr/>
                    <a:lstStyle/>
                    <a:p>
                      <a:r>
                        <a:rPr lang="en-US" sz="1400" dirty="0"/>
                        <a:t>New Zealand (N=1)</a:t>
                      </a:r>
                    </a:p>
                  </a:txBody>
                  <a:tcPr/>
                </a:tc>
                <a:tc>
                  <a:txBody>
                    <a:bodyPr/>
                    <a:lstStyle/>
                    <a:p>
                      <a:pPr algn="ctr"/>
                      <a:r>
                        <a:rPr lang="en-US" sz="1400" dirty="0"/>
                        <a:t>$125,000</a:t>
                      </a:r>
                    </a:p>
                  </a:txBody>
                  <a:tcPr/>
                </a:tc>
                <a:tc>
                  <a:txBody>
                    <a:bodyPr/>
                    <a:lstStyle/>
                    <a:p>
                      <a:pPr algn="ctr"/>
                      <a:r>
                        <a:rPr lang="en-US" sz="1400" dirty="0"/>
                        <a:t>$125,000</a:t>
                      </a:r>
                    </a:p>
                  </a:txBody>
                  <a:tcPr/>
                </a:tc>
                <a:tc>
                  <a:txBody>
                    <a:bodyPr/>
                    <a:lstStyle/>
                    <a:p>
                      <a:pPr algn="ctr"/>
                      <a:r>
                        <a:rPr lang="en-US" sz="1400" dirty="0"/>
                        <a:t>$125,000</a:t>
                      </a:r>
                    </a:p>
                  </a:txBody>
                  <a:tcPr/>
                </a:tc>
                <a:extLst>
                  <a:ext uri="{0D108BD9-81ED-4DB2-BD59-A6C34878D82A}">
                    <a16:rowId xmlns:a16="http://schemas.microsoft.com/office/drawing/2014/main" val="1775929222"/>
                  </a:ext>
                </a:extLst>
              </a:tr>
              <a:tr h="0">
                <a:tc>
                  <a:txBody>
                    <a:bodyPr/>
                    <a:lstStyle/>
                    <a:p>
                      <a:r>
                        <a:rPr lang="en-US" sz="1400" dirty="0"/>
                        <a:t>Israel (N=1)</a:t>
                      </a:r>
                    </a:p>
                  </a:txBody>
                  <a:tcPr/>
                </a:tc>
                <a:tc>
                  <a:txBody>
                    <a:bodyPr/>
                    <a:lstStyle/>
                    <a:p>
                      <a:pPr algn="ctr"/>
                      <a:r>
                        <a:rPr lang="en-US" sz="1400" dirty="0"/>
                        <a:t>$119,059</a:t>
                      </a:r>
                    </a:p>
                  </a:txBody>
                  <a:tcPr/>
                </a:tc>
                <a:tc>
                  <a:txBody>
                    <a:bodyPr/>
                    <a:lstStyle/>
                    <a:p>
                      <a:pPr algn="ctr"/>
                      <a:r>
                        <a:rPr lang="en-US" sz="1400" dirty="0"/>
                        <a:t>$119,059</a:t>
                      </a:r>
                    </a:p>
                  </a:txBody>
                  <a:tcPr/>
                </a:tc>
                <a:tc>
                  <a:txBody>
                    <a:bodyPr/>
                    <a:lstStyle/>
                    <a:p>
                      <a:pPr algn="ctr"/>
                      <a:r>
                        <a:rPr lang="en-US" sz="1400" dirty="0"/>
                        <a:t>$119,059</a:t>
                      </a:r>
                    </a:p>
                  </a:txBody>
                  <a:tcPr/>
                </a:tc>
                <a:extLst>
                  <a:ext uri="{0D108BD9-81ED-4DB2-BD59-A6C34878D82A}">
                    <a16:rowId xmlns:a16="http://schemas.microsoft.com/office/drawing/2014/main" val="839352216"/>
                  </a:ext>
                </a:extLst>
              </a:tr>
              <a:tr h="276694">
                <a:tc>
                  <a:txBody>
                    <a:bodyPr/>
                    <a:lstStyle/>
                    <a:p>
                      <a:r>
                        <a:rPr lang="en-US" sz="1400" dirty="0"/>
                        <a:t>Japan (N=6)</a:t>
                      </a:r>
                    </a:p>
                  </a:txBody>
                  <a:tcPr/>
                </a:tc>
                <a:tc>
                  <a:txBody>
                    <a:bodyPr/>
                    <a:lstStyle/>
                    <a:p>
                      <a:pPr algn="ctr"/>
                      <a:r>
                        <a:rPr lang="en-US" sz="1400" dirty="0"/>
                        <a:t>$114,127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$66,283</a:t>
                      </a:r>
                    </a:p>
                  </a:txBody>
                  <a:tcPr/>
                </a:tc>
                <a:tc>
                  <a:txBody>
                    <a:bodyPr/>
                    <a:lstStyle/>
                    <a:p>
                      <a:pPr algn="ctr"/>
                      <a:r>
                        <a:rPr lang="en-US" sz="1400" dirty="0"/>
                        <a:t>$145,341</a:t>
                      </a:r>
                    </a:p>
                  </a:txBody>
                  <a:tcPr/>
                </a:tc>
                <a:extLst>
                  <a:ext uri="{0D108BD9-81ED-4DB2-BD59-A6C34878D82A}">
                    <a16:rowId xmlns:a16="http://schemas.microsoft.com/office/drawing/2014/main" val="3557693566"/>
                  </a:ext>
                </a:extLst>
              </a:tr>
              <a:tr h="218107">
                <a:tc>
                  <a:txBody>
                    <a:bodyPr/>
                    <a:lstStyle/>
                    <a:p>
                      <a:r>
                        <a:rPr lang="en-US" sz="1400" dirty="0"/>
                        <a:t>Australia (N=3)</a:t>
                      </a:r>
                    </a:p>
                  </a:txBody>
                  <a:tcPr/>
                </a:tc>
                <a:tc>
                  <a:txBody>
                    <a:bodyPr/>
                    <a:lstStyle/>
                    <a:p>
                      <a:pPr algn="ctr"/>
                      <a:r>
                        <a:rPr lang="en-US" sz="1400" dirty="0"/>
                        <a:t>$108,043</a:t>
                      </a:r>
                    </a:p>
                  </a:txBody>
                  <a:tcPr/>
                </a:tc>
                <a:tc>
                  <a:txBody>
                    <a:bodyPr/>
                    <a:lstStyle/>
                    <a:p>
                      <a:pPr algn="ctr"/>
                      <a:r>
                        <a:rPr lang="en-US" sz="1400" dirty="0"/>
                        <a:t>$87,064</a:t>
                      </a:r>
                    </a:p>
                  </a:txBody>
                  <a:tcPr/>
                </a:tc>
                <a:tc>
                  <a:txBody>
                    <a:bodyPr/>
                    <a:lstStyle/>
                    <a:p>
                      <a:pPr algn="ctr"/>
                      <a:r>
                        <a:rPr lang="en-US" sz="1400" dirty="0"/>
                        <a:t>$118,712</a:t>
                      </a:r>
                    </a:p>
                  </a:txBody>
                  <a:tcPr/>
                </a:tc>
                <a:extLst>
                  <a:ext uri="{0D108BD9-81ED-4DB2-BD59-A6C34878D82A}">
                    <a16:rowId xmlns:a16="http://schemas.microsoft.com/office/drawing/2014/main" val="579681764"/>
                  </a:ext>
                </a:extLst>
              </a:tr>
              <a:tr h="159521">
                <a:tc>
                  <a:txBody>
                    <a:bodyPr/>
                    <a:lstStyle/>
                    <a:p>
                      <a:r>
                        <a:rPr lang="en-US" sz="1400" dirty="0"/>
                        <a:t>UAE  (N=3)</a:t>
                      </a:r>
                    </a:p>
                  </a:txBody>
                  <a:tcPr/>
                </a:tc>
                <a:tc>
                  <a:txBody>
                    <a:bodyPr/>
                    <a:lstStyle/>
                    <a:p>
                      <a:pPr algn="ctr"/>
                      <a:r>
                        <a:rPr lang="en-US" sz="1400" dirty="0"/>
                        <a:t>$100,000</a:t>
                      </a:r>
                    </a:p>
                  </a:txBody>
                  <a:tcPr/>
                </a:tc>
                <a:tc>
                  <a:txBody>
                    <a:bodyPr/>
                    <a:lstStyle/>
                    <a:p>
                      <a:pPr algn="ctr"/>
                      <a:r>
                        <a:rPr lang="en-US" sz="1400" dirty="0"/>
                        <a:t>$90,000</a:t>
                      </a:r>
                    </a:p>
                  </a:txBody>
                  <a:tcPr/>
                </a:tc>
                <a:tc>
                  <a:txBody>
                    <a:bodyPr/>
                    <a:lstStyle/>
                    <a:p>
                      <a:pPr algn="ctr"/>
                      <a:r>
                        <a:rPr lang="en-US" sz="1400" dirty="0"/>
                        <a:t>$117,500</a:t>
                      </a:r>
                    </a:p>
                  </a:txBody>
                  <a:tcPr/>
                </a:tc>
                <a:extLst>
                  <a:ext uri="{0D108BD9-81ED-4DB2-BD59-A6C34878D82A}">
                    <a16:rowId xmlns:a16="http://schemas.microsoft.com/office/drawing/2014/main" val="4198853686"/>
                  </a:ext>
                </a:extLst>
              </a:tr>
              <a:tr h="0">
                <a:tc>
                  <a:txBody>
                    <a:bodyPr/>
                    <a:lstStyle/>
                    <a:p>
                      <a:r>
                        <a:rPr lang="en-US" sz="1400" dirty="0"/>
                        <a:t>Algeria (N=1)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extLst>
                  <a:ext uri="{0D108BD9-81ED-4DB2-BD59-A6C34878D82A}">
                    <a16:rowId xmlns:a16="http://schemas.microsoft.com/office/drawing/2014/main" val="1314174324"/>
                  </a:ext>
                </a:extLst>
              </a:tr>
              <a:tr h="167640">
                <a:tc>
                  <a:txBody>
                    <a:bodyPr/>
                    <a:lstStyle/>
                    <a:p>
                      <a:r>
                        <a:rPr lang="en-US" sz="1400" dirty="0"/>
                        <a:t>Iraq (N=1)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extLst>
                  <a:ext uri="{0D108BD9-81ED-4DB2-BD59-A6C34878D82A}">
                    <a16:rowId xmlns:a16="http://schemas.microsoft.com/office/drawing/2014/main" val="862079307"/>
                  </a:ext>
                </a:extLst>
              </a:tr>
              <a:tr h="167640">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B9EB4B4B-64A1-FDC7-8E6D-DA77491D89DF}"/>
              </a:ext>
            </a:extLst>
          </p:cNvPr>
          <p:cNvSpPr txBox="1"/>
          <p:nvPr/>
        </p:nvSpPr>
        <p:spPr>
          <a:xfrm>
            <a:off x="326559" y="1565625"/>
            <a:ext cx="5569258" cy="338554"/>
          </a:xfrm>
          <a:prstGeom prst="rect">
            <a:avLst/>
          </a:prstGeom>
          <a:noFill/>
        </p:spPr>
        <p:txBody>
          <a:bodyPr wrap="square" rtlCol="0">
            <a:spAutoFit/>
          </a:bodyPr>
          <a:lstStyle/>
          <a:p>
            <a:r>
              <a:rPr lang="en-US" sz="1600" b="1" dirty="0"/>
              <a:t>Table 3. Top 10 Countries with highest average salary (USD)</a:t>
            </a:r>
          </a:p>
        </p:txBody>
      </p:sp>
      <p:graphicFrame>
        <p:nvGraphicFramePr>
          <p:cNvPr id="3" name="Table 2">
            <a:extLst>
              <a:ext uri="{FF2B5EF4-FFF2-40B4-BE49-F238E27FC236}">
                <a16:creationId xmlns:a16="http://schemas.microsoft.com/office/drawing/2014/main" id="{8C6EB9A8-745E-09EB-FABD-8FDE4E027E07}"/>
              </a:ext>
            </a:extLst>
          </p:cNvPr>
          <p:cNvGraphicFramePr>
            <a:graphicFrameLocks noGrp="1"/>
          </p:cNvGraphicFramePr>
          <p:nvPr>
            <p:extLst>
              <p:ext uri="{D42A27DB-BD31-4B8C-83A1-F6EECF244321}">
                <p14:modId xmlns:p14="http://schemas.microsoft.com/office/powerpoint/2010/main" val="3123623018"/>
              </p:ext>
            </p:extLst>
          </p:nvPr>
        </p:nvGraphicFramePr>
        <p:xfrm>
          <a:off x="6183683" y="1904441"/>
          <a:ext cx="5935867" cy="3813082"/>
        </p:xfrm>
        <a:graphic>
          <a:graphicData uri="http://schemas.openxmlformats.org/drawingml/2006/table">
            <a:tbl>
              <a:tblPr firstRow="1" bandRow="1">
                <a:tableStyleId>{5C22544A-7EE6-4342-B048-85BDC9FD1C3A}</a:tableStyleId>
              </a:tblPr>
              <a:tblGrid>
                <a:gridCol w="2028690">
                  <a:extLst>
                    <a:ext uri="{9D8B030D-6E8A-4147-A177-3AD203B41FA5}">
                      <a16:colId xmlns:a16="http://schemas.microsoft.com/office/drawing/2014/main" val="445540640"/>
                    </a:ext>
                  </a:extLst>
                </a:gridCol>
                <a:gridCol w="1104464">
                  <a:extLst>
                    <a:ext uri="{9D8B030D-6E8A-4147-A177-3AD203B41FA5}">
                      <a16:colId xmlns:a16="http://schemas.microsoft.com/office/drawing/2014/main" val="1855851037"/>
                    </a:ext>
                  </a:extLst>
                </a:gridCol>
                <a:gridCol w="1318747">
                  <a:extLst>
                    <a:ext uri="{9D8B030D-6E8A-4147-A177-3AD203B41FA5}">
                      <a16:colId xmlns:a16="http://schemas.microsoft.com/office/drawing/2014/main" val="3580417497"/>
                    </a:ext>
                  </a:extLst>
                </a:gridCol>
                <a:gridCol w="1483966">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Turkey (N=3)</a:t>
                      </a:r>
                    </a:p>
                  </a:txBody>
                  <a:tcPr/>
                </a:tc>
                <a:tc>
                  <a:txBody>
                    <a:bodyPr/>
                    <a:lstStyle/>
                    <a:p>
                      <a:pPr algn="ctr"/>
                      <a:r>
                        <a:rPr lang="en-US" sz="1400" dirty="0"/>
                        <a:t>$20,097</a:t>
                      </a:r>
                    </a:p>
                  </a:txBody>
                  <a:tcPr/>
                </a:tc>
                <a:tc>
                  <a:txBody>
                    <a:bodyPr/>
                    <a:lstStyle/>
                    <a:p>
                      <a:pPr algn="ctr"/>
                      <a:r>
                        <a:rPr lang="en-US" sz="1400" dirty="0"/>
                        <a:t>$16,137</a:t>
                      </a:r>
                    </a:p>
                  </a:txBody>
                  <a:tcPr/>
                </a:tc>
                <a:tc>
                  <a:txBody>
                    <a:bodyPr/>
                    <a:lstStyle/>
                    <a:p>
                      <a:pPr algn="ctr"/>
                      <a:r>
                        <a:rPr lang="en-US" sz="1400" dirty="0"/>
                        <a:t>$24,094</a:t>
                      </a:r>
                    </a:p>
                  </a:txBody>
                  <a:tcPr/>
                </a:tc>
                <a:extLst>
                  <a:ext uri="{0D108BD9-81ED-4DB2-BD59-A6C34878D82A}">
                    <a16:rowId xmlns:a16="http://schemas.microsoft.com/office/drawing/2014/main" val="1808982524"/>
                  </a:ext>
                </a:extLst>
              </a:tr>
              <a:tr h="356402">
                <a:tc>
                  <a:txBody>
                    <a:bodyPr/>
                    <a:lstStyle/>
                    <a:p>
                      <a:r>
                        <a:rPr lang="en-US" sz="1400" dirty="0"/>
                        <a:t>Honduras (N=1)</a:t>
                      </a:r>
                    </a:p>
                  </a:txBody>
                  <a:tcPr/>
                </a:tc>
                <a:tc>
                  <a:txBody>
                    <a:bodyPr/>
                    <a:lstStyle/>
                    <a:p>
                      <a:pPr algn="ctr"/>
                      <a:r>
                        <a:rPr lang="en-US" sz="1400" dirty="0"/>
                        <a:t>$20,000</a:t>
                      </a:r>
                    </a:p>
                  </a:txBody>
                  <a:tcPr/>
                </a:tc>
                <a:tc>
                  <a:txBody>
                    <a:bodyPr/>
                    <a:lstStyle/>
                    <a:p>
                      <a:pPr algn="ctr"/>
                      <a:r>
                        <a:rPr lang="en-US" sz="1400" dirty="0"/>
                        <a:t>$20,000</a:t>
                      </a:r>
                    </a:p>
                  </a:txBody>
                  <a:tcPr/>
                </a:tc>
                <a:tc>
                  <a:txBody>
                    <a:bodyPr/>
                    <a:lstStyle/>
                    <a:p>
                      <a:pPr algn="ctr"/>
                      <a:r>
                        <a:rPr lang="en-US" sz="1400" dirty="0"/>
                        <a:t>$20,000</a:t>
                      </a:r>
                    </a:p>
                  </a:txBody>
                  <a:tcPr/>
                </a:tc>
                <a:extLst>
                  <a:ext uri="{0D108BD9-81ED-4DB2-BD59-A6C34878D82A}">
                    <a16:rowId xmlns:a16="http://schemas.microsoft.com/office/drawing/2014/main" val="1780255851"/>
                  </a:ext>
                </a:extLst>
              </a:tr>
              <a:tr h="351519">
                <a:tc>
                  <a:txBody>
                    <a:bodyPr/>
                    <a:lstStyle/>
                    <a:p>
                      <a:r>
                        <a:rPr lang="en-US" sz="1400" dirty="0"/>
                        <a:t>Brazil (N=3)</a:t>
                      </a:r>
                    </a:p>
                  </a:txBody>
                  <a:tcPr/>
                </a:tc>
                <a:tc>
                  <a:txBody>
                    <a:bodyPr/>
                    <a:lstStyle/>
                    <a:p>
                      <a:pPr algn="ctr"/>
                      <a:r>
                        <a:rPr lang="en-US" sz="1400" dirty="0"/>
                        <a:t>$18,603</a:t>
                      </a:r>
                    </a:p>
                  </a:txBody>
                  <a:tcPr/>
                </a:tc>
                <a:tc>
                  <a:txBody>
                    <a:bodyPr/>
                    <a:lstStyle/>
                    <a:p>
                      <a:pPr algn="ctr"/>
                      <a:r>
                        <a:rPr lang="en-US" sz="1400" dirty="0"/>
                        <a:t>$15,904</a:t>
                      </a:r>
                    </a:p>
                  </a:txBody>
                  <a:tcPr/>
                </a:tc>
                <a:tc>
                  <a:txBody>
                    <a:bodyPr/>
                    <a:lstStyle/>
                    <a:p>
                      <a:pPr algn="ctr"/>
                      <a:r>
                        <a:rPr lang="en-US" sz="1400" dirty="0"/>
                        <a:t>$21,454</a:t>
                      </a:r>
                    </a:p>
                  </a:txBody>
                  <a:tcPr/>
                </a:tc>
                <a:extLst>
                  <a:ext uri="{0D108BD9-81ED-4DB2-BD59-A6C34878D82A}">
                    <a16:rowId xmlns:a16="http://schemas.microsoft.com/office/drawing/2014/main" val="1775929222"/>
                  </a:ext>
                </a:extLst>
              </a:tr>
              <a:tr h="0">
                <a:tc>
                  <a:txBody>
                    <a:bodyPr/>
                    <a:lstStyle/>
                    <a:p>
                      <a:r>
                        <a:rPr lang="en-US" sz="1400" dirty="0"/>
                        <a:t>American Samoa (N=1)</a:t>
                      </a:r>
                    </a:p>
                  </a:txBody>
                  <a:tcPr/>
                </a:tc>
                <a:tc>
                  <a:txBody>
                    <a:bodyPr/>
                    <a:lstStyle/>
                    <a:p>
                      <a:pPr algn="ctr"/>
                      <a:r>
                        <a:rPr lang="en-US" sz="1400" dirty="0"/>
                        <a:t>$18,053</a:t>
                      </a:r>
                    </a:p>
                  </a:txBody>
                  <a:tcPr/>
                </a:tc>
                <a:tc>
                  <a:txBody>
                    <a:bodyPr/>
                    <a:lstStyle/>
                    <a:p>
                      <a:pPr algn="ctr"/>
                      <a:r>
                        <a:rPr lang="en-US" sz="1400" dirty="0"/>
                        <a:t>$18,053</a:t>
                      </a:r>
                    </a:p>
                  </a:txBody>
                  <a:tcPr/>
                </a:tc>
                <a:tc>
                  <a:txBody>
                    <a:bodyPr/>
                    <a:lstStyle/>
                    <a:p>
                      <a:pPr algn="ctr"/>
                      <a:r>
                        <a:rPr lang="en-US" sz="1400" dirty="0"/>
                        <a:t>$18,053</a:t>
                      </a:r>
                    </a:p>
                  </a:txBody>
                  <a:tcPr/>
                </a:tc>
                <a:extLst>
                  <a:ext uri="{0D108BD9-81ED-4DB2-BD59-A6C34878D82A}">
                    <a16:rowId xmlns:a16="http://schemas.microsoft.com/office/drawing/2014/main" val="839352216"/>
                  </a:ext>
                </a:extLst>
              </a:tr>
              <a:tr h="276694">
                <a:tc>
                  <a:txBody>
                    <a:bodyPr/>
                    <a:lstStyle/>
                    <a:p>
                      <a:r>
                        <a:rPr lang="en-US" sz="1400" dirty="0"/>
                        <a:t>Moldova (N=1)</a:t>
                      </a:r>
                    </a:p>
                  </a:txBody>
                  <a:tcPr/>
                </a:tc>
                <a:tc>
                  <a:txBody>
                    <a:bodyPr/>
                    <a:lstStyle/>
                    <a:p>
                      <a:pPr algn="ctr"/>
                      <a:r>
                        <a:rPr lang="en-US" sz="1400" dirty="0"/>
                        <a:t>$18,000</a:t>
                      </a:r>
                    </a:p>
                  </a:txBody>
                  <a:tcPr/>
                </a:tc>
                <a:tc>
                  <a:txBody>
                    <a:bodyPr/>
                    <a:lstStyle/>
                    <a:p>
                      <a:pPr algn="ctr"/>
                      <a:r>
                        <a:rPr lang="en-US" sz="1400" dirty="0"/>
                        <a:t>$18,000</a:t>
                      </a:r>
                    </a:p>
                  </a:txBody>
                  <a:tcPr/>
                </a:tc>
                <a:tc>
                  <a:txBody>
                    <a:bodyPr/>
                    <a:lstStyle/>
                    <a:p>
                      <a:pPr algn="ctr"/>
                      <a:r>
                        <a:rPr lang="en-US" sz="1400" dirty="0"/>
                        <a:t>$18,000</a:t>
                      </a:r>
                    </a:p>
                  </a:txBody>
                  <a:tcPr/>
                </a:tc>
                <a:extLst>
                  <a:ext uri="{0D108BD9-81ED-4DB2-BD59-A6C34878D82A}">
                    <a16:rowId xmlns:a16="http://schemas.microsoft.com/office/drawing/2014/main" val="3557693566"/>
                  </a:ext>
                </a:extLst>
              </a:tr>
              <a:tr h="218107">
                <a:tc>
                  <a:txBody>
                    <a:bodyPr/>
                    <a:lstStyle/>
                    <a:p>
                      <a:r>
                        <a:rPr lang="en-US" sz="1400" dirty="0"/>
                        <a:t>Ukraine (N=1)</a:t>
                      </a:r>
                    </a:p>
                  </a:txBody>
                  <a:tcPr/>
                </a:tc>
                <a:tc>
                  <a:txBody>
                    <a:bodyPr/>
                    <a:lstStyle/>
                    <a:p>
                      <a:pPr algn="ctr"/>
                      <a:r>
                        <a:rPr lang="en-US" sz="1400" dirty="0"/>
                        <a:t>$13,400</a:t>
                      </a:r>
                    </a:p>
                  </a:txBody>
                  <a:tcPr/>
                </a:tc>
                <a:tc>
                  <a:txBody>
                    <a:bodyPr/>
                    <a:lstStyle/>
                    <a:p>
                      <a:pPr algn="ctr"/>
                      <a:r>
                        <a:rPr lang="en-US" sz="1400" dirty="0"/>
                        <a:t>$13,400</a:t>
                      </a:r>
                    </a:p>
                  </a:txBody>
                  <a:tcPr/>
                </a:tc>
                <a:tc>
                  <a:txBody>
                    <a:bodyPr/>
                    <a:lstStyle/>
                    <a:p>
                      <a:pPr algn="ctr"/>
                      <a:r>
                        <a:rPr lang="en-US" sz="1400" dirty="0"/>
                        <a:t>$13,400</a:t>
                      </a:r>
                    </a:p>
                  </a:txBody>
                  <a:tcPr/>
                </a:tc>
                <a:extLst>
                  <a:ext uri="{0D108BD9-81ED-4DB2-BD59-A6C34878D82A}">
                    <a16:rowId xmlns:a16="http://schemas.microsoft.com/office/drawing/2014/main" val="579681764"/>
                  </a:ext>
                </a:extLst>
              </a:tr>
              <a:tr h="159521">
                <a:tc>
                  <a:txBody>
                    <a:bodyPr/>
                    <a:lstStyle/>
                    <a:p>
                      <a:r>
                        <a:rPr lang="en-US" sz="1400" dirty="0"/>
                        <a:t>Pakistan (N=3)</a:t>
                      </a:r>
                    </a:p>
                  </a:txBody>
                  <a:tcPr/>
                </a:tc>
                <a:tc>
                  <a:txBody>
                    <a:bodyPr/>
                    <a:lstStyle/>
                    <a:p>
                      <a:pPr algn="ctr"/>
                      <a:r>
                        <a:rPr lang="en-US" sz="1400" dirty="0"/>
                        <a:t>$13,333</a:t>
                      </a:r>
                    </a:p>
                  </a:txBody>
                  <a:tcPr/>
                </a:tc>
                <a:tc>
                  <a:txBody>
                    <a:bodyPr/>
                    <a:lstStyle/>
                    <a:p>
                      <a:pPr algn="ctr"/>
                      <a:r>
                        <a:rPr lang="en-US" sz="1400" dirty="0"/>
                        <a:t>$10,000</a:t>
                      </a:r>
                    </a:p>
                  </a:txBody>
                  <a:tcPr/>
                </a:tc>
                <a:tc>
                  <a:txBody>
                    <a:bodyPr/>
                    <a:lstStyle/>
                    <a:p>
                      <a:pPr algn="ctr"/>
                      <a:r>
                        <a:rPr lang="en-US" sz="1400" dirty="0"/>
                        <a:t>$16,000</a:t>
                      </a:r>
                    </a:p>
                  </a:txBody>
                  <a:tcPr/>
                </a:tc>
                <a:extLst>
                  <a:ext uri="{0D108BD9-81ED-4DB2-BD59-A6C34878D82A}">
                    <a16:rowId xmlns:a16="http://schemas.microsoft.com/office/drawing/2014/main" val="4198853686"/>
                  </a:ext>
                </a:extLst>
              </a:tr>
              <a:tr h="0">
                <a:tc>
                  <a:txBody>
                    <a:bodyPr/>
                    <a:lstStyle/>
                    <a:p>
                      <a:r>
                        <a:rPr lang="en-US" sz="1400" dirty="0"/>
                        <a:t>Kenya (N=1)</a:t>
                      </a:r>
                    </a:p>
                  </a:txBody>
                  <a:tcPr/>
                </a:tc>
                <a:tc>
                  <a:txBody>
                    <a:bodyPr/>
                    <a:lstStyle/>
                    <a:p>
                      <a:pPr algn="ctr"/>
                      <a:r>
                        <a:rPr lang="en-US" sz="1400" dirty="0"/>
                        <a:t>$9,272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$9,272</a:t>
                      </a:r>
                    </a:p>
                  </a:txBody>
                  <a:tcPr/>
                </a:tc>
                <a:extLst>
                  <a:ext uri="{0D108BD9-81ED-4DB2-BD59-A6C34878D82A}">
                    <a16:rowId xmlns:a16="http://schemas.microsoft.com/office/drawing/2014/main" val="1314174324"/>
                  </a:ext>
                </a:extLst>
              </a:tr>
              <a:tr h="167640">
                <a:tc>
                  <a:txBody>
                    <a:bodyPr/>
                    <a:lstStyle/>
                    <a:p>
                      <a:r>
                        <a:rPr lang="en-US" sz="1400" dirty="0"/>
                        <a:t>Iran (N=1)</a:t>
                      </a:r>
                    </a:p>
                  </a:txBody>
                  <a:tcPr/>
                </a:tc>
                <a:tc>
                  <a:txBody>
                    <a:bodyPr/>
                    <a:lstStyle/>
                    <a:p>
                      <a:pPr algn="ctr"/>
                      <a:r>
                        <a:rPr lang="en-US" sz="1400" dirty="0"/>
                        <a:t>$4,000</a:t>
                      </a:r>
                    </a:p>
                  </a:txBody>
                  <a:tcPr/>
                </a:tc>
                <a:tc>
                  <a:txBody>
                    <a:bodyPr/>
                    <a:lstStyle/>
                    <a:p>
                      <a:pPr algn="ctr"/>
                      <a:r>
                        <a:rPr lang="en-US" sz="1400" dirty="0"/>
                        <a:t>$4,000</a:t>
                      </a:r>
                    </a:p>
                  </a:txBody>
                  <a:tcPr/>
                </a:tc>
                <a:tc>
                  <a:txBody>
                    <a:bodyPr/>
                    <a:lstStyle/>
                    <a:p>
                      <a:pPr algn="ctr"/>
                      <a:r>
                        <a:rPr lang="en-US" sz="1400" dirty="0"/>
                        <a:t>$4,000</a:t>
                      </a:r>
                    </a:p>
                  </a:txBody>
                  <a:tcPr/>
                </a:tc>
                <a:extLst>
                  <a:ext uri="{0D108BD9-81ED-4DB2-BD59-A6C34878D82A}">
                    <a16:rowId xmlns:a16="http://schemas.microsoft.com/office/drawing/2014/main" val="862079307"/>
                  </a:ext>
                </a:extLst>
              </a:tr>
              <a:tr h="167640">
                <a:tc>
                  <a:txBody>
                    <a:bodyPr/>
                    <a:lstStyle/>
                    <a:p>
                      <a:r>
                        <a:rPr lang="en-US" sz="1400" dirty="0"/>
                        <a:t>Vietnam (N=1)</a:t>
                      </a:r>
                    </a:p>
                  </a:txBody>
                  <a:tcPr/>
                </a:tc>
                <a:tc>
                  <a:txBody>
                    <a:bodyPr/>
                    <a:lstStyle/>
                    <a:p>
                      <a:pPr algn="ctr"/>
                      <a:r>
                        <a:rPr lang="en-US" sz="1400" dirty="0"/>
                        <a:t>$4,000</a:t>
                      </a:r>
                    </a:p>
                  </a:txBody>
                  <a:tcPr/>
                </a:tc>
                <a:tc>
                  <a:txBody>
                    <a:bodyPr/>
                    <a:lstStyle/>
                    <a:p>
                      <a:pPr algn="ctr"/>
                      <a:r>
                        <a:rPr lang="en-US" sz="1400" dirty="0"/>
                        <a:t>$4,000</a:t>
                      </a:r>
                    </a:p>
                  </a:txBody>
                  <a:tcPr/>
                </a:tc>
                <a:tc>
                  <a:txBody>
                    <a:bodyPr/>
                    <a:lstStyle/>
                    <a:p>
                      <a:pPr algn="ctr"/>
                      <a:r>
                        <a:rPr lang="en-US" sz="1400" dirty="0"/>
                        <a:t>$4,000</a:t>
                      </a:r>
                    </a:p>
                  </a:txBody>
                  <a:tcPr/>
                </a:tc>
                <a:extLst>
                  <a:ext uri="{0D108BD9-81ED-4DB2-BD59-A6C34878D82A}">
                    <a16:rowId xmlns:a16="http://schemas.microsoft.com/office/drawing/2014/main" val="3048904450"/>
                  </a:ext>
                </a:extLst>
              </a:tr>
            </a:tbl>
          </a:graphicData>
        </a:graphic>
      </p:graphicFrame>
      <p:sp>
        <p:nvSpPr>
          <p:cNvPr id="4" name="TextBox 3">
            <a:extLst>
              <a:ext uri="{FF2B5EF4-FFF2-40B4-BE49-F238E27FC236}">
                <a16:creationId xmlns:a16="http://schemas.microsoft.com/office/drawing/2014/main" id="{9754C14C-69D3-28B5-411B-8EEE5E6B68A2}"/>
              </a:ext>
            </a:extLst>
          </p:cNvPr>
          <p:cNvSpPr txBox="1"/>
          <p:nvPr/>
        </p:nvSpPr>
        <p:spPr>
          <a:xfrm>
            <a:off x="6183682" y="1571057"/>
            <a:ext cx="5768832" cy="338554"/>
          </a:xfrm>
          <a:prstGeom prst="rect">
            <a:avLst/>
          </a:prstGeom>
          <a:noFill/>
        </p:spPr>
        <p:txBody>
          <a:bodyPr wrap="square" rtlCol="0">
            <a:spAutoFit/>
          </a:bodyPr>
          <a:lstStyle/>
          <a:p>
            <a:r>
              <a:rPr lang="en-US" sz="1600" b="1" dirty="0"/>
              <a:t>Table 4. Bottom 10 Countries with lowest average salary USD</a:t>
            </a:r>
          </a:p>
        </p:txBody>
      </p:sp>
      <p:sp>
        <p:nvSpPr>
          <p:cNvPr id="6" name="TextBox 5">
            <a:extLst>
              <a:ext uri="{FF2B5EF4-FFF2-40B4-BE49-F238E27FC236}">
                <a16:creationId xmlns:a16="http://schemas.microsoft.com/office/drawing/2014/main" id="{DD907042-980A-6351-CA42-E703553A6988}"/>
              </a:ext>
            </a:extLst>
          </p:cNvPr>
          <p:cNvSpPr txBox="1"/>
          <p:nvPr/>
        </p:nvSpPr>
        <p:spPr>
          <a:xfrm>
            <a:off x="326559" y="5717523"/>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7" name="TextBox 6">
            <a:extLst>
              <a:ext uri="{FF2B5EF4-FFF2-40B4-BE49-F238E27FC236}">
                <a16:creationId xmlns:a16="http://schemas.microsoft.com/office/drawing/2014/main" id="{ABC0C66A-253F-84CC-A108-F418870A3A2B}"/>
              </a:ext>
            </a:extLst>
          </p:cNvPr>
          <p:cNvSpPr txBox="1"/>
          <p:nvPr/>
        </p:nvSpPr>
        <p:spPr>
          <a:xfrm>
            <a:off x="6207268" y="5755852"/>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2C04A054-AB7F-9B5D-B15D-5C812C03F497}"/>
              </a:ext>
            </a:extLst>
          </p:cNvPr>
          <p:cNvSpPr txBox="1"/>
          <p:nvPr/>
        </p:nvSpPr>
        <p:spPr>
          <a:xfrm>
            <a:off x="430878" y="6179187"/>
            <a:ext cx="11122019" cy="584775"/>
          </a:xfrm>
          <a:prstGeom prst="rect">
            <a:avLst/>
          </a:prstGeom>
          <a:noFill/>
        </p:spPr>
        <p:txBody>
          <a:bodyPr wrap="square" rtlCol="0">
            <a:spAutoFit/>
          </a:bodyPr>
          <a:lstStyle/>
          <a:p>
            <a:r>
              <a:rPr lang="en-US" sz="1600" b="1" dirty="0">
                <a:solidFill>
                  <a:srgbClr val="FF0000"/>
                </a:solidFill>
              </a:rPr>
              <a:t>Given the limited number of data points/salaries in many markets, it is difficult to draw conclusions with this data.  Another analysis was run to evaluate countries that had better salary information.</a:t>
            </a:r>
          </a:p>
        </p:txBody>
      </p:sp>
    </p:spTree>
    <p:extLst>
      <p:ext uri="{BB962C8B-B14F-4D97-AF65-F5344CB8AC3E}">
        <p14:creationId xmlns:p14="http://schemas.microsoft.com/office/powerpoint/2010/main" val="170803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FBA9C-7F1B-4D80-E4FF-1C168A31478A}"/>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085FFECA-9E37-8D94-D328-AF1546426F5D}"/>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62B8CA6-1134-8765-3FD3-9CE2D5FA267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 (Continued)</a:t>
            </a:r>
          </a:p>
        </p:txBody>
      </p:sp>
      <p:sp>
        <p:nvSpPr>
          <p:cNvPr id="2" name="Text Placeholder 1">
            <a:extLst>
              <a:ext uri="{FF2B5EF4-FFF2-40B4-BE49-F238E27FC236}">
                <a16:creationId xmlns:a16="http://schemas.microsoft.com/office/drawing/2014/main" id="{5F266FE5-C7C5-D769-4846-5E17CFA97F7C}"/>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Given the low number of data points in many country markets, the data analysis was further refined by combining all of the countries that had at least 10 data points to get more confidence in the overall analysis.  </a:t>
            </a:r>
          </a:p>
        </p:txBody>
      </p:sp>
      <p:graphicFrame>
        <p:nvGraphicFramePr>
          <p:cNvPr id="8" name="Table 7">
            <a:extLst>
              <a:ext uri="{FF2B5EF4-FFF2-40B4-BE49-F238E27FC236}">
                <a16:creationId xmlns:a16="http://schemas.microsoft.com/office/drawing/2014/main" id="{2A27F295-9AFE-FC11-CB5E-6F0E75402FAC}"/>
              </a:ext>
            </a:extLst>
          </p:cNvPr>
          <p:cNvGraphicFramePr>
            <a:graphicFrameLocks noGrp="1"/>
          </p:cNvGraphicFramePr>
          <p:nvPr>
            <p:extLst>
              <p:ext uri="{D42A27DB-BD31-4B8C-83A1-F6EECF244321}">
                <p14:modId xmlns:p14="http://schemas.microsoft.com/office/powerpoint/2010/main" val="2189364311"/>
              </p:ext>
            </p:extLst>
          </p:nvPr>
        </p:nvGraphicFramePr>
        <p:xfrm>
          <a:off x="944139" y="2023698"/>
          <a:ext cx="5616428" cy="3151880"/>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808982524"/>
                  </a:ext>
                </a:extLst>
              </a:tr>
              <a:tr h="351519">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75929222"/>
                  </a:ext>
                </a:extLst>
              </a:tr>
              <a:tr h="0">
                <a:tc>
                  <a:txBody>
                    <a:bodyPr/>
                    <a:lstStyle/>
                    <a:p>
                      <a:r>
                        <a:rPr lang="en-US" sz="1400" dirty="0"/>
                        <a:t>Germany (N=28)</a:t>
                      </a:r>
                    </a:p>
                  </a:txBody>
                  <a:tcPr/>
                </a:tc>
                <a:tc>
                  <a:txBody>
                    <a:bodyPr/>
                    <a:lstStyle/>
                    <a:p>
                      <a:pPr algn="ctr"/>
                      <a:r>
                        <a:rPr lang="en-US" sz="1400" dirty="0"/>
                        <a:t>$81,887</a:t>
                      </a:r>
                    </a:p>
                  </a:txBody>
                  <a:tcPr/>
                </a:tc>
                <a:tc>
                  <a:txBody>
                    <a:bodyPr/>
                    <a:lstStyle/>
                    <a:p>
                      <a:pPr algn="ctr"/>
                      <a:r>
                        <a:rPr lang="en-US" sz="1400" dirty="0"/>
                        <a:t>$58,986</a:t>
                      </a:r>
                    </a:p>
                  </a:txBody>
                  <a:tcPr/>
                </a:tc>
                <a:tc>
                  <a:txBody>
                    <a:bodyPr/>
                    <a:lstStyle/>
                    <a:p>
                      <a:pPr algn="ctr"/>
                      <a:r>
                        <a:rPr lang="en-US" sz="1400" dirty="0"/>
                        <a:t>$90,734</a:t>
                      </a:r>
                    </a:p>
                  </a:txBody>
                  <a:tcPr/>
                </a:tc>
                <a:extLst>
                  <a:ext uri="{0D108BD9-81ED-4DB2-BD59-A6C34878D82A}">
                    <a16:rowId xmlns:a16="http://schemas.microsoft.com/office/drawing/2014/main" val="1082224500"/>
                  </a:ext>
                </a:extLst>
              </a:tr>
              <a:tr h="203200">
                <a:tc>
                  <a:txBody>
                    <a:bodyPr/>
                    <a:lstStyle/>
                    <a:p>
                      <a:r>
                        <a:rPr lang="en-US" sz="1400" dirty="0"/>
                        <a:t>Great Britain (N=47)</a:t>
                      </a:r>
                    </a:p>
                  </a:txBody>
                  <a:tcPr/>
                </a:tc>
                <a:tc>
                  <a:txBody>
                    <a:bodyPr/>
                    <a:lstStyle/>
                    <a:p>
                      <a:pPr algn="ctr"/>
                      <a:r>
                        <a:rPr lang="en-US" sz="1400" dirty="0"/>
                        <a:t>$81,583</a:t>
                      </a:r>
                    </a:p>
                  </a:txBody>
                  <a:tcPr/>
                </a:tc>
                <a:tc>
                  <a:txBody>
                    <a:bodyPr/>
                    <a:lstStyle/>
                    <a:p>
                      <a:pPr algn="ctr"/>
                      <a:r>
                        <a:rPr lang="en-US" sz="1400" dirty="0"/>
                        <a:t>$57,575</a:t>
                      </a:r>
                    </a:p>
                  </a:txBody>
                  <a:tcPr/>
                </a:tc>
                <a:tc>
                  <a:txBody>
                    <a:bodyPr/>
                    <a:lstStyle/>
                    <a:p>
                      <a:pPr algn="ctr"/>
                      <a:r>
                        <a:rPr lang="en-US" sz="1400" dirty="0"/>
                        <a:t>$103,931</a:t>
                      </a:r>
                    </a:p>
                  </a:txBody>
                  <a:tcPr/>
                </a:tc>
                <a:extLst>
                  <a:ext uri="{0D108BD9-81ED-4DB2-BD59-A6C34878D82A}">
                    <a16:rowId xmlns:a16="http://schemas.microsoft.com/office/drawing/2014/main" val="3105748903"/>
                  </a:ext>
                </a:extLst>
              </a:tr>
              <a:tr h="218107">
                <a:tc>
                  <a:txBody>
                    <a:bodyPr/>
                    <a:lstStyle/>
                    <a:p>
                      <a:r>
                        <a:rPr lang="en-US" sz="1400" dirty="0"/>
                        <a:t>France (N=15)</a:t>
                      </a:r>
                    </a:p>
                  </a:txBody>
                  <a:tcPr/>
                </a:tc>
                <a:tc>
                  <a:txBody>
                    <a:bodyPr/>
                    <a:lstStyle/>
                    <a:p>
                      <a:pPr algn="ctr"/>
                      <a:r>
                        <a:rPr lang="en-US" sz="1400" dirty="0"/>
                        <a:t>$63,971</a:t>
                      </a:r>
                    </a:p>
                  </a:txBody>
                  <a:tcPr/>
                </a:tc>
                <a:tc>
                  <a:txBody>
                    <a:bodyPr/>
                    <a:lstStyle/>
                    <a:p>
                      <a:pPr algn="ctr"/>
                      <a:r>
                        <a:rPr lang="en-US" sz="1400" dirty="0"/>
                        <a:t>$48,202</a:t>
                      </a:r>
                    </a:p>
                  </a:txBody>
                  <a:tcPr/>
                </a:tc>
                <a:tc>
                  <a:txBody>
                    <a:bodyPr/>
                    <a:lstStyle/>
                    <a:p>
                      <a:pPr algn="ctr"/>
                      <a:r>
                        <a:rPr lang="en-US" sz="1400" dirty="0"/>
                        <a:t>$69,143</a:t>
                      </a:r>
                    </a:p>
                  </a:txBody>
                  <a:tcPr/>
                </a:tc>
                <a:extLst>
                  <a:ext uri="{0D108BD9-81ED-4DB2-BD59-A6C34878D82A}">
                    <a16:rowId xmlns:a16="http://schemas.microsoft.com/office/drawing/2014/main" val="579681764"/>
                  </a:ext>
                </a:extLst>
              </a:tr>
              <a:tr h="159521">
                <a:tc>
                  <a:txBody>
                    <a:bodyPr/>
                    <a:lstStyle/>
                    <a:p>
                      <a:r>
                        <a:rPr lang="en-US" sz="1400" dirty="0"/>
                        <a:t>Spain  (N=14)</a:t>
                      </a:r>
                    </a:p>
                  </a:txBody>
                  <a:tcPr/>
                </a:tc>
                <a:tc>
                  <a:txBody>
                    <a:bodyPr/>
                    <a:lstStyle/>
                    <a:p>
                      <a:pPr algn="ctr"/>
                      <a:r>
                        <a:rPr lang="en-US" sz="1400" dirty="0"/>
                        <a:t>$53,060</a:t>
                      </a:r>
                    </a:p>
                  </a:txBody>
                  <a:tcPr/>
                </a:tc>
                <a:tc>
                  <a:txBody>
                    <a:bodyPr/>
                    <a:lstStyle/>
                    <a:p>
                      <a:pPr algn="ctr"/>
                      <a:r>
                        <a:rPr lang="en-US" sz="1400" dirty="0"/>
                        <a:t>$40,074</a:t>
                      </a:r>
                    </a:p>
                  </a:txBody>
                  <a:tcPr/>
                </a:tc>
                <a:tc>
                  <a:txBody>
                    <a:bodyPr/>
                    <a:lstStyle/>
                    <a:p>
                      <a:pPr algn="ctr"/>
                      <a:r>
                        <a:rPr lang="en-US" sz="1400" dirty="0"/>
                        <a:t>$68,793</a:t>
                      </a:r>
                    </a:p>
                  </a:txBody>
                  <a:tcPr/>
                </a:tc>
                <a:extLst>
                  <a:ext uri="{0D108BD9-81ED-4DB2-BD59-A6C34878D82A}">
                    <a16:rowId xmlns:a16="http://schemas.microsoft.com/office/drawing/2014/main" val="4198853686"/>
                  </a:ext>
                </a:extLst>
              </a:tr>
              <a:tr h="0">
                <a:tc>
                  <a:txBody>
                    <a:bodyPr/>
                    <a:lstStyle/>
                    <a:p>
                      <a:r>
                        <a:rPr lang="en-US" sz="1400" dirty="0"/>
                        <a:t>Greece (N=11)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$52,293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$42,078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$60,453</a:t>
                      </a:r>
                    </a:p>
                  </a:txBody>
                  <a:tcPr/>
                </a:tc>
                <a:extLst>
                  <a:ext uri="{0D108BD9-81ED-4DB2-BD59-A6C34878D82A}">
                    <a16:rowId xmlns:a16="http://schemas.microsoft.com/office/drawing/2014/main" val="1314174324"/>
                  </a:ext>
                </a:extLst>
              </a:tr>
              <a:tr h="167640">
                <a:tc>
                  <a:txBody>
                    <a:bodyPr/>
                    <a:lstStyle/>
                    <a:p>
                      <a:r>
                        <a:rPr lang="en-US" sz="1400" dirty="0"/>
                        <a:t>India (N=24)</a:t>
                      </a:r>
                    </a:p>
                  </a:txBody>
                  <a:tcPr/>
                </a:tc>
                <a:tc>
                  <a:txBody>
                    <a:bodyPr/>
                    <a:lstStyle/>
                    <a:p>
                      <a:pPr algn="ctr"/>
                      <a:r>
                        <a:rPr lang="en-US" sz="1400" dirty="0"/>
                        <a:t>$28,582</a:t>
                      </a:r>
                    </a:p>
                  </a:txBody>
                  <a:tcPr/>
                </a:tc>
                <a:tc>
                  <a:txBody>
                    <a:bodyPr/>
                    <a:lstStyle/>
                    <a:p>
                      <a:pPr algn="ctr"/>
                      <a:r>
                        <a:rPr lang="en-US" sz="1400" dirty="0"/>
                        <a:t>$16,735</a:t>
                      </a:r>
                    </a:p>
                  </a:txBody>
                  <a:tcPr/>
                </a:tc>
                <a:tc>
                  <a:txBody>
                    <a:bodyPr/>
                    <a:lstStyle/>
                    <a:p>
                      <a:pPr algn="ctr"/>
                      <a:r>
                        <a:rPr lang="en-US" sz="1400" dirty="0"/>
                        <a:t>$32,163</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41FDC160-6DEA-17C1-5657-9855238F9FAF}"/>
              </a:ext>
            </a:extLst>
          </p:cNvPr>
          <p:cNvSpPr txBox="1"/>
          <p:nvPr/>
        </p:nvSpPr>
        <p:spPr>
          <a:xfrm>
            <a:off x="842539" y="1463394"/>
            <a:ext cx="5569258" cy="584775"/>
          </a:xfrm>
          <a:prstGeom prst="rect">
            <a:avLst/>
          </a:prstGeom>
          <a:noFill/>
        </p:spPr>
        <p:txBody>
          <a:bodyPr wrap="square" rtlCol="0">
            <a:spAutoFit/>
          </a:bodyPr>
          <a:lstStyle/>
          <a:p>
            <a:r>
              <a:rPr lang="en-US" sz="1600" b="1" dirty="0"/>
              <a:t>Table 5. Countries with &gt;10  Data Scientist salaries.  Sorted by Average salary</a:t>
            </a:r>
          </a:p>
        </p:txBody>
      </p:sp>
      <p:sp>
        <p:nvSpPr>
          <p:cNvPr id="6" name="TextBox 5">
            <a:extLst>
              <a:ext uri="{FF2B5EF4-FFF2-40B4-BE49-F238E27FC236}">
                <a16:creationId xmlns:a16="http://schemas.microsoft.com/office/drawing/2014/main" id="{6764025F-2FB4-2E8E-B24B-1A2548532819}"/>
              </a:ext>
            </a:extLst>
          </p:cNvPr>
          <p:cNvSpPr txBox="1"/>
          <p:nvPr/>
        </p:nvSpPr>
        <p:spPr>
          <a:xfrm>
            <a:off x="944139" y="5175578"/>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6E287343-BAD1-8A23-5511-C2D346143DC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graphicFrame>
        <p:nvGraphicFramePr>
          <p:cNvPr id="10" name="Table Placeholder 9">
            <a:extLst>
              <a:ext uri="{FF2B5EF4-FFF2-40B4-BE49-F238E27FC236}">
                <a16:creationId xmlns:a16="http://schemas.microsoft.com/office/drawing/2014/main" id="{EC66E282-4825-D7BA-637B-F81FFC7DEDEF}"/>
              </a:ext>
            </a:extLst>
          </p:cNvPr>
          <p:cNvGraphicFramePr>
            <a:graphicFrameLocks/>
          </p:cNvGraphicFramePr>
          <p:nvPr>
            <p:extLst>
              <p:ext uri="{D42A27DB-BD31-4B8C-83A1-F6EECF244321}">
                <p14:modId xmlns:p14="http://schemas.microsoft.com/office/powerpoint/2010/main" val="75966166"/>
              </p:ext>
            </p:extLst>
          </p:nvPr>
        </p:nvGraphicFramePr>
        <p:xfrm>
          <a:off x="7999344" y="1794024"/>
          <a:ext cx="3519383" cy="3551953"/>
        </p:xfrm>
        <a:graphic>
          <a:graphicData uri="http://schemas.openxmlformats.org/drawingml/2006/table">
            <a:tbl>
              <a:tblPr firstRow="1" bandRow="1">
                <a:effectLst/>
                <a:tableStyleId>{2D5ABB26-0587-4C30-8999-92F81FD0307C}</a:tableStyleId>
              </a:tblPr>
              <a:tblGrid>
                <a:gridCol w="3239094">
                  <a:extLst>
                    <a:ext uri="{9D8B030D-6E8A-4147-A177-3AD203B41FA5}">
                      <a16:colId xmlns:a16="http://schemas.microsoft.com/office/drawing/2014/main" val="20000"/>
                    </a:ext>
                  </a:extLst>
                </a:gridCol>
                <a:gridCol w="280289">
                  <a:extLst>
                    <a:ext uri="{9D8B030D-6E8A-4147-A177-3AD203B41FA5}">
                      <a16:colId xmlns:a16="http://schemas.microsoft.com/office/drawing/2014/main" val="20001"/>
                    </a:ext>
                  </a:extLst>
                </a:gridCol>
              </a:tblGrid>
              <a:tr h="1980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004C97"/>
                          </a:solidFill>
                          <a:latin typeface="+mj-lt"/>
                        </a:rPr>
                        <a:t>Key points</a:t>
                      </a:r>
                    </a:p>
                  </a:txBody>
                  <a:tcPr marL="94303" marR="9430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0488" marR="0" lvl="0" indent="-90488"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i="1" dirty="0">
                        <a:solidFill>
                          <a:srgbClr val="004C97"/>
                        </a:solidFill>
                      </a:endParaRPr>
                    </a:p>
                  </a:txBody>
                  <a:tcPr marL="94303" marR="9430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16673">
                <a:tc>
                  <a:txBody>
                    <a:bodyPr/>
                    <a:lstStyle/>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The United States had the highest salaries while India was substantially lower than other countries</a:t>
                      </a:r>
                    </a:p>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Canada had the next highest salary but was far below the US</a:t>
                      </a:r>
                    </a:p>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Many of the countries were based in Europe with Germany and Great Britain having the highest number of data points and also among the highest salaries</a:t>
                      </a:r>
                      <a:endParaRPr lang="en-US" sz="1600" dirty="0">
                        <a:latin typeface="+mj-lt"/>
                      </a:endParaRPr>
                    </a:p>
                    <a:p>
                      <a:pPr marL="174625" marR="0" lvl="0" indent="-174625" algn="l" defTabSz="914400" rtl="0" eaLnBrk="1" fontAlgn="auto" latinLnBrk="0" hangingPunct="1">
                        <a:lnSpc>
                          <a:spcPct val="100000"/>
                        </a:lnSpc>
                        <a:spcBef>
                          <a:spcPts val="300"/>
                        </a:spcBef>
                        <a:spcAft>
                          <a:spcPts val="0"/>
                        </a:spcAft>
                        <a:buClr>
                          <a:srgbClr val="43B649"/>
                        </a:buClr>
                        <a:buSzTx/>
                        <a:buFont typeface="Arial" pitchFamily="34" charset="0"/>
                        <a:buChar char="▲"/>
                        <a:tabLst/>
                        <a:defRPr/>
                      </a:pPr>
                      <a:endParaRPr kumimoji="0" lang="en-US" sz="1600" u="none" strike="noStrike" kern="1200" cap="none" spc="0" normalizeH="0" baseline="0" noProof="0" dirty="0">
                        <a:ln>
                          <a:noFill/>
                        </a:ln>
                        <a:solidFill>
                          <a:schemeClr val="tx1"/>
                        </a:solidFill>
                        <a:effectLst/>
                        <a:uLnTx/>
                        <a:uFillTx/>
                        <a:latin typeface="+mj-lt"/>
                      </a:endParaRPr>
                    </a:p>
                  </a:txBody>
                  <a:tcPr marL="94303" marR="94303">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marR="0" lvl="0" indent="-174625" algn="l" defTabSz="914400" rtl="0" eaLnBrk="1" fontAlgn="auto" latinLnBrk="0" hangingPunct="1">
                        <a:lnSpc>
                          <a:spcPct val="100000"/>
                        </a:lnSpc>
                        <a:spcBef>
                          <a:spcPts val="300"/>
                        </a:spcBef>
                        <a:spcAft>
                          <a:spcPts val="0"/>
                        </a:spcAft>
                        <a:buClr>
                          <a:srgbClr val="BA0C2F"/>
                        </a:buClr>
                        <a:buSzTx/>
                        <a:buFont typeface="Arial" panose="020B0604020202020204" pitchFamily="34" charset="0"/>
                        <a:buChar char="▼"/>
                        <a:tabLst/>
                        <a:defRPr/>
                      </a:pPr>
                      <a:endParaRPr kumimoji="0" lang="en-US" sz="1000" u="none" strike="noStrike" kern="1200" cap="none" spc="0" normalizeH="0" baseline="0" noProof="0" dirty="0">
                        <a:ln>
                          <a:noFill/>
                        </a:ln>
                        <a:solidFill>
                          <a:srgbClr val="606060"/>
                        </a:solidFill>
                        <a:effectLst/>
                        <a:uLnTx/>
                        <a:uFillTx/>
                      </a:endParaRPr>
                    </a:p>
                  </a:txBody>
                  <a:tcPr marL="94303" marR="94303">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308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A1ABA-2B74-9801-6832-F040E4EDA784}"/>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E49E4D29-145A-B1E2-7776-C86564EF0D61}"/>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727988-8D88-C5FB-37FE-FEC7A89F0F32}"/>
              </a:ext>
            </a:extLst>
          </p:cNvPr>
          <p:cNvSpPr txBox="1"/>
          <p:nvPr/>
        </p:nvSpPr>
        <p:spPr>
          <a:xfrm>
            <a:off x="570275" y="-46728"/>
            <a:ext cx="10982623" cy="646331"/>
          </a:xfrm>
          <a:prstGeom prst="rect">
            <a:avLst/>
          </a:prstGeom>
          <a:noFill/>
        </p:spPr>
        <p:txBody>
          <a:bodyPr wrap="square" rtlCol="0">
            <a:spAutoFit/>
          </a:bodyPr>
          <a:lstStyle/>
          <a:p>
            <a:r>
              <a:rPr lang="en-US" b="1" dirty="0"/>
              <a:t>Conclusions</a:t>
            </a:r>
          </a:p>
          <a:p>
            <a:r>
              <a:rPr lang="en-US" dirty="0"/>
              <a:t>Recommendations </a:t>
            </a:r>
          </a:p>
        </p:txBody>
      </p:sp>
      <p:sp>
        <p:nvSpPr>
          <p:cNvPr id="2" name="Text Placeholder 1">
            <a:extLst>
              <a:ext uri="{FF2B5EF4-FFF2-40B4-BE49-F238E27FC236}">
                <a16:creationId xmlns:a16="http://schemas.microsoft.com/office/drawing/2014/main" id="{4A086CD5-2ADC-BDBC-9FB5-0EFCB743F1C0}"/>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data clearly showed that the US has the highest salaries however there are opportunities to offshore in other country markets.  The data also highlighted that there are a number of options to hire at different levels and would recommend hiring at least a senior level employee in order to establish the Data Science team</a:t>
            </a:r>
          </a:p>
        </p:txBody>
      </p:sp>
      <p:sp>
        <p:nvSpPr>
          <p:cNvPr id="9" name="TextBox 8">
            <a:extLst>
              <a:ext uri="{FF2B5EF4-FFF2-40B4-BE49-F238E27FC236}">
                <a16:creationId xmlns:a16="http://schemas.microsoft.com/office/drawing/2014/main" id="{44C30434-105E-EE1A-A3FF-53116793AD7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sp>
        <p:nvSpPr>
          <p:cNvPr id="4" name="TextBox 3">
            <a:extLst>
              <a:ext uri="{FF2B5EF4-FFF2-40B4-BE49-F238E27FC236}">
                <a16:creationId xmlns:a16="http://schemas.microsoft.com/office/drawing/2014/main" id="{FD083158-43F6-ACB9-A2D4-E4B955A06915}"/>
              </a:ext>
            </a:extLst>
          </p:cNvPr>
          <p:cNvSpPr txBox="1"/>
          <p:nvPr/>
        </p:nvSpPr>
        <p:spPr>
          <a:xfrm>
            <a:off x="716937" y="1625092"/>
            <a:ext cx="10689298" cy="5555367"/>
          </a:xfrm>
          <a:prstGeom prst="rect">
            <a:avLst/>
          </a:prstGeom>
          <a:noFill/>
        </p:spPr>
        <p:txBody>
          <a:bodyPr wrap="square" rtlCol="0">
            <a:spAutoFit/>
          </a:bodyPr>
          <a:lstStyle/>
          <a:p>
            <a:pPr marR="0" lvl="0" algn="l" defTabSz="914400" rtl="0" eaLnBrk="1" fontAlgn="auto" latinLnBrk="0" hangingPunct="1">
              <a:lnSpc>
                <a:spcPct val="100000"/>
              </a:lnSpc>
              <a:spcBef>
                <a:spcPts val="300"/>
              </a:spcBef>
              <a:spcAft>
                <a:spcPts val="0"/>
              </a:spcAft>
              <a:buClr>
                <a:srgbClr val="FF0000"/>
              </a:buClr>
              <a:buSzTx/>
              <a:tabLst/>
              <a:defRPr/>
            </a:pPr>
            <a:r>
              <a:rPr lang="en-US" b="1" dirty="0">
                <a:latin typeface="Arial" charset="0"/>
              </a:rPr>
              <a:t>Recommendations and Conclusions</a:t>
            </a:r>
            <a:endParaRPr kumimoji="0" lang="en-US" b="1" i="0" u="none" strike="noStrike" kern="1200" cap="none" spc="0" normalizeH="0" baseline="0" dirty="0">
              <a:ln>
                <a:noFill/>
              </a:ln>
              <a:effectLst/>
              <a:uLnTx/>
              <a:uFillTx/>
              <a:latin typeface="Arial" charset="0"/>
              <a:ea typeface="+mn-ea"/>
              <a:cs typeface="+mn-cs"/>
            </a:endParaRP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The data in Table 1 clearly shows that there are a number of options to hire Data Scientists at different levels.  Given that the company would like to initially hire a Data Scientist and potentially build a entire department, it is </a:t>
            </a:r>
            <a:r>
              <a:rPr kumimoji="0" lang="en-US" sz="1600" b="1" i="0" u="none" strike="noStrike" kern="1200" cap="none" spc="0" normalizeH="0" baseline="0" dirty="0">
                <a:ln>
                  <a:noFill/>
                </a:ln>
                <a:effectLst/>
                <a:uLnTx/>
                <a:uFillTx/>
                <a:latin typeface="Arial" charset="0"/>
                <a:ea typeface="+mn-ea"/>
                <a:cs typeface="+mn-cs"/>
              </a:rPr>
              <a:t>recommended to hire Senior Level Data Scientist </a:t>
            </a:r>
            <a:r>
              <a:rPr kumimoji="0" lang="en-US" sz="1600" b="0" i="0" u="none" strike="noStrike" kern="1200" cap="none" spc="0" normalizeH="0" baseline="0" dirty="0">
                <a:ln>
                  <a:noFill/>
                </a:ln>
                <a:effectLst/>
                <a:uLnTx/>
                <a:uFillTx/>
                <a:latin typeface="Arial" charset="0"/>
                <a:ea typeface="+mn-ea"/>
                <a:cs typeface="+mn-cs"/>
              </a:rPr>
              <a:t>which could establish a team.  It is not recommended at this point to hire an Expert but however if the right candidate is available, then it is a possibility to do so.  The average salary for a Senior Level Data Scientist is $138,617 with a range of $110,000 - $170,000.  NOTE: Average salary and range calculated for all country markets</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Arial" charset="0"/>
              </a:rPr>
              <a:t>Since the company is based in the US, it is recommended to hire the Senior Level Data Scientist somewhere in the US.  Ideally the candidate would be local to the company's headquarters, but this is negotiable.  The average salary for a </a:t>
            </a:r>
            <a:r>
              <a:rPr lang="en-US" sz="1600" b="1" dirty="0">
                <a:latin typeface="Arial" charset="0"/>
              </a:rPr>
              <a:t>Senior Level Data Scientist in the US is $151,528 with a range of $115,234 - $180,000 </a:t>
            </a:r>
            <a:r>
              <a:rPr lang="en-US" sz="1600" dirty="0">
                <a:latin typeface="Arial" charset="0"/>
              </a:rPr>
              <a:t>(see Table 2)</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If there is flexibility to have this person work offsite, then Canada would be a</a:t>
            </a:r>
            <a:r>
              <a:rPr lang="en-US" sz="1600" dirty="0">
                <a:latin typeface="Arial" charset="0"/>
              </a:rPr>
              <a:t> great location due to the overlapping time zones with the US and average salaries are much lower (See Table 5).</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Once the group is established</a:t>
            </a:r>
            <a:r>
              <a:rPr lang="en-US" sz="1600" dirty="0">
                <a:latin typeface="Arial" charset="0"/>
              </a:rPr>
              <a:t>, then a offshore team could be established where data scientists can be used from other regions to build out the team.  Countries to consider would be Great Britain and Germany which have a much lower average salary rate than the US. (See Table 5) </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b="1" dirty="0">
                <a:latin typeface="Arial" charset="0"/>
              </a:rPr>
              <a:t>India has the cheapest labor rates however there maybe challenges working across time zones </a:t>
            </a:r>
            <a:r>
              <a:rPr lang="en-US" sz="1600" dirty="0">
                <a:latin typeface="Arial" charset="0"/>
              </a:rPr>
              <a:t>and therefore it would require hiring people to overlap for at least part of the day with the US.  Working with offshore teams in India is commonly done so this isn’t a major issue but would require greater planning.</a:t>
            </a:r>
            <a:endParaRPr kumimoji="0" lang="en-US" sz="1600" b="0" i="0" u="none" strike="noStrike" kern="1200" cap="none" spc="0" normalizeH="0" baseline="0" dirty="0">
              <a:ln>
                <a:noFill/>
              </a:ln>
              <a:effectLst/>
              <a:uLnTx/>
              <a:uFillTx/>
              <a:latin typeface="Arial" charset="0"/>
              <a:ea typeface="+mn-ea"/>
              <a:cs typeface="+mn-cs"/>
            </a:endParaRP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endParaRPr kumimoji="0" lang="en-US" sz="1600" b="0" i="0" u="none" strike="noStrike" kern="1200" cap="none" spc="0" normalizeH="0" baseline="0" dirty="0">
              <a:ln>
                <a:noFill/>
              </a:ln>
              <a:effectLst/>
              <a:uLnTx/>
              <a:uFillTx/>
              <a:latin typeface="Arial" charset="0"/>
              <a:ea typeface="+mn-ea"/>
              <a:cs typeface="+mn-cs"/>
            </a:endParaRPr>
          </a:p>
          <a:p>
            <a:endParaRPr lang="en-US" dirty="0"/>
          </a:p>
        </p:txBody>
      </p:sp>
    </p:spTree>
    <p:extLst>
      <p:ext uri="{BB962C8B-B14F-4D97-AF65-F5344CB8AC3E}">
        <p14:creationId xmlns:p14="http://schemas.microsoft.com/office/powerpoint/2010/main" val="3473348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QI Master PPT template [Read-Only]" id="{2A980C6B-9BDB-4C37-9945-9A4B39443B59}" vid="{0BF6A38A-D5E9-49C1-A7A5-578CF274A76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42924</TotalTime>
  <Words>1613</Words>
  <Application>Microsoft Office PowerPoint</Application>
  <PresentationFormat>Widescreen</PresentationFormat>
  <Paragraphs>242</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Aptos</vt:lpstr>
      <vt:lpstr>Aptos Display</vt:lpstr>
      <vt:lpstr>Arial</vt:lpstr>
      <vt:lpstr>Calibri</vt:lpstr>
      <vt:lpstr>Courier New</vt:lpstr>
      <vt:lpstr>Lucida Grande</vt:lpstr>
      <vt:lpstr>Office Theme</vt:lpstr>
      <vt:lpstr>Quintiles_PPT_Template_11Mar15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Gyorda</dc:creator>
  <cp:lastModifiedBy>Peter Gyorda</cp:lastModifiedBy>
  <cp:revision>50</cp:revision>
  <cp:lastPrinted>2025-01-29T21:41:42Z</cp:lastPrinted>
  <dcterms:created xsi:type="dcterms:W3CDTF">2024-05-02T16:55:13Z</dcterms:created>
  <dcterms:modified xsi:type="dcterms:W3CDTF">2025-04-21T19:11:22Z</dcterms:modified>
</cp:coreProperties>
</file>