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7" r:id="rId5"/>
    <p:sldId id="259" r:id="rId6"/>
    <p:sldId id="260" r:id="rId7"/>
    <p:sldId id="261" r:id="rId8"/>
    <p:sldId id="262"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100" d="100"/>
          <a:sy n="100" d="100"/>
        </p:scale>
        <p:origin x="6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DC66-9282-4155-9E6B-36BBE929F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8AAF09-AC01-4938-BE52-74D3AD0AD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BA5860-7B73-4CF6-821D-03605FBF03E7}"/>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5" name="Footer Placeholder 4">
            <a:extLst>
              <a:ext uri="{FF2B5EF4-FFF2-40B4-BE49-F238E27FC236}">
                <a16:creationId xmlns:a16="http://schemas.microsoft.com/office/drawing/2014/main" id="{37D94954-78EA-4241-B2D3-53587EA74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D603B-6A2E-4E95-B94F-D02A7C6E61BC}"/>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359759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E0C6-AAEC-4E3F-915C-CBA3B638C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738461-55AB-47DE-B86A-E0B8A86425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A1971-AF72-4B6E-8A52-E12E0BBFB5BB}"/>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5" name="Footer Placeholder 4">
            <a:extLst>
              <a:ext uri="{FF2B5EF4-FFF2-40B4-BE49-F238E27FC236}">
                <a16:creationId xmlns:a16="http://schemas.microsoft.com/office/drawing/2014/main" id="{FC6D1206-72F3-4B2C-BCB8-603EE7B82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286E4-D1BF-4CE5-AAD7-02BE2149A77A}"/>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412535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0C2E6-EF73-4868-9B1B-965D8340D3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43F078-67D8-4E5E-AE0A-96D52BDFC8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ED088-16A9-411B-B6B5-2A401FA3E5D6}"/>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5" name="Footer Placeholder 4">
            <a:extLst>
              <a:ext uri="{FF2B5EF4-FFF2-40B4-BE49-F238E27FC236}">
                <a16:creationId xmlns:a16="http://schemas.microsoft.com/office/drawing/2014/main" id="{27BB071C-C169-46C0-9D5B-C09C4FBC7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D22E2-669A-41A7-BBFB-69FD4A547DF4}"/>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334676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8846-C206-4458-90D8-3AE7FA936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7E5C7-5119-4133-949D-B34B65555D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19996-941F-4632-9407-8008014CF313}"/>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5" name="Footer Placeholder 4">
            <a:extLst>
              <a:ext uri="{FF2B5EF4-FFF2-40B4-BE49-F238E27FC236}">
                <a16:creationId xmlns:a16="http://schemas.microsoft.com/office/drawing/2014/main" id="{F26F0B33-6029-4FA0-AE8E-3756FE99F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4D090-5CC9-47D9-BA08-623851763AC5}"/>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216685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41CAA-3A32-4D81-93F8-F809B4986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E3A48-8391-49EA-95C1-870DC3F41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0395D33-792E-4B9C-9A34-E44D778684A5}"/>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5" name="Footer Placeholder 4">
            <a:extLst>
              <a:ext uri="{FF2B5EF4-FFF2-40B4-BE49-F238E27FC236}">
                <a16:creationId xmlns:a16="http://schemas.microsoft.com/office/drawing/2014/main" id="{5C891D13-E105-4D61-AC2C-531FC3776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F2F2B-94DC-4D12-A374-4801C0D1C769}"/>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290000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1A6E-F189-4FDA-8097-CFDFA26CA4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B5F5E-706D-45DB-B670-8241365F57C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6DB319-8F79-46BB-88F5-131CEB082A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975EFD-A062-4CF5-976E-43353D3CC204}"/>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6" name="Footer Placeholder 5">
            <a:extLst>
              <a:ext uri="{FF2B5EF4-FFF2-40B4-BE49-F238E27FC236}">
                <a16:creationId xmlns:a16="http://schemas.microsoft.com/office/drawing/2014/main" id="{AB0EF16E-4551-4DFD-8985-04F55C2B9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01F6F-03AE-44C8-9C82-17DC6BB270E9}"/>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397330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B55B7-9689-42C4-B634-0FD77077CB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5074E6-E34E-455E-A37E-92D4204BF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EDBF776-C91E-42B3-8CC4-44F1AB6473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74AF2E-2767-4BFF-B502-F8A844558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CC434-E12D-442A-8AFC-404B6E0071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783572-012C-43C0-B98A-574FECAB41AD}"/>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8" name="Footer Placeholder 7">
            <a:extLst>
              <a:ext uri="{FF2B5EF4-FFF2-40B4-BE49-F238E27FC236}">
                <a16:creationId xmlns:a16="http://schemas.microsoft.com/office/drawing/2014/main" id="{E3DCD790-49ED-4A05-83D7-CAECCFF067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6A67F6-CE76-4DED-9BB0-D64B3B71C1A2}"/>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209401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1C3E-1F95-4E6C-96B3-51D9A5FF77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5CF41-388F-4DC1-B0B0-0D0EED676B6C}"/>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4" name="Footer Placeholder 3">
            <a:extLst>
              <a:ext uri="{FF2B5EF4-FFF2-40B4-BE49-F238E27FC236}">
                <a16:creationId xmlns:a16="http://schemas.microsoft.com/office/drawing/2014/main" id="{20125D4C-CB20-4435-A03A-A4145CB0E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BC9E77-475A-4FCA-95BB-2BAF52334B53}"/>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899724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4EA6B-8024-409A-984D-7C7C52BFB441}"/>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3" name="Footer Placeholder 2">
            <a:extLst>
              <a:ext uri="{FF2B5EF4-FFF2-40B4-BE49-F238E27FC236}">
                <a16:creationId xmlns:a16="http://schemas.microsoft.com/office/drawing/2014/main" id="{023AFDBF-2CFB-4B7A-882E-BFF606E21A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5DD554-E836-43DB-9C99-41465F9136C5}"/>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352877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594C0-624D-403B-8744-525C1A550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7B79E-6B5B-4D5D-B918-4661F95AC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4973F2-3D18-4AEA-953C-B3DBAEB01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9D7FFF-7768-49BD-B737-F28EF4EBD53D}"/>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6" name="Footer Placeholder 5">
            <a:extLst>
              <a:ext uri="{FF2B5EF4-FFF2-40B4-BE49-F238E27FC236}">
                <a16:creationId xmlns:a16="http://schemas.microsoft.com/office/drawing/2014/main" id="{258755A7-A725-4D3A-98EE-BD68A67C7D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D43F12-F18E-4E44-A08A-74E1F5114913}"/>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364268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E204-0DD7-422C-8C53-2B2C4D092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98971-AFDF-460A-B415-29A547373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EE548F-2248-4B00-AC96-7C7BD2C1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139A2E-83EE-41DC-A25A-E0FF3CBBDCAF}"/>
              </a:ext>
            </a:extLst>
          </p:cNvPr>
          <p:cNvSpPr>
            <a:spLocks noGrp="1"/>
          </p:cNvSpPr>
          <p:nvPr>
            <p:ph type="dt" sz="half" idx="10"/>
          </p:nvPr>
        </p:nvSpPr>
        <p:spPr/>
        <p:txBody>
          <a:bodyPr/>
          <a:lstStyle/>
          <a:p>
            <a:fld id="{98043FC2-BE03-40E2-B3F8-B29950882402}" type="datetimeFigureOut">
              <a:rPr lang="en-US" smtClean="0"/>
              <a:t>2/4/2025</a:t>
            </a:fld>
            <a:endParaRPr lang="en-US"/>
          </a:p>
        </p:txBody>
      </p:sp>
      <p:sp>
        <p:nvSpPr>
          <p:cNvPr id="6" name="Footer Placeholder 5">
            <a:extLst>
              <a:ext uri="{FF2B5EF4-FFF2-40B4-BE49-F238E27FC236}">
                <a16:creationId xmlns:a16="http://schemas.microsoft.com/office/drawing/2014/main" id="{86D5DF7C-9865-488F-8D5A-A844D0BF64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EB9E3-6914-45BC-875B-A25D42E4BF6F}"/>
              </a:ext>
            </a:extLst>
          </p:cNvPr>
          <p:cNvSpPr>
            <a:spLocks noGrp="1"/>
          </p:cNvSpPr>
          <p:nvPr>
            <p:ph type="sldNum" sz="quarter" idx="12"/>
          </p:nvPr>
        </p:nvSpPr>
        <p:spPr/>
        <p:txBody>
          <a:bodyPr/>
          <a:lstStyle/>
          <a:p>
            <a:fld id="{390367F8-8CA3-495B-B9F4-E0078D154D34}" type="slidenum">
              <a:rPr lang="en-US" smtClean="0"/>
              <a:t>‹#›</a:t>
            </a:fld>
            <a:endParaRPr lang="en-US"/>
          </a:p>
        </p:txBody>
      </p:sp>
    </p:spTree>
    <p:extLst>
      <p:ext uri="{BB962C8B-B14F-4D97-AF65-F5344CB8AC3E}">
        <p14:creationId xmlns:p14="http://schemas.microsoft.com/office/powerpoint/2010/main" val="7738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3120A1-8FAD-4819-9C7E-C60B69FB9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4B4D58-5C7E-4C71-9982-DDED7493E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C67F60-CE52-42A5-A5D9-C5ED7376D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43FC2-BE03-40E2-B3F8-B29950882402}" type="datetimeFigureOut">
              <a:rPr lang="en-US" smtClean="0"/>
              <a:t>2/4/2025</a:t>
            </a:fld>
            <a:endParaRPr lang="en-US"/>
          </a:p>
        </p:txBody>
      </p:sp>
      <p:sp>
        <p:nvSpPr>
          <p:cNvPr id="5" name="Footer Placeholder 4">
            <a:extLst>
              <a:ext uri="{FF2B5EF4-FFF2-40B4-BE49-F238E27FC236}">
                <a16:creationId xmlns:a16="http://schemas.microsoft.com/office/drawing/2014/main" id="{619E984F-60D4-4338-9900-F5D6E43116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9C0E74-5213-4CD8-BDE0-3157B5822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367F8-8CA3-495B-B9F4-E0078D154D34}" type="slidenum">
              <a:rPr lang="en-US" smtClean="0"/>
              <a:t>‹#›</a:t>
            </a:fld>
            <a:endParaRPr lang="en-US"/>
          </a:p>
        </p:txBody>
      </p:sp>
    </p:spTree>
    <p:extLst>
      <p:ext uri="{BB962C8B-B14F-4D97-AF65-F5344CB8AC3E}">
        <p14:creationId xmlns:p14="http://schemas.microsoft.com/office/powerpoint/2010/main" val="300018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8122-CA2A-4C2F-805A-BED04C0DCE85}"/>
              </a:ext>
            </a:extLst>
          </p:cNvPr>
          <p:cNvSpPr>
            <a:spLocks noGrp="1"/>
          </p:cNvSpPr>
          <p:nvPr>
            <p:ph type="ctrTitle"/>
          </p:nvPr>
        </p:nvSpPr>
        <p:spPr>
          <a:xfrm>
            <a:off x="600076" y="213518"/>
            <a:ext cx="11210924" cy="1204913"/>
          </a:xfrm>
        </p:spPr>
        <p:txBody>
          <a:bodyPr/>
          <a:lstStyle/>
          <a:p>
            <a:r>
              <a:rPr lang="en-US" dirty="0"/>
              <a:t>Importing Databases into Postgres</a:t>
            </a:r>
          </a:p>
        </p:txBody>
      </p:sp>
      <p:sp>
        <p:nvSpPr>
          <p:cNvPr id="3" name="Subtitle 2">
            <a:extLst>
              <a:ext uri="{FF2B5EF4-FFF2-40B4-BE49-F238E27FC236}">
                <a16:creationId xmlns:a16="http://schemas.microsoft.com/office/drawing/2014/main" id="{40200333-ED8A-48A0-8F62-54D22D8F65E2}"/>
              </a:ext>
            </a:extLst>
          </p:cNvPr>
          <p:cNvSpPr>
            <a:spLocks noGrp="1"/>
          </p:cNvSpPr>
          <p:nvPr>
            <p:ph type="subTitle" idx="1"/>
          </p:nvPr>
        </p:nvSpPr>
        <p:spPr>
          <a:xfrm>
            <a:off x="1238250" y="1773238"/>
            <a:ext cx="9144000" cy="4513262"/>
          </a:xfrm>
        </p:spPr>
        <p:txBody>
          <a:bodyPr/>
          <a:lstStyle/>
          <a:p>
            <a:r>
              <a:rPr lang="en-US" dirty="0"/>
              <a:t>We will be using the pgAdmin4 GUI tool to install pre-existing example databases into our </a:t>
            </a:r>
            <a:r>
              <a:rPr lang="en-US" dirty="0" err="1"/>
              <a:t>postgres</a:t>
            </a:r>
            <a:r>
              <a:rPr lang="en-US" dirty="0"/>
              <a:t> server setups so we can work with these databases during the course.  We will not be going into how to design and create databases in this course, just how SQL databases are organized and how to get information in and out of them.</a:t>
            </a:r>
          </a:p>
          <a:p>
            <a:endParaRPr lang="en-US" dirty="0"/>
          </a:p>
          <a:p>
            <a:r>
              <a:rPr lang="en-US" dirty="0"/>
              <a:t>There are a number of ways to load pre-existing data into a database</a:t>
            </a:r>
          </a:p>
          <a:p>
            <a:r>
              <a:rPr lang="en-US" dirty="0"/>
              <a:t>-load a .tar (tape archive) format file with the database on it</a:t>
            </a:r>
          </a:p>
          <a:p>
            <a:r>
              <a:rPr lang="en-US" dirty="0"/>
              <a:t>-run a .</a:t>
            </a:r>
            <a:r>
              <a:rPr lang="en-US" dirty="0" err="1"/>
              <a:t>sql</a:t>
            </a:r>
            <a:r>
              <a:rPr lang="en-US" dirty="0"/>
              <a:t>  file (with an SQL script in it) that creates the database</a:t>
            </a:r>
          </a:p>
          <a:p>
            <a:r>
              <a:rPr lang="en-US" dirty="0"/>
              <a:t>-load individual .csv files for each table in the database</a:t>
            </a:r>
          </a:p>
          <a:p>
            <a:r>
              <a:rPr lang="en-US" dirty="0"/>
              <a:t>-there are probably even more methods….</a:t>
            </a:r>
          </a:p>
          <a:p>
            <a:endParaRPr lang="en-US" dirty="0"/>
          </a:p>
          <a:p>
            <a:endParaRPr lang="en-US" dirty="0"/>
          </a:p>
        </p:txBody>
      </p:sp>
    </p:spTree>
    <p:extLst>
      <p:ext uri="{BB962C8B-B14F-4D97-AF65-F5344CB8AC3E}">
        <p14:creationId xmlns:p14="http://schemas.microsoft.com/office/powerpoint/2010/main" val="299610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912C-1489-4DD0-9117-FFD9B399D163}"/>
              </a:ext>
            </a:extLst>
          </p:cNvPr>
          <p:cNvSpPr>
            <a:spLocks noGrp="1"/>
          </p:cNvSpPr>
          <p:nvPr>
            <p:ph type="title"/>
          </p:nvPr>
        </p:nvSpPr>
        <p:spPr>
          <a:xfrm>
            <a:off x="757814" y="254594"/>
            <a:ext cx="10515600" cy="679904"/>
          </a:xfrm>
        </p:spPr>
        <p:txBody>
          <a:bodyPr>
            <a:normAutofit fontScale="90000"/>
          </a:bodyPr>
          <a:lstStyle/>
          <a:p>
            <a:r>
              <a:rPr lang="en-US" dirty="0"/>
              <a:t>Installing bank from a .</a:t>
            </a:r>
            <a:r>
              <a:rPr lang="en-US" dirty="0" err="1"/>
              <a:t>sql</a:t>
            </a:r>
            <a:r>
              <a:rPr lang="en-US" dirty="0"/>
              <a:t> file</a:t>
            </a:r>
          </a:p>
        </p:txBody>
      </p:sp>
      <p:pic>
        <p:nvPicPr>
          <p:cNvPr id="4" name="Picture 3">
            <a:extLst>
              <a:ext uri="{FF2B5EF4-FFF2-40B4-BE49-F238E27FC236}">
                <a16:creationId xmlns:a16="http://schemas.microsoft.com/office/drawing/2014/main" id="{3DC08F59-F0E5-48C1-BEE2-392456BA98AD}"/>
              </a:ext>
            </a:extLst>
          </p:cNvPr>
          <p:cNvPicPr>
            <a:picLocks noChangeAspect="1"/>
          </p:cNvPicPr>
          <p:nvPr/>
        </p:nvPicPr>
        <p:blipFill>
          <a:blip r:embed="rId2"/>
          <a:stretch>
            <a:fillRect/>
          </a:stretch>
        </p:blipFill>
        <p:spPr>
          <a:xfrm>
            <a:off x="301451" y="1225899"/>
            <a:ext cx="7528007" cy="3974996"/>
          </a:xfrm>
          <a:prstGeom prst="rect">
            <a:avLst/>
          </a:prstGeom>
        </p:spPr>
      </p:pic>
      <p:sp>
        <p:nvSpPr>
          <p:cNvPr id="5" name="TextBox 4">
            <a:extLst>
              <a:ext uri="{FF2B5EF4-FFF2-40B4-BE49-F238E27FC236}">
                <a16:creationId xmlns:a16="http://schemas.microsoft.com/office/drawing/2014/main" id="{077EE8AA-3971-476D-87FB-1EC97B0D1793}"/>
              </a:ext>
            </a:extLst>
          </p:cNvPr>
          <p:cNvSpPr txBox="1"/>
          <p:nvPr/>
        </p:nvSpPr>
        <p:spPr>
          <a:xfrm>
            <a:off x="8219552" y="713433"/>
            <a:ext cx="3758083" cy="3416320"/>
          </a:xfrm>
          <a:prstGeom prst="rect">
            <a:avLst/>
          </a:prstGeom>
          <a:noFill/>
        </p:spPr>
        <p:txBody>
          <a:bodyPr wrap="square" rtlCol="0">
            <a:spAutoFit/>
          </a:bodyPr>
          <a:lstStyle/>
          <a:p>
            <a:r>
              <a:rPr lang="en-US" dirty="0"/>
              <a:t>1.) Go to the bank database, and click on it, so it is selected</a:t>
            </a:r>
          </a:p>
          <a:p>
            <a:endParaRPr lang="en-US" dirty="0"/>
          </a:p>
          <a:p>
            <a:r>
              <a:rPr lang="en-US" dirty="0"/>
              <a:t>2.) Then to the Tools menu and select</a:t>
            </a:r>
          </a:p>
          <a:p>
            <a:r>
              <a:rPr lang="en-US" dirty="0"/>
              <a:t>Query Tool</a:t>
            </a:r>
          </a:p>
          <a:p>
            <a:endParaRPr lang="en-US" dirty="0"/>
          </a:p>
          <a:p>
            <a:r>
              <a:rPr lang="en-US" dirty="0"/>
              <a:t>3.) In Query tool, select the file Icon and load the file</a:t>
            </a:r>
          </a:p>
          <a:p>
            <a:r>
              <a:rPr lang="en-US" dirty="0"/>
              <a:t>“Create_bank_postgres2.sql”</a:t>
            </a:r>
          </a:p>
          <a:p>
            <a:endParaRPr lang="en-US" dirty="0"/>
          </a:p>
          <a:p>
            <a:r>
              <a:rPr lang="en-US" dirty="0"/>
              <a:t>4.) Click the Run Arrow to execute this .</a:t>
            </a:r>
            <a:r>
              <a:rPr lang="en-US" dirty="0" err="1"/>
              <a:t>sql</a:t>
            </a:r>
            <a:r>
              <a:rPr lang="en-US" dirty="0"/>
              <a:t> file and install the bank database</a:t>
            </a:r>
          </a:p>
        </p:txBody>
      </p:sp>
      <p:sp>
        <p:nvSpPr>
          <p:cNvPr id="6" name="Oval 5">
            <a:extLst>
              <a:ext uri="{FF2B5EF4-FFF2-40B4-BE49-F238E27FC236}">
                <a16:creationId xmlns:a16="http://schemas.microsoft.com/office/drawing/2014/main" id="{AE75E0B4-767D-4ECC-A544-CC40A39E4F09}"/>
              </a:ext>
            </a:extLst>
          </p:cNvPr>
          <p:cNvSpPr/>
          <p:nvPr/>
        </p:nvSpPr>
        <p:spPr>
          <a:xfrm>
            <a:off x="416954" y="2067035"/>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A554C90-71FF-435F-96FF-1E909115856C}"/>
              </a:ext>
            </a:extLst>
          </p:cNvPr>
          <p:cNvSpPr/>
          <p:nvPr/>
        </p:nvSpPr>
        <p:spPr>
          <a:xfrm>
            <a:off x="617140" y="1377152"/>
            <a:ext cx="486612"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AFB572F-9D6A-4266-A0B9-DF838840875E}"/>
              </a:ext>
            </a:extLst>
          </p:cNvPr>
          <p:cNvSpPr/>
          <p:nvPr/>
        </p:nvSpPr>
        <p:spPr>
          <a:xfrm>
            <a:off x="1750023" y="1871197"/>
            <a:ext cx="319937"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6613E5-EC21-44B0-8E02-9F311E538AAE}"/>
              </a:ext>
            </a:extLst>
          </p:cNvPr>
          <p:cNvSpPr/>
          <p:nvPr/>
        </p:nvSpPr>
        <p:spPr>
          <a:xfrm>
            <a:off x="3570448" y="1862824"/>
            <a:ext cx="319937"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9918D23B-D570-49EA-A149-88A320375A22}"/>
              </a:ext>
            </a:extLst>
          </p:cNvPr>
          <p:cNvCxnSpPr/>
          <p:nvPr/>
        </p:nvCxnSpPr>
        <p:spPr>
          <a:xfrm flipV="1">
            <a:off x="1848897" y="3155182"/>
            <a:ext cx="1721551" cy="2552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48D42F-A182-445C-A403-3B42D1BD2A25}"/>
              </a:ext>
            </a:extLst>
          </p:cNvPr>
          <p:cNvSpPr txBox="1"/>
          <p:nvPr/>
        </p:nvSpPr>
        <p:spPr>
          <a:xfrm>
            <a:off x="1750023" y="5837820"/>
            <a:ext cx="5404403" cy="646331"/>
          </a:xfrm>
          <a:prstGeom prst="rect">
            <a:avLst/>
          </a:prstGeom>
          <a:noFill/>
        </p:spPr>
        <p:txBody>
          <a:bodyPr wrap="square" rtlCol="0">
            <a:spAutoFit/>
          </a:bodyPr>
          <a:lstStyle/>
          <a:p>
            <a:r>
              <a:rPr lang="en-US" i="1" dirty="0">
                <a:solidFill>
                  <a:srgbClr val="C00000"/>
                </a:solidFill>
              </a:rPr>
              <a:t>This section is the Query Editor, we can load pre-written scripts in to run them, or create our own queries here</a:t>
            </a:r>
          </a:p>
        </p:txBody>
      </p:sp>
    </p:spTree>
    <p:extLst>
      <p:ext uri="{BB962C8B-B14F-4D97-AF65-F5344CB8AC3E}">
        <p14:creationId xmlns:p14="http://schemas.microsoft.com/office/powerpoint/2010/main" val="144445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82DE-FDE0-4F0B-8C8E-C1A4443365C7}"/>
              </a:ext>
            </a:extLst>
          </p:cNvPr>
          <p:cNvSpPr>
            <a:spLocks noGrp="1"/>
          </p:cNvSpPr>
          <p:nvPr>
            <p:ph type="title"/>
          </p:nvPr>
        </p:nvSpPr>
        <p:spPr>
          <a:xfrm>
            <a:off x="838200" y="365125"/>
            <a:ext cx="10515600" cy="609565"/>
          </a:xfrm>
        </p:spPr>
        <p:txBody>
          <a:bodyPr>
            <a:normAutofit fontScale="90000"/>
          </a:bodyPr>
          <a:lstStyle/>
          <a:p>
            <a:r>
              <a:rPr lang="en-US" dirty="0"/>
              <a:t>Loading Chinook from a .</a:t>
            </a:r>
            <a:r>
              <a:rPr lang="en-US" dirty="0" err="1"/>
              <a:t>sql</a:t>
            </a:r>
            <a:r>
              <a:rPr lang="en-US" dirty="0"/>
              <a:t> file</a:t>
            </a:r>
          </a:p>
        </p:txBody>
      </p:sp>
      <p:pic>
        <p:nvPicPr>
          <p:cNvPr id="4" name="Picture 3">
            <a:extLst>
              <a:ext uri="{FF2B5EF4-FFF2-40B4-BE49-F238E27FC236}">
                <a16:creationId xmlns:a16="http://schemas.microsoft.com/office/drawing/2014/main" id="{33161E9E-2BF6-48D9-AF2B-4FB7AAF96C31}"/>
              </a:ext>
            </a:extLst>
          </p:cNvPr>
          <p:cNvPicPr>
            <a:picLocks noChangeAspect="1"/>
          </p:cNvPicPr>
          <p:nvPr/>
        </p:nvPicPr>
        <p:blipFill>
          <a:blip r:embed="rId2"/>
          <a:stretch>
            <a:fillRect/>
          </a:stretch>
        </p:blipFill>
        <p:spPr>
          <a:xfrm>
            <a:off x="331596" y="1341898"/>
            <a:ext cx="7909594" cy="4174203"/>
          </a:xfrm>
          <a:prstGeom prst="rect">
            <a:avLst/>
          </a:prstGeom>
        </p:spPr>
      </p:pic>
      <p:sp>
        <p:nvSpPr>
          <p:cNvPr id="5" name="TextBox 4">
            <a:extLst>
              <a:ext uri="{FF2B5EF4-FFF2-40B4-BE49-F238E27FC236}">
                <a16:creationId xmlns:a16="http://schemas.microsoft.com/office/drawing/2014/main" id="{3D3F0BDD-403B-4B91-97F2-915688B68A56}"/>
              </a:ext>
            </a:extLst>
          </p:cNvPr>
          <p:cNvSpPr txBox="1"/>
          <p:nvPr/>
        </p:nvSpPr>
        <p:spPr>
          <a:xfrm>
            <a:off x="8350180" y="813916"/>
            <a:ext cx="3607358" cy="1477328"/>
          </a:xfrm>
          <a:prstGeom prst="rect">
            <a:avLst/>
          </a:prstGeom>
          <a:noFill/>
        </p:spPr>
        <p:txBody>
          <a:bodyPr wrap="square" rtlCol="0">
            <a:spAutoFit/>
          </a:bodyPr>
          <a:lstStyle/>
          <a:p>
            <a:r>
              <a:rPr lang="en-US" dirty="0"/>
              <a:t>1.) Click on the </a:t>
            </a:r>
            <a:r>
              <a:rPr lang="en-US" dirty="0" err="1"/>
              <a:t>postgress</a:t>
            </a:r>
            <a:r>
              <a:rPr lang="en-US" dirty="0"/>
              <a:t> database and select “Create Database”</a:t>
            </a:r>
          </a:p>
          <a:p>
            <a:endParaRPr lang="en-US" dirty="0"/>
          </a:p>
          <a:p>
            <a:r>
              <a:rPr lang="en-US" dirty="0"/>
              <a:t>2.) Call the database chinook and save it</a:t>
            </a:r>
          </a:p>
        </p:txBody>
      </p:sp>
      <p:sp>
        <p:nvSpPr>
          <p:cNvPr id="6" name="TextBox 5">
            <a:extLst>
              <a:ext uri="{FF2B5EF4-FFF2-40B4-BE49-F238E27FC236}">
                <a16:creationId xmlns:a16="http://schemas.microsoft.com/office/drawing/2014/main" id="{88D27701-AA38-40BB-958C-ACEFBDB5B267}"/>
              </a:ext>
            </a:extLst>
          </p:cNvPr>
          <p:cNvSpPr txBox="1"/>
          <p:nvPr/>
        </p:nvSpPr>
        <p:spPr>
          <a:xfrm>
            <a:off x="331596" y="5908431"/>
            <a:ext cx="7767375" cy="646331"/>
          </a:xfrm>
          <a:prstGeom prst="rect">
            <a:avLst/>
          </a:prstGeom>
          <a:noFill/>
        </p:spPr>
        <p:txBody>
          <a:bodyPr wrap="square" rtlCol="0">
            <a:spAutoFit/>
          </a:bodyPr>
          <a:lstStyle/>
          <a:p>
            <a:r>
              <a:rPr lang="en-US" i="1" dirty="0">
                <a:solidFill>
                  <a:srgbClr val="C00000"/>
                </a:solidFill>
              </a:rPr>
              <a:t>Loading chinook from a .</a:t>
            </a:r>
            <a:r>
              <a:rPr lang="en-US" i="1" dirty="0" err="1">
                <a:solidFill>
                  <a:srgbClr val="C00000"/>
                </a:solidFill>
              </a:rPr>
              <a:t>sql</a:t>
            </a:r>
            <a:r>
              <a:rPr lang="en-US" i="1" dirty="0">
                <a:solidFill>
                  <a:srgbClr val="C00000"/>
                </a:solidFill>
              </a:rPr>
              <a:t> file is the same process we used to install the bank database</a:t>
            </a:r>
          </a:p>
        </p:txBody>
      </p:sp>
    </p:spTree>
    <p:extLst>
      <p:ext uri="{BB962C8B-B14F-4D97-AF65-F5344CB8AC3E}">
        <p14:creationId xmlns:p14="http://schemas.microsoft.com/office/powerpoint/2010/main" val="358210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9F82-C1CA-4279-9FCA-B53532AD1698}"/>
              </a:ext>
            </a:extLst>
          </p:cNvPr>
          <p:cNvSpPr>
            <a:spLocks noGrp="1"/>
          </p:cNvSpPr>
          <p:nvPr>
            <p:ph type="title"/>
          </p:nvPr>
        </p:nvSpPr>
        <p:spPr>
          <a:xfrm>
            <a:off x="838200" y="315964"/>
            <a:ext cx="10515600" cy="730145"/>
          </a:xfrm>
        </p:spPr>
        <p:txBody>
          <a:bodyPr/>
          <a:lstStyle/>
          <a:p>
            <a:r>
              <a:rPr lang="en-US" dirty="0"/>
              <a:t>Loading Chinook continued</a:t>
            </a:r>
          </a:p>
        </p:txBody>
      </p:sp>
      <p:pic>
        <p:nvPicPr>
          <p:cNvPr id="4" name="Picture 3">
            <a:extLst>
              <a:ext uri="{FF2B5EF4-FFF2-40B4-BE49-F238E27FC236}">
                <a16:creationId xmlns:a16="http://schemas.microsoft.com/office/drawing/2014/main" id="{B3B8EF6E-6098-4B72-BC97-D31410E15E0A}"/>
              </a:ext>
            </a:extLst>
          </p:cNvPr>
          <p:cNvPicPr>
            <a:picLocks noChangeAspect="1"/>
          </p:cNvPicPr>
          <p:nvPr/>
        </p:nvPicPr>
        <p:blipFill>
          <a:blip r:embed="rId2"/>
          <a:stretch>
            <a:fillRect/>
          </a:stretch>
        </p:blipFill>
        <p:spPr>
          <a:xfrm>
            <a:off x="170822" y="1046109"/>
            <a:ext cx="7279795" cy="3846595"/>
          </a:xfrm>
          <a:prstGeom prst="rect">
            <a:avLst/>
          </a:prstGeom>
        </p:spPr>
      </p:pic>
      <p:sp>
        <p:nvSpPr>
          <p:cNvPr id="5" name="TextBox 4">
            <a:extLst>
              <a:ext uri="{FF2B5EF4-FFF2-40B4-BE49-F238E27FC236}">
                <a16:creationId xmlns:a16="http://schemas.microsoft.com/office/drawing/2014/main" id="{BF42FB56-00B0-4499-BF8E-0916049209BA}"/>
              </a:ext>
            </a:extLst>
          </p:cNvPr>
          <p:cNvSpPr txBox="1"/>
          <p:nvPr/>
        </p:nvSpPr>
        <p:spPr>
          <a:xfrm>
            <a:off x="7928149" y="582804"/>
            <a:ext cx="4059535" cy="4801314"/>
          </a:xfrm>
          <a:prstGeom prst="rect">
            <a:avLst/>
          </a:prstGeom>
          <a:noFill/>
        </p:spPr>
        <p:txBody>
          <a:bodyPr wrap="square" rtlCol="0">
            <a:spAutoFit/>
          </a:bodyPr>
          <a:lstStyle/>
          <a:p>
            <a:r>
              <a:rPr lang="en-US" dirty="0"/>
              <a:t>1.) Click on Chinook, so it is the active database</a:t>
            </a:r>
          </a:p>
          <a:p>
            <a:endParaRPr lang="en-US" dirty="0"/>
          </a:p>
          <a:p>
            <a:r>
              <a:rPr lang="en-US" dirty="0"/>
              <a:t>2.) Go to Tools on the menu,  select query tools</a:t>
            </a:r>
          </a:p>
          <a:p>
            <a:endParaRPr lang="en-US" dirty="0"/>
          </a:p>
          <a:p>
            <a:r>
              <a:rPr lang="en-US" dirty="0"/>
              <a:t>3.) Use the file icon to open the file</a:t>
            </a:r>
          </a:p>
          <a:p>
            <a:r>
              <a:rPr lang="en-US" dirty="0" err="1"/>
              <a:t>Chinook_postgres.sql</a:t>
            </a:r>
            <a:endParaRPr lang="en-US" dirty="0"/>
          </a:p>
          <a:p>
            <a:endParaRPr lang="en-US" dirty="0"/>
          </a:p>
          <a:p>
            <a:r>
              <a:rPr lang="en-US" dirty="0"/>
              <a:t>4.) Click the run button to install the Chinook database</a:t>
            </a:r>
          </a:p>
          <a:p>
            <a:endParaRPr lang="en-US" dirty="0"/>
          </a:p>
          <a:p>
            <a:r>
              <a:rPr lang="en-US" dirty="0"/>
              <a:t>5.) Go </a:t>
            </a:r>
            <a:r>
              <a:rPr lang="en-US"/>
              <a:t>to Schemas</a:t>
            </a:r>
            <a:r>
              <a:rPr lang="en-US" dirty="0"/>
              <a:t>,  Tables in chinook to see the tables loaded </a:t>
            </a:r>
          </a:p>
          <a:p>
            <a:endParaRPr lang="en-US" dirty="0"/>
          </a:p>
          <a:p>
            <a:r>
              <a:rPr lang="en-US" dirty="0"/>
              <a:t>6.) Use the “waffle” icon below the menu bar to see what is in the tables.</a:t>
            </a:r>
          </a:p>
        </p:txBody>
      </p:sp>
      <p:sp>
        <p:nvSpPr>
          <p:cNvPr id="6" name="Oval 5">
            <a:extLst>
              <a:ext uri="{FF2B5EF4-FFF2-40B4-BE49-F238E27FC236}">
                <a16:creationId xmlns:a16="http://schemas.microsoft.com/office/drawing/2014/main" id="{C9EF75A5-9492-405A-8412-F9829F630AA0}"/>
              </a:ext>
            </a:extLst>
          </p:cNvPr>
          <p:cNvSpPr/>
          <p:nvPr/>
        </p:nvSpPr>
        <p:spPr>
          <a:xfrm>
            <a:off x="276278" y="3041725"/>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C363369-487D-49D3-99E4-5AF646A3702D}"/>
              </a:ext>
            </a:extLst>
          </p:cNvPr>
          <p:cNvSpPr/>
          <p:nvPr/>
        </p:nvSpPr>
        <p:spPr>
          <a:xfrm>
            <a:off x="437050" y="1175785"/>
            <a:ext cx="477348"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353C94B-83B0-4CC0-B7FF-9756BD781348}"/>
              </a:ext>
            </a:extLst>
          </p:cNvPr>
          <p:cNvSpPr/>
          <p:nvPr/>
        </p:nvSpPr>
        <p:spPr>
          <a:xfrm>
            <a:off x="1564141" y="1666716"/>
            <a:ext cx="324948"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49BDE6-0EA0-4CE2-9C9C-760C737462A0}"/>
              </a:ext>
            </a:extLst>
          </p:cNvPr>
          <p:cNvSpPr/>
          <p:nvPr/>
        </p:nvSpPr>
        <p:spPr>
          <a:xfrm>
            <a:off x="3334333" y="1638252"/>
            <a:ext cx="324948"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48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E56FB-4964-4646-B8A6-10B0458449F1}"/>
              </a:ext>
            </a:extLst>
          </p:cNvPr>
          <p:cNvSpPr txBox="1"/>
          <p:nvPr/>
        </p:nvSpPr>
        <p:spPr>
          <a:xfrm>
            <a:off x="1195754" y="713433"/>
            <a:ext cx="10801978" cy="2585323"/>
          </a:xfrm>
          <a:prstGeom prst="rect">
            <a:avLst/>
          </a:prstGeom>
          <a:noFill/>
        </p:spPr>
        <p:txBody>
          <a:bodyPr wrap="square" rtlCol="0">
            <a:spAutoFit/>
          </a:bodyPr>
          <a:lstStyle/>
          <a:p>
            <a:r>
              <a:rPr lang="en-US" dirty="0"/>
              <a:t>We have three databases to install on our </a:t>
            </a:r>
            <a:r>
              <a:rPr lang="en-US" dirty="0" err="1"/>
              <a:t>postgres</a:t>
            </a:r>
            <a:r>
              <a:rPr lang="en-US" dirty="0"/>
              <a:t> server.  The files are:</a:t>
            </a:r>
          </a:p>
          <a:p>
            <a:endParaRPr lang="en-US" dirty="0"/>
          </a:p>
          <a:p>
            <a:r>
              <a:rPr lang="en-US" b="1" dirty="0"/>
              <a:t>dvdrental.tar</a:t>
            </a:r>
            <a:r>
              <a:rPr lang="en-US" dirty="0"/>
              <a:t> – an example of a </a:t>
            </a:r>
            <a:r>
              <a:rPr lang="en-US" dirty="0" err="1"/>
              <a:t>dvd</a:t>
            </a:r>
            <a:r>
              <a:rPr lang="en-US" dirty="0"/>
              <a:t> rental shop</a:t>
            </a:r>
          </a:p>
          <a:p>
            <a:endParaRPr lang="en-US" dirty="0"/>
          </a:p>
          <a:p>
            <a:r>
              <a:rPr lang="en-US" b="1" dirty="0" err="1"/>
              <a:t>Chinook_PostgreSql.sql</a:t>
            </a:r>
            <a:r>
              <a:rPr lang="en-US" dirty="0"/>
              <a:t>- a classic example of the chinook database for an online retailer</a:t>
            </a:r>
          </a:p>
          <a:p>
            <a:endParaRPr lang="en-US" dirty="0"/>
          </a:p>
          <a:p>
            <a:r>
              <a:rPr lang="en-US" b="1" dirty="0"/>
              <a:t>Create_bank_postgres2.sql</a:t>
            </a:r>
            <a:r>
              <a:rPr lang="en-US" dirty="0"/>
              <a:t>- this is the bank example from the book</a:t>
            </a:r>
          </a:p>
          <a:p>
            <a:endParaRPr lang="en-US" dirty="0"/>
          </a:p>
          <a:p>
            <a:r>
              <a:rPr lang="en-US" dirty="0"/>
              <a:t>We will have slightly different procedures for the .tar file and the two .</a:t>
            </a:r>
            <a:r>
              <a:rPr lang="en-US" dirty="0" err="1"/>
              <a:t>sql</a:t>
            </a:r>
            <a:r>
              <a:rPr lang="en-US" dirty="0"/>
              <a:t> files</a:t>
            </a:r>
          </a:p>
        </p:txBody>
      </p:sp>
    </p:spTree>
    <p:extLst>
      <p:ext uri="{BB962C8B-B14F-4D97-AF65-F5344CB8AC3E}">
        <p14:creationId xmlns:p14="http://schemas.microsoft.com/office/powerpoint/2010/main" val="174014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720E21-8C59-4FF0-8B07-4B5DFC77C441}"/>
              </a:ext>
            </a:extLst>
          </p:cNvPr>
          <p:cNvSpPr txBox="1"/>
          <p:nvPr/>
        </p:nvSpPr>
        <p:spPr>
          <a:xfrm>
            <a:off x="301451" y="211015"/>
            <a:ext cx="11575701" cy="5909310"/>
          </a:xfrm>
          <a:prstGeom prst="rect">
            <a:avLst/>
          </a:prstGeom>
          <a:noFill/>
        </p:spPr>
        <p:txBody>
          <a:bodyPr wrap="square" rtlCol="0">
            <a:spAutoFit/>
          </a:bodyPr>
          <a:lstStyle/>
          <a:p>
            <a:r>
              <a:rPr lang="en-US" dirty="0"/>
              <a:t>A bit of terminology</a:t>
            </a:r>
          </a:p>
          <a:p>
            <a:endParaRPr lang="en-US" dirty="0"/>
          </a:p>
          <a:p>
            <a:r>
              <a:rPr lang="en-US" i="1" dirty="0"/>
              <a:t>Database server- </a:t>
            </a:r>
            <a:r>
              <a:rPr lang="en-US" dirty="0"/>
              <a:t>the software that runs the database software and allows you to work with a database</a:t>
            </a:r>
          </a:p>
          <a:p>
            <a:endParaRPr lang="en-US" dirty="0"/>
          </a:p>
          <a:p>
            <a:r>
              <a:rPr lang="en-US" i="1" dirty="0"/>
              <a:t>Database</a:t>
            </a:r>
            <a:r>
              <a:rPr lang="en-US" dirty="0"/>
              <a:t>- the actual files and code that make up the database,  one server can handle many database</a:t>
            </a:r>
          </a:p>
          <a:p>
            <a:endParaRPr lang="en-US" dirty="0"/>
          </a:p>
          <a:p>
            <a:r>
              <a:rPr lang="en-US" i="1" dirty="0"/>
              <a:t>Table</a:t>
            </a:r>
            <a:r>
              <a:rPr lang="en-US" dirty="0"/>
              <a:t>- SQL databases store data in tables, which are flat files in which each column is a variable and each row is an</a:t>
            </a:r>
          </a:p>
          <a:p>
            <a:r>
              <a:rPr lang="en-US" dirty="0"/>
              <a:t>             “event” or “observation” or “individual”- just like a data frame in R or Python</a:t>
            </a:r>
          </a:p>
          <a:p>
            <a:r>
              <a:rPr lang="en-US" dirty="0"/>
              <a:t>            SQL tables have a </a:t>
            </a:r>
            <a:r>
              <a:rPr lang="en-US" i="1" dirty="0"/>
              <a:t>key</a:t>
            </a:r>
            <a:r>
              <a:rPr lang="en-US" dirty="0"/>
              <a:t> that serves as an identifier for the row and must be unique for each row,  a key made up of      </a:t>
            </a:r>
          </a:p>
          <a:p>
            <a:r>
              <a:rPr lang="en-US" dirty="0"/>
              <a:t>            multiple variables is called a </a:t>
            </a:r>
            <a:r>
              <a:rPr lang="en-US" i="1" dirty="0"/>
              <a:t>composite key</a:t>
            </a:r>
          </a:p>
          <a:p>
            <a:endParaRPr lang="en-US" dirty="0"/>
          </a:p>
          <a:p>
            <a:r>
              <a:rPr lang="en-US" i="1" dirty="0"/>
              <a:t>Schema</a:t>
            </a:r>
            <a:r>
              <a:rPr lang="en-US" dirty="0"/>
              <a:t>- the </a:t>
            </a:r>
            <a:r>
              <a:rPr lang="en-US" dirty="0" err="1"/>
              <a:t>describtion</a:t>
            </a:r>
            <a:r>
              <a:rPr lang="en-US" dirty="0"/>
              <a:t> of how a database is structured, what tables it has, how they are related and what variables each </a:t>
            </a:r>
          </a:p>
          <a:p>
            <a:r>
              <a:rPr lang="en-US"/>
              <a:t>	one holds</a:t>
            </a:r>
            <a:endParaRPr lang="en-US" dirty="0"/>
          </a:p>
          <a:p>
            <a:endParaRPr lang="en-US" dirty="0"/>
          </a:p>
          <a:p>
            <a:r>
              <a:rPr lang="en-US" i="1" dirty="0"/>
              <a:t>View</a:t>
            </a:r>
            <a:r>
              <a:rPr lang="en-US" dirty="0"/>
              <a:t>- a set of code that creates a report or a set of tabulated results.   It is not stored like a table, but a set of commands</a:t>
            </a:r>
          </a:p>
          <a:p>
            <a:r>
              <a:rPr lang="en-US" dirty="0"/>
              <a:t>	to create it.</a:t>
            </a:r>
          </a:p>
          <a:p>
            <a:endParaRPr lang="en-US" dirty="0"/>
          </a:p>
          <a:p>
            <a:r>
              <a:rPr lang="en-US" i="1" dirty="0"/>
              <a:t>Functions</a:t>
            </a:r>
            <a:r>
              <a:rPr lang="en-US" dirty="0"/>
              <a:t>- perform calculations for us, just as in R and Python</a:t>
            </a:r>
          </a:p>
          <a:p>
            <a:endParaRPr lang="en-US" dirty="0"/>
          </a:p>
          <a:p>
            <a:r>
              <a:rPr lang="en-US" i="1" dirty="0"/>
              <a:t>Triggers-</a:t>
            </a:r>
            <a:r>
              <a:rPr lang="en-US" dirty="0"/>
              <a:t> these are functions triggered by changes made to the database, they carry out safety checks or automated </a:t>
            </a:r>
          </a:p>
          <a:p>
            <a:r>
              <a:rPr lang="en-US" dirty="0"/>
              <a:t>	operations that should be carried out if data is altered.</a:t>
            </a:r>
          </a:p>
        </p:txBody>
      </p:sp>
    </p:spTree>
    <p:extLst>
      <p:ext uri="{BB962C8B-B14F-4D97-AF65-F5344CB8AC3E}">
        <p14:creationId xmlns:p14="http://schemas.microsoft.com/office/powerpoint/2010/main" val="241868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4062-386E-41BB-89D4-42EE9156829F}"/>
              </a:ext>
            </a:extLst>
          </p:cNvPr>
          <p:cNvSpPr>
            <a:spLocks noGrp="1"/>
          </p:cNvSpPr>
          <p:nvPr>
            <p:ph type="title"/>
          </p:nvPr>
        </p:nvSpPr>
        <p:spPr/>
        <p:txBody>
          <a:bodyPr/>
          <a:lstStyle/>
          <a:p>
            <a:r>
              <a:rPr lang="en-US" dirty="0"/>
              <a:t>Logging in to the database from pgAdmin4</a:t>
            </a:r>
          </a:p>
        </p:txBody>
      </p:sp>
      <p:pic>
        <p:nvPicPr>
          <p:cNvPr id="4" name="Picture 3">
            <a:extLst>
              <a:ext uri="{FF2B5EF4-FFF2-40B4-BE49-F238E27FC236}">
                <a16:creationId xmlns:a16="http://schemas.microsoft.com/office/drawing/2014/main" id="{AADE7DA7-BDA9-496C-9027-ACD2C3B2C376}"/>
              </a:ext>
            </a:extLst>
          </p:cNvPr>
          <p:cNvPicPr>
            <a:picLocks noChangeAspect="1"/>
          </p:cNvPicPr>
          <p:nvPr/>
        </p:nvPicPr>
        <p:blipFill>
          <a:blip r:embed="rId2"/>
          <a:stretch>
            <a:fillRect/>
          </a:stretch>
        </p:blipFill>
        <p:spPr>
          <a:xfrm>
            <a:off x="85725" y="1254794"/>
            <a:ext cx="8896350" cy="4698211"/>
          </a:xfrm>
          <a:prstGeom prst="rect">
            <a:avLst/>
          </a:prstGeom>
        </p:spPr>
      </p:pic>
      <p:sp>
        <p:nvSpPr>
          <p:cNvPr id="5" name="TextBox 4">
            <a:extLst>
              <a:ext uri="{FF2B5EF4-FFF2-40B4-BE49-F238E27FC236}">
                <a16:creationId xmlns:a16="http://schemas.microsoft.com/office/drawing/2014/main" id="{17AB0BB4-D727-4C99-B6BB-CD4281ED97C7}"/>
              </a:ext>
            </a:extLst>
          </p:cNvPr>
          <p:cNvSpPr txBox="1"/>
          <p:nvPr/>
        </p:nvSpPr>
        <p:spPr>
          <a:xfrm>
            <a:off x="9163050" y="1590675"/>
            <a:ext cx="2733675" cy="5078313"/>
          </a:xfrm>
          <a:prstGeom prst="rect">
            <a:avLst/>
          </a:prstGeom>
          <a:noFill/>
        </p:spPr>
        <p:txBody>
          <a:bodyPr wrap="square" rtlCol="0">
            <a:spAutoFit/>
          </a:bodyPr>
          <a:lstStyle/>
          <a:p>
            <a:r>
              <a:rPr lang="en-US" dirty="0"/>
              <a:t>We always have to log into a database before doing anything with it.  This is how to login from the pgAdmin4 </a:t>
            </a:r>
            <a:r>
              <a:rPr lang="en-US" dirty="0" err="1"/>
              <a:t>gui</a:t>
            </a:r>
            <a:r>
              <a:rPr lang="en-US" dirty="0"/>
              <a:t> used with Postgres</a:t>
            </a:r>
          </a:p>
          <a:p>
            <a:endParaRPr lang="en-US" dirty="0"/>
          </a:p>
          <a:p>
            <a:r>
              <a:rPr lang="en-US" dirty="0"/>
              <a:t>1.) Start pgAdmin4 and double click on the servers icon</a:t>
            </a:r>
          </a:p>
          <a:p>
            <a:endParaRPr lang="en-US" dirty="0"/>
          </a:p>
          <a:p>
            <a:r>
              <a:rPr lang="en-US" dirty="0"/>
              <a:t>2.) Enter your password for the server- this is for the superuser,  whose username will be “</a:t>
            </a:r>
            <a:r>
              <a:rPr lang="en-US" dirty="0" err="1"/>
              <a:t>postgres</a:t>
            </a:r>
            <a:r>
              <a:rPr lang="en-US" dirty="0"/>
              <a:t>”</a:t>
            </a:r>
          </a:p>
          <a:p>
            <a:endParaRPr lang="en-US" dirty="0"/>
          </a:p>
          <a:p>
            <a:endParaRPr lang="en-US" dirty="0"/>
          </a:p>
        </p:txBody>
      </p:sp>
      <p:sp>
        <p:nvSpPr>
          <p:cNvPr id="6" name="Oval 5">
            <a:extLst>
              <a:ext uri="{FF2B5EF4-FFF2-40B4-BE49-F238E27FC236}">
                <a16:creationId xmlns:a16="http://schemas.microsoft.com/office/drawing/2014/main" id="{0C5BC9A5-DF02-4347-9672-F3CA48F00C1D}"/>
              </a:ext>
            </a:extLst>
          </p:cNvPr>
          <p:cNvSpPr/>
          <p:nvPr/>
        </p:nvSpPr>
        <p:spPr>
          <a:xfrm>
            <a:off x="85725" y="1762125"/>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52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CCDC-89E1-492A-89DC-42E9751E1C78}"/>
              </a:ext>
            </a:extLst>
          </p:cNvPr>
          <p:cNvSpPr>
            <a:spLocks noGrp="1"/>
          </p:cNvSpPr>
          <p:nvPr>
            <p:ph type="title"/>
          </p:nvPr>
        </p:nvSpPr>
        <p:spPr>
          <a:xfrm>
            <a:off x="838200" y="0"/>
            <a:ext cx="10515600" cy="763675"/>
          </a:xfrm>
        </p:spPr>
        <p:txBody>
          <a:bodyPr/>
          <a:lstStyle/>
          <a:p>
            <a:r>
              <a:rPr lang="en-US" dirty="0"/>
              <a:t>Installing dvdrental.tar</a:t>
            </a:r>
          </a:p>
        </p:txBody>
      </p:sp>
      <p:pic>
        <p:nvPicPr>
          <p:cNvPr id="4" name="Picture 3">
            <a:extLst>
              <a:ext uri="{FF2B5EF4-FFF2-40B4-BE49-F238E27FC236}">
                <a16:creationId xmlns:a16="http://schemas.microsoft.com/office/drawing/2014/main" id="{A009E18A-C6EE-43C3-AACA-FCD5A0BE9B58}"/>
              </a:ext>
            </a:extLst>
          </p:cNvPr>
          <p:cNvPicPr>
            <a:picLocks noChangeAspect="1"/>
          </p:cNvPicPr>
          <p:nvPr/>
        </p:nvPicPr>
        <p:blipFill>
          <a:blip r:embed="rId2"/>
          <a:stretch>
            <a:fillRect/>
          </a:stretch>
        </p:blipFill>
        <p:spPr>
          <a:xfrm>
            <a:off x="341644" y="2013380"/>
            <a:ext cx="8813513" cy="4635798"/>
          </a:xfrm>
          <a:prstGeom prst="rect">
            <a:avLst/>
          </a:prstGeom>
        </p:spPr>
      </p:pic>
      <p:sp>
        <p:nvSpPr>
          <p:cNvPr id="5" name="TextBox 4">
            <a:extLst>
              <a:ext uri="{FF2B5EF4-FFF2-40B4-BE49-F238E27FC236}">
                <a16:creationId xmlns:a16="http://schemas.microsoft.com/office/drawing/2014/main" id="{35354F09-0AAC-42A3-8A90-E0CC0924C2AF}"/>
              </a:ext>
            </a:extLst>
          </p:cNvPr>
          <p:cNvSpPr txBox="1"/>
          <p:nvPr/>
        </p:nvSpPr>
        <p:spPr>
          <a:xfrm>
            <a:off x="462223" y="864158"/>
            <a:ext cx="6290269" cy="923330"/>
          </a:xfrm>
          <a:prstGeom prst="rect">
            <a:avLst/>
          </a:prstGeom>
          <a:noFill/>
        </p:spPr>
        <p:txBody>
          <a:bodyPr wrap="square" rtlCol="0">
            <a:spAutoFit/>
          </a:bodyPr>
          <a:lstStyle/>
          <a:p>
            <a:r>
              <a:rPr lang="en-US" dirty="0"/>
              <a:t>My </a:t>
            </a:r>
            <a:r>
              <a:rPr lang="en-US" dirty="0" err="1"/>
              <a:t>postgres</a:t>
            </a:r>
            <a:r>
              <a:rPr lang="en-US" dirty="0"/>
              <a:t> server has databases installed, so it will look slightly different than yours, the only database you will have is called </a:t>
            </a:r>
            <a:r>
              <a:rPr lang="en-US" dirty="0" err="1"/>
              <a:t>postgres</a:t>
            </a:r>
            <a:r>
              <a:rPr lang="en-US" dirty="0"/>
              <a:t> which holds data on your installation.</a:t>
            </a:r>
          </a:p>
        </p:txBody>
      </p:sp>
      <p:sp>
        <p:nvSpPr>
          <p:cNvPr id="7" name="Oval 6">
            <a:extLst>
              <a:ext uri="{FF2B5EF4-FFF2-40B4-BE49-F238E27FC236}">
                <a16:creationId xmlns:a16="http://schemas.microsoft.com/office/drawing/2014/main" id="{FD386CCE-BCC5-4661-8041-4996C593BAD5}"/>
              </a:ext>
            </a:extLst>
          </p:cNvPr>
          <p:cNvSpPr/>
          <p:nvPr/>
        </p:nvSpPr>
        <p:spPr>
          <a:xfrm>
            <a:off x="658481" y="3319462"/>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9C6F78-DB54-4B7F-AF9D-DE1704EBDFDE}"/>
              </a:ext>
            </a:extLst>
          </p:cNvPr>
          <p:cNvSpPr txBox="1"/>
          <p:nvPr/>
        </p:nvSpPr>
        <p:spPr>
          <a:xfrm>
            <a:off x="9471994" y="474344"/>
            <a:ext cx="2344615" cy="5909310"/>
          </a:xfrm>
          <a:prstGeom prst="rect">
            <a:avLst/>
          </a:prstGeom>
          <a:noFill/>
        </p:spPr>
        <p:txBody>
          <a:bodyPr wrap="square" rtlCol="0">
            <a:spAutoFit/>
          </a:bodyPr>
          <a:lstStyle/>
          <a:p>
            <a:r>
              <a:rPr lang="en-US" dirty="0"/>
              <a:t>1.) Right click on the database named </a:t>
            </a:r>
            <a:r>
              <a:rPr lang="en-US" dirty="0" err="1"/>
              <a:t>postgres</a:t>
            </a:r>
            <a:endParaRPr lang="en-US" dirty="0"/>
          </a:p>
          <a:p>
            <a:endParaRPr lang="en-US" dirty="0"/>
          </a:p>
          <a:p>
            <a:r>
              <a:rPr lang="en-US" dirty="0"/>
              <a:t>2.)Select Create</a:t>
            </a:r>
          </a:p>
          <a:p>
            <a:endParaRPr lang="en-US" dirty="0"/>
          </a:p>
          <a:p>
            <a:r>
              <a:rPr lang="en-US" dirty="0"/>
              <a:t>3.) Select Database</a:t>
            </a:r>
          </a:p>
          <a:p>
            <a:endParaRPr lang="en-US" dirty="0"/>
          </a:p>
          <a:p>
            <a:r>
              <a:rPr lang="en-US" dirty="0"/>
              <a:t>4.) You will get the window shown here, name your database “</a:t>
            </a:r>
            <a:r>
              <a:rPr lang="en-US" dirty="0" err="1"/>
              <a:t>dvdrental</a:t>
            </a:r>
            <a:r>
              <a:rPr lang="en-US" dirty="0"/>
              <a:t>”</a:t>
            </a:r>
          </a:p>
          <a:p>
            <a:endParaRPr lang="en-US" dirty="0"/>
          </a:p>
          <a:p>
            <a:r>
              <a:rPr lang="en-US" dirty="0"/>
              <a:t>5.) Leave the other lines blank, with the owner as </a:t>
            </a:r>
            <a:r>
              <a:rPr lang="en-US" dirty="0" err="1"/>
              <a:t>postgres</a:t>
            </a:r>
            <a:endParaRPr lang="en-US" dirty="0"/>
          </a:p>
          <a:p>
            <a:endParaRPr lang="en-US" dirty="0"/>
          </a:p>
          <a:p>
            <a:r>
              <a:rPr lang="en-US" dirty="0"/>
              <a:t>6.) Click save and you should see the database appear on the left</a:t>
            </a:r>
          </a:p>
        </p:txBody>
      </p:sp>
    </p:spTree>
    <p:extLst>
      <p:ext uri="{BB962C8B-B14F-4D97-AF65-F5344CB8AC3E}">
        <p14:creationId xmlns:p14="http://schemas.microsoft.com/office/powerpoint/2010/main" val="427126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E04F-5A1B-4051-93AA-2AA1B6AF36AD}"/>
              </a:ext>
            </a:extLst>
          </p:cNvPr>
          <p:cNvSpPr>
            <a:spLocks noGrp="1"/>
          </p:cNvSpPr>
          <p:nvPr>
            <p:ph type="title"/>
          </p:nvPr>
        </p:nvSpPr>
        <p:spPr/>
        <p:txBody>
          <a:bodyPr/>
          <a:lstStyle/>
          <a:p>
            <a:r>
              <a:rPr lang="en-US" dirty="0"/>
              <a:t>Installing dvdrental.tar- continued</a:t>
            </a:r>
          </a:p>
        </p:txBody>
      </p:sp>
      <p:pic>
        <p:nvPicPr>
          <p:cNvPr id="4" name="Picture 3">
            <a:extLst>
              <a:ext uri="{FF2B5EF4-FFF2-40B4-BE49-F238E27FC236}">
                <a16:creationId xmlns:a16="http://schemas.microsoft.com/office/drawing/2014/main" id="{C540F2C2-5BD3-4AE3-8104-37E5507E3469}"/>
              </a:ext>
            </a:extLst>
          </p:cNvPr>
          <p:cNvPicPr>
            <a:picLocks noChangeAspect="1"/>
          </p:cNvPicPr>
          <p:nvPr/>
        </p:nvPicPr>
        <p:blipFill>
          <a:blip r:embed="rId2"/>
          <a:stretch>
            <a:fillRect/>
          </a:stretch>
        </p:blipFill>
        <p:spPr>
          <a:xfrm>
            <a:off x="130628" y="1564575"/>
            <a:ext cx="9023420" cy="4724762"/>
          </a:xfrm>
          <a:prstGeom prst="rect">
            <a:avLst/>
          </a:prstGeom>
        </p:spPr>
      </p:pic>
      <p:sp>
        <p:nvSpPr>
          <p:cNvPr id="5" name="Oval 4">
            <a:extLst>
              <a:ext uri="{FF2B5EF4-FFF2-40B4-BE49-F238E27FC236}">
                <a16:creationId xmlns:a16="http://schemas.microsoft.com/office/drawing/2014/main" id="{CABBBEF1-726F-4F02-B8FD-21FE78BFBFF7}"/>
              </a:ext>
            </a:extLst>
          </p:cNvPr>
          <p:cNvSpPr/>
          <p:nvPr/>
        </p:nvSpPr>
        <p:spPr>
          <a:xfrm>
            <a:off x="397225" y="2839898"/>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CD3A75B-7125-4D25-9346-642D4D5B1DE4}"/>
              </a:ext>
            </a:extLst>
          </p:cNvPr>
          <p:cNvSpPr txBox="1"/>
          <p:nvPr/>
        </p:nvSpPr>
        <p:spPr>
          <a:xfrm>
            <a:off x="9264580" y="1336431"/>
            <a:ext cx="2796792" cy="3693319"/>
          </a:xfrm>
          <a:prstGeom prst="rect">
            <a:avLst/>
          </a:prstGeom>
          <a:noFill/>
        </p:spPr>
        <p:txBody>
          <a:bodyPr wrap="square" rtlCol="0">
            <a:spAutoFit/>
          </a:bodyPr>
          <a:lstStyle/>
          <a:p>
            <a:r>
              <a:rPr lang="en-US" dirty="0"/>
              <a:t>1.) Right click on the database you just created, </a:t>
            </a:r>
            <a:r>
              <a:rPr lang="en-US" dirty="0" err="1"/>
              <a:t>dvdrental</a:t>
            </a:r>
            <a:r>
              <a:rPr lang="en-US" dirty="0"/>
              <a:t>, and select “Restore” – this means to load or reload from a .tar file</a:t>
            </a:r>
          </a:p>
          <a:p>
            <a:endParaRPr lang="en-US" dirty="0"/>
          </a:p>
          <a:p>
            <a:r>
              <a:rPr lang="en-US" dirty="0"/>
              <a:t>2.) use the browser (file) icon in the filename window to browse to where you stored dvdrental.tar</a:t>
            </a:r>
          </a:p>
          <a:p>
            <a:endParaRPr lang="en-US" dirty="0"/>
          </a:p>
          <a:p>
            <a:r>
              <a:rPr lang="en-US" dirty="0"/>
              <a:t>3) Click restore</a:t>
            </a:r>
          </a:p>
        </p:txBody>
      </p:sp>
    </p:spTree>
    <p:extLst>
      <p:ext uri="{BB962C8B-B14F-4D97-AF65-F5344CB8AC3E}">
        <p14:creationId xmlns:p14="http://schemas.microsoft.com/office/powerpoint/2010/main" val="392170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7D88-FA78-4E85-B4F2-AF168669EA02}"/>
              </a:ext>
            </a:extLst>
          </p:cNvPr>
          <p:cNvSpPr>
            <a:spLocks noGrp="1"/>
          </p:cNvSpPr>
          <p:nvPr>
            <p:ph type="title"/>
          </p:nvPr>
        </p:nvSpPr>
        <p:spPr>
          <a:xfrm>
            <a:off x="838200" y="365126"/>
            <a:ext cx="10515600" cy="760290"/>
          </a:xfrm>
        </p:spPr>
        <p:txBody>
          <a:bodyPr/>
          <a:lstStyle/>
          <a:p>
            <a:r>
              <a:rPr lang="en-US" dirty="0"/>
              <a:t>A quick look at the </a:t>
            </a:r>
            <a:r>
              <a:rPr lang="en-US" dirty="0" err="1"/>
              <a:t>dvdrental</a:t>
            </a:r>
            <a:r>
              <a:rPr lang="en-US" dirty="0"/>
              <a:t> database</a:t>
            </a:r>
          </a:p>
        </p:txBody>
      </p:sp>
      <p:pic>
        <p:nvPicPr>
          <p:cNvPr id="4" name="Picture 3">
            <a:extLst>
              <a:ext uri="{FF2B5EF4-FFF2-40B4-BE49-F238E27FC236}">
                <a16:creationId xmlns:a16="http://schemas.microsoft.com/office/drawing/2014/main" id="{1614C7FC-BC56-429C-A204-42BF46100812}"/>
              </a:ext>
            </a:extLst>
          </p:cNvPr>
          <p:cNvPicPr>
            <a:picLocks noChangeAspect="1"/>
          </p:cNvPicPr>
          <p:nvPr/>
        </p:nvPicPr>
        <p:blipFill>
          <a:blip r:embed="rId2"/>
          <a:stretch>
            <a:fillRect/>
          </a:stretch>
        </p:blipFill>
        <p:spPr>
          <a:xfrm>
            <a:off x="355042" y="1376624"/>
            <a:ext cx="8523757" cy="4489297"/>
          </a:xfrm>
          <a:prstGeom prst="rect">
            <a:avLst/>
          </a:prstGeom>
        </p:spPr>
      </p:pic>
      <p:sp>
        <p:nvSpPr>
          <p:cNvPr id="5" name="TextBox 4">
            <a:extLst>
              <a:ext uri="{FF2B5EF4-FFF2-40B4-BE49-F238E27FC236}">
                <a16:creationId xmlns:a16="http://schemas.microsoft.com/office/drawing/2014/main" id="{B5FCFE2F-836C-482B-8678-BBE3AC6E36A4}"/>
              </a:ext>
            </a:extLst>
          </p:cNvPr>
          <p:cNvSpPr txBox="1"/>
          <p:nvPr/>
        </p:nvSpPr>
        <p:spPr>
          <a:xfrm>
            <a:off x="9385161" y="1376624"/>
            <a:ext cx="2461846" cy="1477328"/>
          </a:xfrm>
          <a:prstGeom prst="rect">
            <a:avLst/>
          </a:prstGeom>
          <a:noFill/>
        </p:spPr>
        <p:txBody>
          <a:bodyPr wrap="square" rtlCol="0">
            <a:spAutoFit/>
          </a:bodyPr>
          <a:lstStyle/>
          <a:p>
            <a:r>
              <a:rPr lang="en-US" dirty="0"/>
              <a:t>1.) Click on </a:t>
            </a:r>
            <a:r>
              <a:rPr lang="en-US" dirty="0" err="1"/>
              <a:t>dvdrental</a:t>
            </a:r>
            <a:endParaRPr lang="en-US" dirty="0"/>
          </a:p>
          <a:p>
            <a:endParaRPr lang="en-US" dirty="0"/>
          </a:p>
          <a:p>
            <a:r>
              <a:rPr lang="en-US" dirty="0"/>
              <a:t>2.) Click on schemas</a:t>
            </a:r>
          </a:p>
          <a:p>
            <a:endParaRPr lang="en-US" dirty="0"/>
          </a:p>
          <a:p>
            <a:r>
              <a:rPr lang="en-US" dirty="0"/>
              <a:t>3.) Click on tables</a:t>
            </a:r>
          </a:p>
        </p:txBody>
      </p:sp>
      <p:sp>
        <p:nvSpPr>
          <p:cNvPr id="6" name="Oval 5">
            <a:extLst>
              <a:ext uri="{FF2B5EF4-FFF2-40B4-BE49-F238E27FC236}">
                <a16:creationId xmlns:a16="http://schemas.microsoft.com/office/drawing/2014/main" id="{FF844173-8200-46A7-87B4-B2DCB81DFF96}"/>
              </a:ext>
            </a:extLst>
          </p:cNvPr>
          <p:cNvSpPr/>
          <p:nvPr/>
        </p:nvSpPr>
        <p:spPr>
          <a:xfrm>
            <a:off x="517805" y="1896213"/>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45483D8-2F9D-4388-88E7-41814D973767}"/>
              </a:ext>
            </a:extLst>
          </p:cNvPr>
          <p:cNvSpPr/>
          <p:nvPr/>
        </p:nvSpPr>
        <p:spPr>
          <a:xfrm>
            <a:off x="650108" y="3053448"/>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8209593-8088-4646-9166-6C8AF684121D}"/>
              </a:ext>
            </a:extLst>
          </p:cNvPr>
          <p:cNvSpPr/>
          <p:nvPr/>
        </p:nvSpPr>
        <p:spPr>
          <a:xfrm>
            <a:off x="872114" y="5185373"/>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326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C996-13DD-4844-AB59-033B082B044E}"/>
              </a:ext>
            </a:extLst>
          </p:cNvPr>
          <p:cNvSpPr>
            <a:spLocks noGrp="1"/>
          </p:cNvSpPr>
          <p:nvPr>
            <p:ph type="title"/>
          </p:nvPr>
        </p:nvSpPr>
        <p:spPr>
          <a:xfrm>
            <a:off x="838200" y="204351"/>
            <a:ext cx="10515600" cy="669855"/>
          </a:xfrm>
        </p:spPr>
        <p:txBody>
          <a:bodyPr>
            <a:normAutofit fontScale="90000"/>
          </a:bodyPr>
          <a:lstStyle/>
          <a:p>
            <a:r>
              <a:rPr lang="en-US" dirty="0"/>
              <a:t>Tables in the </a:t>
            </a:r>
            <a:r>
              <a:rPr lang="en-US" dirty="0" err="1"/>
              <a:t>dvdrental</a:t>
            </a:r>
            <a:r>
              <a:rPr lang="en-US" dirty="0"/>
              <a:t> database</a:t>
            </a:r>
          </a:p>
        </p:txBody>
      </p:sp>
      <p:pic>
        <p:nvPicPr>
          <p:cNvPr id="4" name="Picture 3">
            <a:extLst>
              <a:ext uri="{FF2B5EF4-FFF2-40B4-BE49-F238E27FC236}">
                <a16:creationId xmlns:a16="http://schemas.microsoft.com/office/drawing/2014/main" id="{479300C0-D5A2-48B4-A178-3C83E8D1D646}"/>
              </a:ext>
            </a:extLst>
          </p:cNvPr>
          <p:cNvPicPr>
            <a:picLocks noChangeAspect="1"/>
          </p:cNvPicPr>
          <p:nvPr/>
        </p:nvPicPr>
        <p:blipFill>
          <a:blip r:embed="rId2"/>
          <a:stretch>
            <a:fillRect/>
          </a:stretch>
        </p:blipFill>
        <p:spPr>
          <a:xfrm>
            <a:off x="361741" y="1241298"/>
            <a:ext cx="8240440" cy="4375404"/>
          </a:xfrm>
          <a:prstGeom prst="rect">
            <a:avLst/>
          </a:prstGeom>
        </p:spPr>
      </p:pic>
      <p:sp>
        <p:nvSpPr>
          <p:cNvPr id="5" name="Oval 4">
            <a:extLst>
              <a:ext uri="{FF2B5EF4-FFF2-40B4-BE49-F238E27FC236}">
                <a16:creationId xmlns:a16="http://schemas.microsoft.com/office/drawing/2014/main" id="{9B6B3D8A-1FC8-4BCF-81D8-92CE4F180FE6}"/>
              </a:ext>
            </a:extLst>
          </p:cNvPr>
          <p:cNvSpPr/>
          <p:nvPr/>
        </p:nvSpPr>
        <p:spPr>
          <a:xfrm>
            <a:off x="838200" y="2318244"/>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6B3D2F-8A38-42CF-9ACE-BEA1865CCD27}"/>
              </a:ext>
            </a:extLst>
          </p:cNvPr>
          <p:cNvSpPr txBox="1"/>
          <p:nvPr/>
        </p:nvSpPr>
        <p:spPr>
          <a:xfrm>
            <a:off x="8842549" y="713433"/>
            <a:ext cx="2987710" cy="2308324"/>
          </a:xfrm>
          <a:prstGeom prst="rect">
            <a:avLst/>
          </a:prstGeom>
          <a:noFill/>
        </p:spPr>
        <p:txBody>
          <a:bodyPr wrap="square" rtlCol="0">
            <a:spAutoFit/>
          </a:bodyPr>
          <a:lstStyle/>
          <a:p>
            <a:r>
              <a:rPr lang="en-US" dirty="0"/>
              <a:t>1.) Click on “Tables” which is within “Schemas”</a:t>
            </a:r>
          </a:p>
          <a:p>
            <a:endParaRPr lang="en-US" dirty="0"/>
          </a:p>
          <a:p>
            <a:r>
              <a:rPr lang="en-US" dirty="0"/>
              <a:t>2.) Select Actor under tables</a:t>
            </a:r>
          </a:p>
          <a:p>
            <a:endParaRPr lang="en-US" dirty="0"/>
          </a:p>
          <a:p>
            <a:r>
              <a:rPr lang="en-US" dirty="0"/>
              <a:t>3.) Then use the table viewer icon (looks like a waffle) on the top </a:t>
            </a:r>
            <a:r>
              <a:rPr lang="en-US" dirty="0" err="1"/>
              <a:t>top</a:t>
            </a:r>
            <a:r>
              <a:rPr lang="en-US" dirty="0"/>
              <a:t> to see the table</a:t>
            </a:r>
          </a:p>
        </p:txBody>
      </p:sp>
      <p:sp>
        <p:nvSpPr>
          <p:cNvPr id="7" name="Oval 6">
            <a:extLst>
              <a:ext uri="{FF2B5EF4-FFF2-40B4-BE49-F238E27FC236}">
                <a16:creationId xmlns:a16="http://schemas.microsoft.com/office/drawing/2014/main" id="{79E232C0-611D-4EE7-B62F-CCEBC4712437}"/>
              </a:ext>
            </a:extLst>
          </p:cNvPr>
          <p:cNvSpPr/>
          <p:nvPr/>
        </p:nvSpPr>
        <p:spPr>
          <a:xfrm>
            <a:off x="990600" y="2470644"/>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F1970B-DBDC-4FEE-B766-2C4CE55D0E14}"/>
              </a:ext>
            </a:extLst>
          </p:cNvPr>
          <p:cNvSpPr/>
          <p:nvPr/>
        </p:nvSpPr>
        <p:spPr>
          <a:xfrm>
            <a:off x="1194181" y="1563367"/>
            <a:ext cx="262827"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49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FD29-9584-4DBA-AA2D-16A188B67EB1}"/>
              </a:ext>
            </a:extLst>
          </p:cNvPr>
          <p:cNvSpPr>
            <a:spLocks noGrp="1"/>
          </p:cNvSpPr>
          <p:nvPr>
            <p:ph type="title"/>
          </p:nvPr>
        </p:nvSpPr>
        <p:spPr/>
        <p:txBody>
          <a:bodyPr/>
          <a:lstStyle/>
          <a:p>
            <a:r>
              <a:rPr lang="en-US" dirty="0"/>
              <a:t>Installing the bank data set from a .</a:t>
            </a:r>
            <a:r>
              <a:rPr lang="en-US" dirty="0" err="1"/>
              <a:t>sql</a:t>
            </a:r>
            <a:r>
              <a:rPr lang="en-US" dirty="0"/>
              <a:t> file</a:t>
            </a:r>
          </a:p>
        </p:txBody>
      </p:sp>
      <p:pic>
        <p:nvPicPr>
          <p:cNvPr id="4" name="Picture 3">
            <a:extLst>
              <a:ext uri="{FF2B5EF4-FFF2-40B4-BE49-F238E27FC236}">
                <a16:creationId xmlns:a16="http://schemas.microsoft.com/office/drawing/2014/main" id="{5BC7831A-A975-4E34-BF6B-C98C2043F93A}"/>
              </a:ext>
            </a:extLst>
          </p:cNvPr>
          <p:cNvPicPr>
            <a:picLocks noChangeAspect="1"/>
          </p:cNvPicPr>
          <p:nvPr/>
        </p:nvPicPr>
        <p:blipFill>
          <a:blip r:embed="rId2"/>
          <a:stretch>
            <a:fillRect/>
          </a:stretch>
        </p:blipFill>
        <p:spPr>
          <a:xfrm>
            <a:off x="261257" y="1463002"/>
            <a:ext cx="8038681" cy="4268277"/>
          </a:xfrm>
          <a:prstGeom prst="rect">
            <a:avLst/>
          </a:prstGeom>
        </p:spPr>
      </p:pic>
      <p:sp>
        <p:nvSpPr>
          <p:cNvPr id="5" name="TextBox 4">
            <a:extLst>
              <a:ext uri="{FF2B5EF4-FFF2-40B4-BE49-F238E27FC236}">
                <a16:creationId xmlns:a16="http://schemas.microsoft.com/office/drawing/2014/main" id="{4F1AD1F9-7A7D-4CDC-A046-370071F98B77}"/>
              </a:ext>
            </a:extLst>
          </p:cNvPr>
          <p:cNvSpPr txBox="1"/>
          <p:nvPr/>
        </p:nvSpPr>
        <p:spPr>
          <a:xfrm>
            <a:off x="8440615" y="1426866"/>
            <a:ext cx="3557117" cy="2585323"/>
          </a:xfrm>
          <a:prstGeom prst="rect">
            <a:avLst/>
          </a:prstGeom>
          <a:noFill/>
        </p:spPr>
        <p:txBody>
          <a:bodyPr wrap="square" rtlCol="0">
            <a:spAutoFit/>
          </a:bodyPr>
          <a:lstStyle/>
          <a:p>
            <a:r>
              <a:rPr lang="en-US" dirty="0"/>
              <a:t>1.) Go to the </a:t>
            </a:r>
            <a:r>
              <a:rPr lang="en-US" dirty="0" err="1"/>
              <a:t>postgres</a:t>
            </a:r>
            <a:r>
              <a:rPr lang="en-US" dirty="0"/>
              <a:t> database listing</a:t>
            </a:r>
          </a:p>
          <a:p>
            <a:endParaRPr lang="en-US" dirty="0"/>
          </a:p>
          <a:p>
            <a:r>
              <a:rPr lang="en-US" dirty="0"/>
              <a:t>2.) Right click and Create a new database called bank- note this is the same set of initial steps as in the install from .tar</a:t>
            </a:r>
          </a:p>
          <a:p>
            <a:endParaRPr lang="en-US" dirty="0"/>
          </a:p>
          <a:p>
            <a:r>
              <a:rPr lang="en-US" dirty="0"/>
              <a:t>Name your database “bank”</a:t>
            </a:r>
          </a:p>
        </p:txBody>
      </p:sp>
      <p:sp>
        <p:nvSpPr>
          <p:cNvPr id="6" name="Oval 5">
            <a:extLst>
              <a:ext uri="{FF2B5EF4-FFF2-40B4-BE49-F238E27FC236}">
                <a16:creationId xmlns:a16="http://schemas.microsoft.com/office/drawing/2014/main" id="{3CE34E2C-8440-4D5A-AE8E-FE8D32DA0718}"/>
              </a:ext>
            </a:extLst>
          </p:cNvPr>
          <p:cNvSpPr/>
          <p:nvPr/>
        </p:nvSpPr>
        <p:spPr>
          <a:xfrm>
            <a:off x="366712" y="4056609"/>
            <a:ext cx="942975" cy="219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08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1002</Words>
  <Application>Microsoft Office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Importing Databases into Postgres</vt:lpstr>
      <vt:lpstr>PowerPoint Presentation</vt:lpstr>
      <vt:lpstr>PowerPoint Presentation</vt:lpstr>
      <vt:lpstr>Logging in to the database from pgAdmin4</vt:lpstr>
      <vt:lpstr>Installing dvdrental.tar</vt:lpstr>
      <vt:lpstr>Installing dvdrental.tar- continued</vt:lpstr>
      <vt:lpstr>A quick look at the dvdrental database</vt:lpstr>
      <vt:lpstr>Tables in the dvdrental database</vt:lpstr>
      <vt:lpstr>Installing the bank data set from a .sql file</vt:lpstr>
      <vt:lpstr>Installing bank from a .sql file</vt:lpstr>
      <vt:lpstr>Loading Chinook from a .sql file</vt:lpstr>
      <vt:lpstr>Loading Chinook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Databases into Postgres</dc:title>
  <dc:creator>Sheets, H David</dc:creator>
  <cp:lastModifiedBy>Sheets, H David</cp:lastModifiedBy>
  <cp:revision>13</cp:revision>
  <dcterms:created xsi:type="dcterms:W3CDTF">2025-02-04T14:56:46Z</dcterms:created>
  <dcterms:modified xsi:type="dcterms:W3CDTF">2025-02-04T18:05:47Z</dcterms:modified>
</cp:coreProperties>
</file>