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Work Sans Medium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7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WorkSansMedium-bold.fntdata"/><Relationship Id="rId16" Type="http://schemas.openxmlformats.org/officeDocument/2006/relationships/font" Target="fonts/WorkSansMedium-regular.fntdata"/><Relationship Id="rId19" Type="http://schemas.openxmlformats.org/officeDocument/2006/relationships/font" Target="fonts/WorkSansMedium-boldItalic.fntdata"/><Relationship Id="rId18" Type="http://schemas.openxmlformats.org/officeDocument/2006/relationships/font" Target="fonts/Work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d216f09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d216f09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216f09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d216f09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ed216f09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ed216f09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4214300"/>
            <a:ext cx="5233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539500"/>
            <a:ext cx="6229800" cy="12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5506475" y="3846050"/>
            <a:ext cx="2924400" cy="7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121288" y="2947800"/>
            <a:ext cx="791400" cy="754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2121288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1632756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1632756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08047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5" type="title"/>
          </p:nvPr>
        </p:nvSpPr>
        <p:spPr>
          <a:xfrm>
            <a:off x="4208047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6" type="title"/>
          </p:nvPr>
        </p:nvSpPr>
        <p:spPr>
          <a:xfrm>
            <a:off x="6783334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6783334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96206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3371497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946784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796206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3371497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5946784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713225" y="3964575"/>
            <a:ext cx="45693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13225" y="926750"/>
            <a:ext cx="4569300" cy="24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936250" y="1170025"/>
            <a:ext cx="2979300" cy="23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936250" y="3564200"/>
            <a:ext cx="2979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>
            <p:ph idx="2" type="pic"/>
          </p:nvPr>
        </p:nvSpPr>
        <p:spPr>
          <a:xfrm>
            <a:off x="5297950" y="0"/>
            <a:ext cx="3846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5" name="Google Shape;85;p15"/>
          <p:cNvCxnSpPr/>
          <p:nvPr/>
        </p:nvCxnSpPr>
        <p:spPr>
          <a:xfrm rot="10800000">
            <a:off x="37532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110349" y="1525275"/>
            <a:ext cx="27756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110361" y="2731125"/>
            <a:ext cx="2775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 rot="10800000">
            <a:off x="843300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648500" y="1527342"/>
            <a:ext cx="28038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648642" y="2733342"/>
            <a:ext cx="28038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7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1708950" y="1527352"/>
            <a:ext cx="27951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708950" y="2733352"/>
            <a:ext cx="2795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" name="Google Shape;102;p18"/>
          <p:cNvCxnSpPr/>
          <p:nvPr/>
        </p:nvCxnSpPr>
        <p:spPr>
          <a:xfrm rot="10800000">
            <a:off x="843300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-46325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983348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1224550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3" type="subTitle"/>
          </p:nvPr>
        </p:nvSpPr>
        <p:spPr>
          <a:xfrm>
            <a:off x="1224550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4" type="subTitle"/>
          </p:nvPr>
        </p:nvSpPr>
        <p:spPr>
          <a:xfrm>
            <a:off x="4983342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1" name="Google Shape;111;p19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4574225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subTitle"/>
          </p:nvPr>
        </p:nvSpPr>
        <p:spPr>
          <a:xfrm>
            <a:off x="720000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20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683900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869450" y="3683850"/>
            <a:ext cx="25614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200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32714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3" type="subTitle"/>
          </p:nvPr>
        </p:nvSpPr>
        <p:spPr>
          <a:xfrm>
            <a:off x="58228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4" type="subTitle"/>
          </p:nvPr>
        </p:nvSpPr>
        <p:spPr>
          <a:xfrm>
            <a:off x="720000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5" type="subTitle"/>
          </p:nvPr>
        </p:nvSpPr>
        <p:spPr>
          <a:xfrm>
            <a:off x="32714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6" type="subTitle"/>
          </p:nvPr>
        </p:nvSpPr>
        <p:spPr>
          <a:xfrm>
            <a:off x="58228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28" name="Google Shape;128;p21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1383875" y="1823393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5415727" y="1823393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3" type="subTitle"/>
          </p:nvPr>
        </p:nvSpPr>
        <p:spPr>
          <a:xfrm>
            <a:off x="1388725" y="3469938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4" type="subTitle"/>
          </p:nvPr>
        </p:nvSpPr>
        <p:spPr>
          <a:xfrm>
            <a:off x="5420574" y="3469938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5" type="subTitle"/>
          </p:nvPr>
        </p:nvSpPr>
        <p:spPr>
          <a:xfrm>
            <a:off x="1383875" y="134399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6" type="subTitle"/>
          </p:nvPr>
        </p:nvSpPr>
        <p:spPr>
          <a:xfrm>
            <a:off x="1388717" y="299046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7" type="subTitle"/>
          </p:nvPr>
        </p:nvSpPr>
        <p:spPr>
          <a:xfrm>
            <a:off x="5415725" y="134399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8" type="subTitle"/>
          </p:nvPr>
        </p:nvSpPr>
        <p:spPr>
          <a:xfrm>
            <a:off x="5420559" y="299046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40" name="Google Shape;140;p22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72170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2" type="subTitle"/>
          </p:nvPr>
        </p:nvSpPr>
        <p:spPr>
          <a:xfrm>
            <a:off x="345085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2170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345085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6181875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6181875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72000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subTitle"/>
          </p:nvPr>
        </p:nvSpPr>
        <p:spPr>
          <a:xfrm>
            <a:off x="344915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180174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72000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344915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6180174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56" name="Google Shape;156;p2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724325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2" type="subTitle"/>
          </p:nvPr>
        </p:nvSpPr>
        <p:spPr>
          <a:xfrm>
            <a:off x="3471727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720000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subTitle"/>
          </p:nvPr>
        </p:nvSpPr>
        <p:spPr>
          <a:xfrm>
            <a:off x="3467401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5" type="subTitle"/>
          </p:nvPr>
        </p:nvSpPr>
        <p:spPr>
          <a:xfrm>
            <a:off x="6214803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6" type="subTitle"/>
          </p:nvPr>
        </p:nvSpPr>
        <p:spPr>
          <a:xfrm>
            <a:off x="728663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7" type="subTitle"/>
          </p:nvPr>
        </p:nvSpPr>
        <p:spPr>
          <a:xfrm>
            <a:off x="3476070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8" type="subTitle"/>
          </p:nvPr>
        </p:nvSpPr>
        <p:spPr>
          <a:xfrm>
            <a:off x="724332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9" type="subTitle"/>
          </p:nvPr>
        </p:nvSpPr>
        <p:spPr>
          <a:xfrm>
            <a:off x="3471741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3" type="subTitle"/>
          </p:nvPr>
        </p:nvSpPr>
        <p:spPr>
          <a:xfrm>
            <a:off x="6219150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71" name="Google Shape;171;p24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hasCustomPrompt="1" type="title"/>
          </p:nvPr>
        </p:nvSpPr>
        <p:spPr>
          <a:xfrm>
            <a:off x="4228975" y="539500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4228975" y="1297500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hasCustomPrompt="1" idx="2" type="title"/>
          </p:nvPr>
        </p:nvSpPr>
        <p:spPr>
          <a:xfrm>
            <a:off x="2471100" y="2002604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2471100" y="2763175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4" type="title"/>
          </p:nvPr>
        </p:nvSpPr>
        <p:spPr>
          <a:xfrm>
            <a:off x="713225" y="3468258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713225" y="4231401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3" name="Google Shape;183;p2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7" name="Google Shape;187;p27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7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2" name="Google Shape;192;p28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7" name="Google Shape;197;p29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13225" y="539500"/>
            <a:ext cx="44481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713225" y="1568850"/>
            <a:ext cx="44481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713225" y="3861475"/>
            <a:ext cx="44481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2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31"/>
          <p:cNvGrpSpPr/>
          <p:nvPr/>
        </p:nvGrpSpPr>
        <p:grpSpPr>
          <a:xfrm>
            <a:off x="393875" y="0"/>
            <a:ext cx="8394850" cy="5143500"/>
            <a:chOff x="393875" y="0"/>
            <a:chExt cx="8394850" cy="5143500"/>
          </a:xfrm>
        </p:grpSpPr>
        <p:cxnSp>
          <p:nvCxnSpPr>
            <p:cNvPr id="206" name="Google Shape;206;p31"/>
            <p:cNvCxnSpPr/>
            <p:nvPr/>
          </p:nvCxnSpPr>
          <p:spPr>
            <a:xfrm rot="10800000">
              <a:off x="393875" y="78780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7" name="Google Shape;207;p31"/>
            <p:cNvCxnSpPr/>
            <p:nvPr/>
          </p:nvCxnSpPr>
          <p:spPr>
            <a:xfrm>
              <a:off x="8788725" y="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2"/>
          <p:cNvGrpSpPr/>
          <p:nvPr/>
        </p:nvGrpSpPr>
        <p:grpSpPr>
          <a:xfrm>
            <a:off x="-1" y="2571750"/>
            <a:ext cx="9144003" cy="0"/>
            <a:chOff x="-1" y="2571750"/>
            <a:chExt cx="9144003" cy="0"/>
          </a:xfrm>
        </p:grpSpPr>
        <p:cxnSp>
          <p:nvCxnSpPr>
            <p:cNvPr id="211" name="Google Shape;211;p32"/>
            <p:cNvCxnSpPr>
              <a:stCxn id="209" idx="1"/>
            </p:cNvCxnSpPr>
            <p:nvPr/>
          </p:nvCxnSpPr>
          <p:spPr>
            <a:xfrm>
              <a:off x="-1" y="2571750"/>
              <a:ext cx="71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32"/>
            <p:cNvCxnSpPr>
              <a:stCxn id="209" idx="3"/>
            </p:cNvCxnSpPr>
            <p:nvPr/>
          </p:nvCxnSpPr>
          <p:spPr>
            <a:xfrm rot="10800000">
              <a:off x="8441101" y="2571750"/>
              <a:ext cx="70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055279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583300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0552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15830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8804175" y="-325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20000" y="1750200"/>
            <a:ext cx="42948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1969350" y="1428000"/>
            <a:ext cx="5205300" cy="22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type="title"/>
          </p:nvPr>
        </p:nvSpPr>
        <p:spPr>
          <a:xfrm>
            <a:off x="2635500" y="1417775"/>
            <a:ext cx="38730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35500" y="2784175"/>
            <a:ext cx="38730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9"/>
          <p:cNvCxnSpPr/>
          <p:nvPr/>
        </p:nvCxnSpPr>
        <p:spPr>
          <a:xfrm>
            <a:off x="889625" y="6277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9"/>
          <p:cNvCxnSpPr/>
          <p:nvPr/>
        </p:nvCxnSpPr>
        <p:spPr>
          <a:xfrm rot="10800000">
            <a:off x="-46325" y="45158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157250" y="3854175"/>
            <a:ext cx="68295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Medium"/>
              <a:buNone/>
              <a:defRPr sz="35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de AEDS:</a:t>
            </a:r>
            <a:br>
              <a:rPr lang="en"/>
            </a:br>
            <a:r>
              <a:rPr lang="en"/>
              <a:t>List</a:t>
            </a:r>
            <a:endParaRPr/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713225" y="4214300"/>
            <a:ext cx="73701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Por: David Francisco Cordeiro Neto, João Pedro de Almeida Dupim e Pedro Henrique Santos</a:t>
            </a:r>
            <a:endParaRPr/>
          </a:p>
        </p:txBody>
      </p:sp>
      <p:cxnSp>
        <p:nvCxnSpPr>
          <p:cNvPr id="219" name="Google Shape;219;p33"/>
          <p:cNvCxnSpPr/>
          <p:nvPr/>
        </p:nvCxnSpPr>
        <p:spPr>
          <a:xfrm rot="10800000">
            <a:off x="8083225" y="-46200"/>
            <a:ext cx="0" cy="45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4872300" y="2193950"/>
            <a:ext cx="4598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</a:t>
            </a:r>
            <a:endParaRPr/>
          </a:p>
        </p:txBody>
      </p:sp>
      <p:sp>
        <p:nvSpPr>
          <p:cNvPr id="298" name="Google Shape;298;p42"/>
          <p:cNvSpPr txBox="1"/>
          <p:nvPr>
            <p:ph idx="2" type="title"/>
          </p:nvPr>
        </p:nvSpPr>
        <p:spPr>
          <a:xfrm>
            <a:off x="63985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99" name="Google Shape;299;p42"/>
          <p:cNvCxnSpPr/>
          <p:nvPr/>
        </p:nvCxnSpPr>
        <p:spPr>
          <a:xfrm>
            <a:off x="0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543150" y="338200"/>
            <a:ext cx="20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25" name="Google Shape;225;p34"/>
          <p:cNvSpPr txBox="1"/>
          <p:nvPr>
            <p:ph idx="2" type="title"/>
          </p:nvPr>
        </p:nvSpPr>
        <p:spPr>
          <a:xfrm>
            <a:off x="2917006" y="150832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34"/>
          <p:cNvSpPr txBox="1"/>
          <p:nvPr>
            <p:ph idx="3" type="title"/>
          </p:nvPr>
        </p:nvSpPr>
        <p:spPr>
          <a:xfrm>
            <a:off x="2917006" y="32087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7" name="Google Shape;227;p34"/>
          <p:cNvSpPr txBox="1"/>
          <p:nvPr>
            <p:ph idx="4" type="title"/>
          </p:nvPr>
        </p:nvSpPr>
        <p:spPr>
          <a:xfrm>
            <a:off x="5492297" y="150832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" name="Google Shape;228;p34"/>
          <p:cNvSpPr txBox="1"/>
          <p:nvPr>
            <p:ph idx="5" type="title"/>
          </p:nvPr>
        </p:nvSpPr>
        <p:spPr>
          <a:xfrm>
            <a:off x="5492297" y="32087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2080456" y="2112309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30" name="Google Shape;230;p34"/>
          <p:cNvSpPr txBox="1"/>
          <p:nvPr>
            <p:ph idx="8" type="subTitle"/>
          </p:nvPr>
        </p:nvSpPr>
        <p:spPr>
          <a:xfrm>
            <a:off x="4655747" y="244652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Principais</a:t>
            </a:r>
            <a:endParaRPr/>
          </a:p>
        </p:txBody>
      </p:sp>
      <p:sp>
        <p:nvSpPr>
          <p:cNvPr id="231" name="Google Shape;231;p34"/>
          <p:cNvSpPr txBox="1"/>
          <p:nvPr>
            <p:ph idx="13" type="subTitle"/>
          </p:nvPr>
        </p:nvSpPr>
        <p:spPr>
          <a:xfrm>
            <a:off x="2080456" y="3812797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Utilizar</a:t>
            </a:r>
            <a:endParaRPr/>
          </a:p>
        </p:txBody>
      </p:sp>
      <p:sp>
        <p:nvSpPr>
          <p:cNvPr id="232" name="Google Shape;232;p34"/>
          <p:cNvSpPr txBox="1"/>
          <p:nvPr>
            <p:ph idx="14" type="subTitle"/>
          </p:nvPr>
        </p:nvSpPr>
        <p:spPr>
          <a:xfrm>
            <a:off x="4655747" y="4146247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713225" y="2440025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 List</a:t>
            </a:r>
            <a:endParaRPr/>
          </a:p>
        </p:txBody>
      </p:sp>
      <p:sp>
        <p:nvSpPr>
          <p:cNvPr id="238" name="Google Shape;238;p35"/>
          <p:cNvSpPr txBox="1"/>
          <p:nvPr>
            <p:ph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39" name="Google Shape;239;p35"/>
          <p:cNvCxnSpPr>
            <a:stCxn id="240" idx="6"/>
          </p:cNvCxnSpPr>
          <p:nvPr/>
        </p:nvCxnSpPr>
        <p:spPr>
          <a:xfrm>
            <a:off x="3684575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2" type="subTitle"/>
          </p:nvPr>
        </p:nvSpPr>
        <p:spPr>
          <a:xfrm>
            <a:off x="4963000" y="1847050"/>
            <a:ext cx="30000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Através da classe </a:t>
            </a:r>
            <a:r>
              <a:rPr lang="en" sz="1500">
                <a:highlight>
                  <a:schemeClr val="accent1"/>
                </a:highlight>
              </a:rPr>
              <a:t>list, </a:t>
            </a:r>
            <a:r>
              <a:rPr lang="en" sz="1500"/>
              <a:t>essa biblioteca fornece um conjunto de funcionalidades eficientes para inserir, remover e acessar elementos em uma lista, garantindo operações de tempo constante para inserção e remoção no início ou no final da lista, bem como iteração eficiente através de seus elementos.</a:t>
            </a:r>
            <a:endParaRPr sz="1500"/>
          </a:p>
        </p:txBody>
      </p:sp>
      <p:sp>
        <p:nvSpPr>
          <p:cNvPr id="246" name="Google Shape;246;p36"/>
          <p:cNvSpPr txBox="1"/>
          <p:nvPr/>
        </p:nvSpPr>
        <p:spPr>
          <a:xfrm>
            <a:off x="877575" y="747875"/>
            <a:ext cx="30000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biblioteca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&lt;list&gt;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é um componente fundamental da linguagem de programação C++, oferecendo uma estrutura de dados flexível e poderosa para manipulação de listas duplamente encadeadas.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872300" y="2193950"/>
            <a:ext cx="4598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Principais</a:t>
            </a:r>
            <a:endParaRPr/>
          </a:p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63985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53" name="Google Shape;253;p37"/>
          <p:cNvCxnSpPr/>
          <p:nvPr/>
        </p:nvCxnSpPr>
        <p:spPr>
          <a:xfrm>
            <a:off x="0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/>
        </p:nvSpPr>
        <p:spPr>
          <a:xfrm>
            <a:off x="320250" y="863250"/>
            <a:ext cx="2656200" cy="2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&lt;list&gt;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é uma estrutura de dados valiosa em C++, proporcionando uma gama de operações eficientes e flexíveis para manipulação de coleções de elementos, especialmente quando a necessidade de inserção e remoção dinâmica de dados é prioritária.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3248400" y="863250"/>
            <a:ext cx="2403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Embora as listas encadeadas possam consumir mais memória do que arrays, a &lt;list&gt; do C++ oferece um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desempenho estável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para inserção e remoção, tornando-a uma escolha vantajosa para operações frequentes de modificação, onde o tempo constante é fundamental.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0" name="Google Shape;260;p38"/>
          <p:cNvSpPr txBox="1"/>
          <p:nvPr/>
        </p:nvSpPr>
        <p:spPr>
          <a:xfrm>
            <a:off x="5923950" y="863250"/>
            <a:ext cx="28998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&lt;list&gt;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implementa uma lista duplamente encadeada, permitindo a inserção e remoção eficientes de elementos no início, final ou em posições específicas da lista. Isso resulta em operações rápidas de inserção e remoção, mesmo para grandes conjuntos de dados.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idx="2" type="subTitle"/>
          </p:nvPr>
        </p:nvSpPr>
        <p:spPr>
          <a:xfrm>
            <a:off x="3447462" y="202382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Adiciona um elemento no </a:t>
            </a:r>
            <a:r>
              <a:rPr lang="en" sz="1500">
                <a:highlight>
                  <a:schemeClr val="accent1"/>
                </a:highlight>
              </a:rPr>
              <a:t>início</a:t>
            </a:r>
            <a:r>
              <a:rPr lang="en" sz="1500"/>
              <a:t> da lista.</a:t>
            </a:r>
            <a:endParaRPr sz="1500"/>
          </a:p>
        </p:txBody>
      </p:sp>
      <p:sp>
        <p:nvSpPr>
          <p:cNvPr id="266" name="Google Shape;266;p39"/>
          <p:cNvSpPr txBox="1"/>
          <p:nvPr>
            <p:ph idx="5" type="subTitle"/>
          </p:nvPr>
        </p:nvSpPr>
        <p:spPr>
          <a:xfrm>
            <a:off x="6178487" y="202382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Remove o elemento na posição especificada.</a:t>
            </a:r>
            <a:endParaRPr sz="1500"/>
          </a:p>
        </p:txBody>
      </p:sp>
      <p:sp>
        <p:nvSpPr>
          <p:cNvPr id="267" name="Google Shape;267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Principais Operações oferecidos pela biblioteca</a:t>
            </a:r>
            <a:endParaRPr sz="2500"/>
          </a:p>
        </p:txBody>
      </p:sp>
      <p:sp>
        <p:nvSpPr>
          <p:cNvPr id="268" name="Google Shape;268;p39"/>
          <p:cNvSpPr txBox="1"/>
          <p:nvPr>
            <p:ph idx="1" type="subTitle"/>
          </p:nvPr>
        </p:nvSpPr>
        <p:spPr>
          <a:xfrm>
            <a:off x="837063" y="202382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Adiciona um elemento no </a:t>
            </a:r>
            <a:r>
              <a:rPr lang="en" sz="1500">
                <a:highlight>
                  <a:schemeClr val="accent1"/>
                </a:highlight>
              </a:rPr>
              <a:t>final</a:t>
            </a:r>
            <a:r>
              <a:rPr lang="en" sz="1500"/>
              <a:t> da lista.</a:t>
            </a:r>
            <a:endParaRPr sz="1500"/>
          </a:p>
        </p:txBody>
      </p:sp>
      <p:sp>
        <p:nvSpPr>
          <p:cNvPr id="269" name="Google Shape;269;p39"/>
          <p:cNvSpPr txBox="1"/>
          <p:nvPr>
            <p:ph idx="3" type="subTitle"/>
          </p:nvPr>
        </p:nvSpPr>
        <p:spPr>
          <a:xfrm>
            <a:off x="718313" y="368001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Remove todos os elementos da lista.</a:t>
            </a:r>
            <a:endParaRPr sz="1500"/>
          </a:p>
        </p:txBody>
      </p:sp>
      <p:sp>
        <p:nvSpPr>
          <p:cNvPr id="270" name="Google Shape;270;p39"/>
          <p:cNvSpPr txBox="1"/>
          <p:nvPr>
            <p:ph idx="4" type="subTitle"/>
          </p:nvPr>
        </p:nvSpPr>
        <p:spPr>
          <a:xfrm>
            <a:off x="3447462" y="368001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Ordena os elementos na lista.</a:t>
            </a:r>
            <a:endParaRPr sz="1500"/>
          </a:p>
        </p:txBody>
      </p:sp>
      <p:sp>
        <p:nvSpPr>
          <p:cNvPr id="271" name="Google Shape;271;p39"/>
          <p:cNvSpPr txBox="1"/>
          <p:nvPr>
            <p:ph idx="6" type="subTitle"/>
          </p:nvPr>
        </p:nvSpPr>
        <p:spPr>
          <a:xfrm>
            <a:off x="6178487" y="368001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Inverte a ordem dos elementos na lista.</a:t>
            </a:r>
            <a:endParaRPr sz="1500"/>
          </a:p>
        </p:txBody>
      </p:sp>
      <p:sp>
        <p:nvSpPr>
          <p:cNvPr id="272" name="Google Shape;272;p39"/>
          <p:cNvSpPr txBox="1"/>
          <p:nvPr>
            <p:ph idx="7" type="subTitle"/>
          </p:nvPr>
        </p:nvSpPr>
        <p:spPr>
          <a:xfrm>
            <a:off x="716613" y="1505450"/>
            <a:ext cx="24879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ush_back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(value)</a:t>
            </a:r>
            <a:endParaRPr/>
          </a:p>
        </p:txBody>
      </p:sp>
      <p:sp>
        <p:nvSpPr>
          <p:cNvPr id="273" name="Google Shape;273;p39"/>
          <p:cNvSpPr txBox="1"/>
          <p:nvPr>
            <p:ph idx="8" type="subTitle"/>
          </p:nvPr>
        </p:nvSpPr>
        <p:spPr>
          <a:xfrm>
            <a:off x="3445763" y="1505450"/>
            <a:ext cx="23562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ush_front (value)</a:t>
            </a:r>
            <a:endParaRPr/>
          </a:p>
        </p:txBody>
      </p:sp>
      <p:sp>
        <p:nvSpPr>
          <p:cNvPr id="274" name="Google Shape;274;p39"/>
          <p:cNvSpPr txBox="1"/>
          <p:nvPr>
            <p:ph idx="9" type="subTitle"/>
          </p:nvPr>
        </p:nvSpPr>
        <p:spPr>
          <a:xfrm>
            <a:off x="6176787" y="150545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rase</a:t>
            </a:r>
            <a:br>
              <a:rPr lang="en"/>
            </a:br>
            <a:r>
              <a:rPr lang="en"/>
              <a:t>(position)</a:t>
            </a:r>
            <a:endParaRPr/>
          </a:p>
        </p:txBody>
      </p:sp>
      <p:sp>
        <p:nvSpPr>
          <p:cNvPr id="275" name="Google Shape;275;p39"/>
          <p:cNvSpPr txBox="1"/>
          <p:nvPr>
            <p:ph idx="13" type="subTitle"/>
          </p:nvPr>
        </p:nvSpPr>
        <p:spPr>
          <a:xfrm>
            <a:off x="716613" y="319521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clear</a:t>
            </a:r>
            <a:endParaRPr/>
          </a:p>
        </p:txBody>
      </p:sp>
      <p:sp>
        <p:nvSpPr>
          <p:cNvPr id="276" name="Google Shape;276;p39"/>
          <p:cNvSpPr txBox="1"/>
          <p:nvPr>
            <p:ph idx="14" type="subTitle"/>
          </p:nvPr>
        </p:nvSpPr>
        <p:spPr>
          <a:xfrm>
            <a:off x="3445762" y="319521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</a:t>
            </a:r>
            <a:endParaRPr/>
          </a:p>
        </p:txBody>
      </p:sp>
      <p:sp>
        <p:nvSpPr>
          <p:cNvPr id="277" name="Google Shape;277;p39"/>
          <p:cNvSpPr txBox="1"/>
          <p:nvPr>
            <p:ph idx="15" type="subTitle"/>
          </p:nvPr>
        </p:nvSpPr>
        <p:spPr>
          <a:xfrm>
            <a:off x="6176787" y="319521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713225" y="2440025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Utilizar</a:t>
            </a:r>
            <a:endParaRPr/>
          </a:p>
        </p:txBody>
      </p:sp>
      <p:sp>
        <p:nvSpPr>
          <p:cNvPr id="283" name="Google Shape;283;p40"/>
          <p:cNvSpPr txBox="1"/>
          <p:nvPr>
            <p:ph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84" name="Google Shape;284;p40"/>
          <p:cNvCxnSpPr>
            <a:stCxn id="285" idx="6"/>
          </p:cNvCxnSpPr>
          <p:nvPr/>
        </p:nvCxnSpPr>
        <p:spPr>
          <a:xfrm>
            <a:off x="3684575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/>
          <p:nvPr>
            <p:ph type="title"/>
          </p:nvPr>
        </p:nvSpPr>
        <p:spPr>
          <a:xfrm>
            <a:off x="834500" y="2272525"/>
            <a:ext cx="39579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Para utilizar a biblioteca </a:t>
            </a:r>
            <a:r>
              <a:rPr lang="en" sz="1500"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&lt;list&gt;</a:t>
            </a: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 em C++, comece incluindo o cabeçalho </a:t>
            </a:r>
            <a:r>
              <a:rPr lang="en" sz="1500"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&lt;list&gt;</a:t>
            </a: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, declare uma lista usando </a:t>
            </a:r>
            <a:r>
              <a:rPr lang="en" sz="1500"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list&lt;Tipo&gt; nomeDaLista;,</a:t>
            </a: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 onde “Tipo” representa o tipo de dado a ser armazenado. </a:t>
            </a: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Após a declaração, utilize os métodos fornecidos pela lista, como </a:t>
            </a:r>
            <a:r>
              <a:rPr lang="en" sz="1500"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push_back, push_front, pop_back, pop_front, insert e erase</a:t>
            </a: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, para adicionar, remover e manipular elementos na li</a:t>
            </a:r>
            <a:r>
              <a:rPr lang="en" sz="1200">
                <a:latin typeface="Work Sans"/>
                <a:ea typeface="Work Sans"/>
                <a:cs typeface="Work Sans"/>
                <a:sym typeface="Work Sans"/>
              </a:rPr>
              <a:t>sta.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4868800" y="2465600"/>
            <a:ext cx="3365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&lt;list&gt;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fornece uma maneira versátil e eficiente de gerenciar coleções de elementos dinâmicos, dessa forma 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os métodos </a:t>
            </a:r>
            <a:r>
              <a:rPr lang="en" sz="1500">
                <a:solidFill>
                  <a:schemeClr val="dk1"/>
                </a:solidFill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front, back, begin, end, size e empty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permitem acessar informações sobre os elementos e o estado atual da lista.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850" y="1144700"/>
            <a:ext cx="2267299" cy="891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uroanatomy: Central Nervous System by Slidesgo">
  <a:themeElements>
    <a:clrScheme name="Simple Light">
      <a:dk1>
        <a:srgbClr val="FFFFFF"/>
      </a:dk1>
      <a:lt1>
        <a:srgbClr val="191919"/>
      </a:lt1>
      <a:dk2>
        <a:srgbClr val="373737"/>
      </a:dk2>
      <a:lt2>
        <a:srgbClr val="565656"/>
      </a:lt2>
      <a:accent1>
        <a:srgbClr val="79797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