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Work Sans Medium"/>
      <p:regular r:id="rId16"/>
      <p:bold r:id="rId17"/>
      <p:italic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  <p:embeddedFont>
      <p:font typeface="Work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4" Type="http://schemas.openxmlformats.org/officeDocument/2006/relationships/font" Target="fonts/WorkSansLight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Light-italic.fntdata"/><Relationship Id="rId25" Type="http://schemas.openxmlformats.org/officeDocument/2006/relationships/font" Target="fonts/WorkSansLight-bold.fntdata"/><Relationship Id="rId27" Type="http://schemas.openxmlformats.org/officeDocument/2006/relationships/font" Target="fonts/Work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WorkSansMedium-bold.fntdata"/><Relationship Id="rId16" Type="http://schemas.openxmlformats.org/officeDocument/2006/relationships/font" Target="fonts/WorkSansMedium-regular.fntdata"/><Relationship Id="rId19" Type="http://schemas.openxmlformats.org/officeDocument/2006/relationships/font" Target="fonts/WorkSansMedium-boldItalic.fntdata"/><Relationship Id="rId18" Type="http://schemas.openxmlformats.org/officeDocument/2006/relationships/font" Target="fonts/Work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ed216f09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ed216f09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d216f09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d216f09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d216f09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d216f09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54100"/>
            <a:ext cx="5233500" cy="23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4214300"/>
            <a:ext cx="52335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713225" y="539500"/>
            <a:ext cx="6229800" cy="12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5506475" y="3846050"/>
            <a:ext cx="2924400" cy="7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121288" y="2947800"/>
            <a:ext cx="791400" cy="754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2121288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1632756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1632756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208047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5" type="title"/>
          </p:nvPr>
        </p:nvSpPr>
        <p:spPr>
          <a:xfrm>
            <a:off x="4208047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6" type="title"/>
          </p:nvPr>
        </p:nvSpPr>
        <p:spPr>
          <a:xfrm>
            <a:off x="6783334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6783334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96206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3371497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946784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796206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3371497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subTitle"/>
          </p:nvPr>
        </p:nvSpPr>
        <p:spPr>
          <a:xfrm>
            <a:off x="5946784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type="title"/>
          </p:nvPr>
        </p:nvSpPr>
        <p:spPr>
          <a:xfrm>
            <a:off x="713225" y="3964575"/>
            <a:ext cx="45693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13225" y="926750"/>
            <a:ext cx="4569300" cy="24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936250" y="1170025"/>
            <a:ext cx="2979300" cy="23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936250" y="3564200"/>
            <a:ext cx="2979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/>
          <p:nvPr>
            <p:ph idx="2" type="pic"/>
          </p:nvPr>
        </p:nvSpPr>
        <p:spPr>
          <a:xfrm>
            <a:off x="5297950" y="0"/>
            <a:ext cx="3846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5" name="Google Shape;85;p15"/>
          <p:cNvCxnSpPr/>
          <p:nvPr/>
        </p:nvCxnSpPr>
        <p:spPr>
          <a:xfrm rot="10800000">
            <a:off x="37532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1110349" y="1525275"/>
            <a:ext cx="27756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1110361" y="2731125"/>
            <a:ext cx="2775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 rot="10800000">
            <a:off x="843300" y="4216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4648500" y="1527342"/>
            <a:ext cx="28038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4648642" y="2733342"/>
            <a:ext cx="28038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7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1708950" y="1527352"/>
            <a:ext cx="27951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708950" y="2733352"/>
            <a:ext cx="27951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2" name="Google Shape;102;p18"/>
          <p:cNvCxnSpPr/>
          <p:nvPr/>
        </p:nvCxnSpPr>
        <p:spPr>
          <a:xfrm rot="10800000">
            <a:off x="843300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 rot="10800000">
            <a:off x="-46325" y="4216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983348" y="2786950"/>
            <a:ext cx="29361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2" type="subTitle"/>
          </p:nvPr>
        </p:nvSpPr>
        <p:spPr>
          <a:xfrm>
            <a:off x="1224550" y="2786950"/>
            <a:ext cx="29361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3" type="subTitle"/>
          </p:nvPr>
        </p:nvSpPr>
        <p:spPr>
          <a:xfrm>
            <a:off x="1224550" y="2228050"/>
            <a:ext cx="2936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4" type="subTitle"/>
          </p:nvPr>
        </p:nvSpPr>
        <p:spPr>
          <a:xfrm>
            <a:off x="4983342" y="2228050"/>
            <a:ext cx="2936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1" name="Google Shape;111;p19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4574225" y="1782075"/>
            <a:ext cx="3280800" cy="21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subTitle"/>
          </p:nvPr>
        </p:nvSpPr>
        <p:spPr>
          <a:xfrm>
            <a:off x="720000" y="1782075"/>
            <a:ext cx="3280800" cy="21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8" name="Google Shape;118;p20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3683900"/>
            <a:ext cx="5156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539500"/>
            <a:ext cx="2205900" cy="169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869450" y="3683850"/>
            <a:ext cx="25614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7200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subTitle"/>
          </p:nvPr>
        </p:nvSpPr>
        <p:spPr>
          <a:xfrm>
            <a:off x="32714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3" type="subTitle"/>
          </p:nvPr>
        </p:nvSpPr>
        <p:spPr>
          <a:xfrm>
            <a:off x="58228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4" type="subTitle"/>
          </p:nvPr>
        </p:nvSpPr>
        <p:spPr>
          <a:xfrm>
            <a:off x="720000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5" type="subTitle"/>
          </p:nvPr>
        </p:nvSpPr>
        <p:spPr>
          <a:xfrm>
            <a:off x="3271406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6" type="subTitle"/>
          </p:nvPr>
        </p:nvSpPr>
        <p:spPr>
          <a:xfrm>
            <a:off x="5822806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28" name="Google Shape;128;p21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1383875" y="1823393"/>
            <a:ext cx="3015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2" type="subTitle"/>
          </p:nvPr>
        </p:nvSpPr>
        <p:spPr>
          <a:xfrm>
            <a:off x="5415727" y="1823393"/>
            <a:ext cx="30102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3" type="subTitle"/>
          </p:nvPr>
        </p:nvSpPr>
        <p:spPr>
          <a:xfrm>
            <a:off x="1388725" y="3469938"/>
            <a:ext cx="3015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4" type="subTitle"/>
          </p:nvPr>
        </p:nvSpPr>
        <p:spPr>
          <a:xfrm>
            <a:off x="5420574" y="3469938"/>
            <a:ext cx="30102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5" type="subTitle"/>
          </p:nvPr>
        </p:nvSpPr>
        <p:spPr>
          <a:xfrm>
            <a:off x="1383875" y="1343993"/>
            <a:ext cx="3015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6" type="subTitle"/>
          </p:nvPr>
        </p:nvSpPr>
        <p:spPr>
          <a:xfrm>
            <a:off x="1388717" y="2990463"/>
            <a:ext cx="3015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7" type="subTitle"/>
          </p:nvPr>
        </p:nvSpPr>
        <p:spPr>
          <a:xfrm>
            <a:off x="5415725" y="1343993"/>
            <a:ext cx="30102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8" type="subTitle"/>
          </p:nvPr>
        </p:nvSpPr>
        <p:spPr>
          <a:xfrm>
            <a:off x="5420559" y="2990463"/>
            <a:ext cx="30102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40" name="Google Shape;140;p22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721700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2" type="subTitle"/>
          </p:nvPr>
        </p:nvSpPr>
        <p:spPr>
          <a:xfrm>
            <a:off x="3450850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21700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3450850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5" type="subTitle"/>
          </p:nvPr>
        </p:nvSpPr>
        <p:spPr>
          <a:xfrm>
            <a:off x="6181875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6181875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720000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subTitle"/>
          </p:nvPr>
        </p:nvSpPr>
        <p:spPr>
          <a:xfrm>
            <a:off x="3449150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6180174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720000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subTitle"/>
          </p:nvPr>
        </p:nvSpPr>
        <p:spPr>
          <a:xfrm>
            <a:off x="3449150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6180174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56" name="Google Shape;156;p23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724325" y="1970300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2" type="subTitle"/>
          </p:nvPr>
        </p:nvSpPr>
        <p:spPr>
          <a:xfrm>
            <a:off x="3471727" y="1970300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3" type="subTitle"/>
          </p:nvPr>
        </p:nvSpPr>
        <p:spPr>
          <a:xfrm>
            <a:off x="720000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4" type="subTitle"/>
          </p:nvPr>
        </p:nvSpPr>
        <p:spPr>
          <a:xfrm>
            <a:off x="3467401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5" type="subTitle"/>
          </p:nvPr>
        </p:nvSpPr>
        <p:spPr>
          <a:xfrm>
            <a:off x="6214803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6" type="subTitle"/>
          </p:nvPr>
        </p:nvSpPr>
        <p:spPr>
          <a:xfrm>
            <a:off x="728663" y="1485500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7" type="subTitle"/>
          </p:nvPr>
        </p:nvSpPr>
        <p:spPr>
          <a:xfrm>
            <a:off x="3476070" y="1485500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8" type="subTitle"/>
          </p:nvPr>
        </p:nvSpPr>
        <p:spPr>
          <a:xfrm>
            <a:off x="724332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idx="9" type="subTitle"/>
          </p:nvPr>
        </p:nvSpPr>
        <p:spPr>
          <a:xfrm>
            <a:off x="3471741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4"/>
          <p:cNvSpPr txBox="1"/>
          <p:nvPr>
            <p:ph idx="13" type="subTitle"/>
          </p:nvPr>
        </p:nvSpPr>
        <p:spPr>
          <a:xfrm>
            <a:off x="6219150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71" name="Google Shape;171;p24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hasCustomPrompt="1" type="title"/>
          </p:nvPr>
        </p:nvSpPr>
        <p:spPr>
          <a:xfrm>
            <a:off x="4228975" y="539500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5"/>
          <p:cNvSpPr txBox="1"/>
          <p:nvPr>
            <p:ph idx="1" type="subTitle"/>
          </p:nvPr>
        </p:nvSpPr>
        <p:spPr>
          <a:xfrm>
            <a:off x="4228975" y="1297500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hasCustomPrompt="1" idx="2" type="title"/>
          </p:nvPr>
        </p:nvSpPr>
        <p:spPr>
          <a:xfrm>
            <a:off x="2471100" y="2002604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2471100" y="2763175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hasCustomPrompt="1" idx="4" type="title"/>
          </p:nvPr>
        </p:nvSpPr>
        <p:spPr>
          <a:xfrm>
            <a:off x="713225" y="3468258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713225" y="4231401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83" name="Google Shape;183;p26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87" name="Google Shape;187;p27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7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cxnSp>
        <p:nvCxnSpPr>
          <p:cNvPr id="192" name="Google Shape;192;p28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8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cxnSp>
        <p:nvCxnSpPr>
          <p:cNvPr id="197" name="Google Shape;197;p29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13225" y="539500"/>
            <a:ext cx="44481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" type="subTitle"/>
          </p:nvPr>
        </p:nvSpPr>
        <p:spPr>
          <a:xfrm>
            <a:off x="713225" y="1568850"/>
            <a:ext cx="44481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713225" y="3861475"/>
            <a:ext cx="44481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200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31"/>
          <p:cNvGrpSpPr/>
          <p:nvPr/>
        </p:nvGrpSpPr>
        <p:grpSpPr>
          <a:xfrm>
            <a:off x="393875" y="0"/>
            <a:ext cx="8394850" cy="5143500"/>
            <a:chOff x="393875" y="0"/>
            <a:chExt cx="8394850" cy="5143500"/>
          </a:xfrm>
        </p:grpSpPr>
        <p:cxnSp>
          <p:nvCxnSpPr>
            <p:cNvPr id="206" name="Google Shape;206;p31"/>
            <p:cNvCxnSpPr/>
            <p:nvPr/>
          </p:nvCxnSpPr>
          <p:spPr>
            <a:xfrm rot="10800000">
              <a:off x="393875" y="787800"/>
              <a:ext cx="0" cy="43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07" name="Google Shape;207;p31"/>
            <p:cNvCxnSpPr/>
            <p:nvPr/>
          </p:nvCxnSpPr>
          <p:spPr>
            <a:xfrm>
              <a:off x="8788725" y="0"/>
              <a:ext cx="0" cy="43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32"/>
          <p:cNvGrpSpPr/>
          <p:nvPr/>
        </p:nvGrpSpPr>
        <p:grpSpPr>
          <a:xfrm>
            <a:off x="-1" y="2571750"/>
            <a:ext cx="9144003" cy="0"/>
            <a:chOff x="-1" y="2571750"/>
            <a:chExt cx="9144003" cy="0"/>
          </a:xfrm>
        </p:grpSpPr>
        <p:cxnSp>
          <p:nvCxnSpPr>
            <p:cNvPr id="211" name="Google Shape;211;p32"/>
            <p:cNvCxnSpPr>
              <a:stCxn id="209" idx="1"/>
            </p:cNvCxnSpPr>
            <p:nvPr/>
          </p:nvCxnSpPr>
          <p:spPr>
            <a:xfrm>
              <a:off x="-1" y="2571750"/>
              <a:ext cx="71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32"/>
            <p:cNvCxnSpPr>
              <a:stCxn id="209" idx="3"/>
            </p:cNvCxnSpPr>
            <p:nvPr/>
          </p:nvCxnSpPr>
          <p:spPr>
            <a:xfrm rot="10800000">
              <a:off x="8441101" y="2571750"/>
              <a:ext cx="70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5055279" y="4031300"/>
            <a:ext cx="2505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1583300" y="4031300"/>
            <a:ext cx="2505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5055275" y="3494750"/>
            <a:ext cx="25056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1583075" y="3494750"/>
            <a:ext cx="25056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8804175" y="-325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720000" y="1750200"/>
            <a:ext cx="42948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1969350" y="1428000"/>
            <a:ext cx="5205300" cy="22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type="title"/>
          </p:nvPr>
        </p:nvSpPr>
        <p:spPr>
          <a:xfrm>
            <a:off x="2635500" y="1417775"/>
            <a:ext cx="38730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35500" y="2784175"/>
            <a:ext cx="38730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" name="Google Shape;47;p9"/>
          <p:cNvCxnSpPr/>
          <p:nvPr/>
        </p:nvCxnSpPr>
        <p:spPr>
          <a:xfrm>
            <a:off x="889625" y="6277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9"/>
          <p:cNvCxnSpPr/>
          <p:nvPr/>
        </p:nvCxnSpPr>
        <p:spPr>
          <a:xfrm rot="10800000">
            <a:off x="-46325" y="45158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>
            <p:ph idx="2" type="pic"/>
          </p:nvPr>
        </p:nvSpPr>
        <p:spPr>
          <a:xfrm>
            <a:off x="-3301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1157250" y="3854175"/>
            <a:ext cx="68295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Medium"/>
              <a:buNone/>
              <a:defRPr sz="35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ctrTitle"/>
          </p:nvPr>
        </p:nvSpPr>
        <p:spPr>
          <a:xfrm>
            <a:off x="713225" y="754100"/>
            <a:ext cx="5233500" cy="23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 de AEDS:</a:t>
            </a:r>
            <a:br>
              <a:rPr lang="en"/>
            </a:br>
            <a:r>
              <a:rPr lang="en"/>
              <a:t>Queue</a:t>
            </a:r>
            <a:endParaRPr/>
          </a:p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713225" y="4214300"/>
            <a:ext cx="73701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Por: David Francisco Cordeiro Neto, João Pedro de Almeida Dupim e Pedro Henrique Santos</a:t>
            </a:r>
            <a:endParaRPr/>
          </a:p>
        </p:txBody>
      </p:sp>
      <p:cxnSp>
        <p:nvCxnSpPr>
          <p:cNvPr id="219" name="Google Shape;219;p33"/>
          <p:cNvCxnSpPr/>
          <p:nvPr/>
        </p:nvCxnSpPr>
        <p:spPr>
          <a:xfrm rot="10800000">
            <a:off x="8083225" y="-46200"/>
            <a:ext cx="0" cy="45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4872300" y="2193950"/>
            <a:ext cx="4598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Prático</a:t>
            </a:r>
            <a:endParaRPr/>
          </a:p>
        </p:txBody>
      </p:sp>
      <p:sp>
        <p:nvSpPr>
          <p:cNvPr id="301" name="Google Shape;301;p42"/>
          <p:cNvSpPr txBox="1"/>
          <p:nvPr>
            <p:ph idx="2" type="title"/>
          </p:nvPr>
        </p:nvSpPr>
        <p:spPr>
          <a:xfrm>
            <a:off x="63985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302" name="Google Shape;302;p42"/>
          <p:cNvCxnSpPr/>
          <p:nvPr/>
        </p:nvCxnSpPr>
        <p:spPr>
          <a:xfrm>
            <a:off x="0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543150" y="338200"/>
            <a:ext cx="20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225" name="Google Shape;225;p34"/>
          <p:cNvSpPr txBox="1"/>
          <p:nvPr>
            <p:ph idx="2" type="title"/>
          </p:nvPr>
        </p:nvSpPr>
        <p:spPr>
          <a:xfrm>
            <a:off x="2917006" y="150832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6" name="Google Shape;226;p34"/>
          <p:cNvSpPr txBox="1"/>
          <p:nvPr>
            <p:ph idx="3" type="title"/>
          </p:nvPr>
        </p:nvSpPr>
        <p:spPr>
          <a:xfrm>
            <a:off x="2917006" y="32087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7" name="Google Shape;227;p34"/>
          <p:cNvSpPr txBox="1"/>
          <p:nvPr>
            <p:ph idx="4" type="title"/>
          </p:nvPr>
        </p:nvSpPr>
        <p:spPr>
          <a:xfrm>
            <a:off x="5492297" y="150832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8" name="Google Shape;228;p34"/>
          <p:cNvSpPr txBox="1"/>
          <p:nvPr>
            <p:ph idx="5" type="title"/>
          </p:nvPr>
        </p:nvSpPr>
        <p:spPr>
          <a:xfrm>
            <a:off x="5492297" y="32087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2080456" y="2112309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230" name="Google Shape;230;p34"/>
          <p:cNvSpPr txBox="1"/>
          <p:nvPr>
            <p:ph idx="8" type="subTitle"/>
          </p:nvPr>
        </p:nvSpPr>
        <p:spPr>
          <a:xfrm>
            <a:off x="4655747" y="244652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Principais</a:t>
            </a:r>
            <a:endParaRPr/>
          </a:p>
        </p:txBody>
      </p:sp>
      <p:sp>
        <p:nvSpPr>
          <p:cNvPr id="231" name="Google Shape;231;p34"/>
          <p:cNvSpPr txBox="1"/>
          <p:nvPr>
            <p:ph idx="13" type="subTitle"/>
          </p:nvPr>
        </p:nvSpPr>
        <p:spPr>
          <a:xfrm>
            <a:off x="2080456" y="3812797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Utilizar</a:t>
            </a:r>
            <a:endParaRPr/>
          </a:p>
        </p:txBody>
      </p:sp>
      <p:sp>
        <p:nvSpPr>
          <p:cNvPr id="232" name="Google Shape;232;p34"/>
          <p:cNvSpPr txBox="1"/>
          <p:nvPr>
            <p:ph idx="14" type="subTitle"/>
          </p:nvPr>
        </p:nvSpPr>
        <p:spPr>
          <a:xfrm>
            <a:off x="4655747" y="4146247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Prático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713225" y="2440025"/>
            <a:ext cx="5156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ao Queue</a:t>
            </a:r>
            <a:endParaRPr/>
          </a:p>
        </p:txBody>
      </p:sp>
      <p:sp>
        <p:nvSpPr>
          <p:cNvPr id="238" name="Google Shape;238;p35"/>
          <p:cNvSpPr txBox="1"/>
          <p:nvPr>
            <p:ph idx="2" type="title"/>
          </p:nvPr>
        </p:nvSpPr>
        <p:spPr>
          <a:xfrm>
            <a:off x="7132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39" name="Google Shape;239;p35"/>
          <p:cNvCxnSpPr>
            <a:stCxn id="240" idx="6"/>
          </p:cNvCxnSpPr>
          <p:nvPr/>
        </p:nvCxnSpPr>
        <p:spPr>
          <a:xfrm>
            <a:off x="3684575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2" type="subTitle"/>
          </p:nvPr>
        </p:nvSpPr>
        <p:spPr>
          <a:xfrm>
            <a:off x="5170475" y="480775"/>
            <a:ext cx="30000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biblioteca </a:t>
            </a:r>
            <a:r>
              <a:rPr lang="en" sz="1500">
                <a:highlight>
                  <a:schemeClr val="accent1"/>
                </a:highlight>
              </a:rPr>
              <a:t>&lt;queue&gt;</a:t>
            </a:r>
            <a:r>
              <a:rPr lang="en" sz="1500"/>
              <a:t> também fornece outras funções e métodos para manipulação de filas em C++.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Ela é uma parte da biblioteca padrão do C++ sendo uma escolha comum para lidar com estruturas de fila na linguagem.</a:t>
            </a:r>
            <a:endParaRPr sz="1500"/>
          </a:p>
        </p:txBody>
      </p:sp>
      <p:sp>
        <p:nvSpPr>
          <p:cNvPr id="246" name="Google Shape;246;p36"/>
          <p:cNvSpPr txBox="1"/>
          <p:nvPr/>
        </p:nvSpPr>
        <p:spPr>
          <a:xfrm>
            <a:off x="869950" y="480775"/>
            <a:ext cx="34341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Uma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queue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geralmente se refere a uma coleção de códigos, funções ou classes que implementam estruturas de dados de fila em linguagens de programação. Uma fila é uma estrutura de dados que segue o princípio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"Primeiro a entrar, primeiro a sair"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onde o primeiro elemento inserido é o primeiro a ser removido.</a:t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7" name="Google Shape;247;p36"/>
          <p:cNvSpPr txBox="1"/>
          <p:nvPr/>
        </p:nvSpPr>
        <p:spPr>
          <a:xfrm>
            <a:off x="6054575" y="3349865"/>
            <a:ext cx="123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FIFO”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6054575" y="3807569"/>
            <a:ext cx="123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First In, First Out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9" name="Google Shape;249;p36"/>
          <p:cNvSpPr/>
          <p:nvPr/>
        </p:nvSpPr>
        <p:spPr>
          <a:xfrm>
            <a:off x="6054576" y="3349863"/>
            <a:ext cx="1231800" cy="1057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highlight>
                <a:schemeClr val="dk1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0" r="0" t="27656"/>
          <a:stretch/>
        </p:blipFill>
        <p:spPr>
          <a:xfrm>
            <a:off x="782075" y="3349813"/>
            <a:ext cx="3609850" cy="10579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4872300" y="2193950"/>
            <a:ext cx="4598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Principais</a:t>
            </a:r>
            <a:endParaRPr/>
          </a:p>
        </p:txBody>
      </p:sp>
      <p:sp>
        <p:nvSpPr>
          <p:cNvPr id="256" name="Google Shape;256;p37"/>
          <p:cNvSpPr txBox="1"/>
          <p:nvPr>
            <p:ph idx="2" type="title"/>
          </p:nvPr>
        </p:nvSpPr>
        <p:spPr>
          <a:xfrm>
            <a:off x="63985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57" name="Google Shape;257;p37"/>
          <p:cNvCxnSpPr/>
          <p:nvPr/>
        </p:nvCxnSpPr>
        <p:spPr>
          <a:xfrm>
            <a:off x="0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/>
        </p:nvSpPr>
        <p:spPr>
          <a:xfrm>
            <a:off x="5227125" y="1324950"/>
            <a:ext cx="2911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utilização dessa biblioteca é valiosa em cenários onde a ordem de chegada dos elementos é crucial, como em sistemas de processamento de tarefas assíncronas, gerenciamento de recursos compartilhados e implementação de algoritmos. 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1005650" y="1324950"/>
            <a:ext cx="30000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Essa biblioteca fornece métodos robustos para inserir elementos no final da fila, remover o primeiro elemento, acessar o elemento inicial e verificar facilmente o estado da fila, como seu tamanho e se está vazia. 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idx="2" type="subTitle"/>
          </p:nvPr>
        </p:nvSpPr>
        <p:spPr>
          <a:xfrm>
            <a:off x="3447462" y="202382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Remove o primeiro elemento da fila.</a:t>
            </a:r>
            <a:endParaRPr sz="1500"/>
          </a:p>
        </p:txBody>
      </p:sp>
      <p:sp>
        <p:nvSpPr>
          <p:cNvPr id="269" name="Google Shape;269;p39"/>
          <p:cNvSpPr txBox="1"/>
          <p:nvPr>
            <p:ph idx="5" type="subTitle"/>
          </p:nvPr>
        </p:nvSpPr>
        <p:spPr>
          <a:xfrm>
            <a:off x="6178487" y="202382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Retorna uma referência para o primeiro elemento da fila.</a:t>
            </a:r>
            <a:endParaRPr sz="1500"/>
          </a:p>
        </p:txBody>
      </p:sp>
      <p:sp>
        <p:nvSpPr>
          <p:cNvPr id="270" name="Google Shape;27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Principais Operações oferecidos pela biblioteca</a:t>
            </a:r>
            <a:endParaRPr sz="2500"/>
          </a:p>
        </p:txBody>
      </p:sp>
      <p:sp>
        <p:nvSpPr>
          <p:cNvPr id="271" name="Google Shape;271;p39"/>
          <p:cNvSpPr txBox="1"/>
          <p:nvPr>
            <p:ph idx="1" type="subTitle"/>
          </p:nvPr>
        </p:nvSpPr>
        <p:spPr>
          <a:xfrm>
            <a:off x="837063" y="202382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Insere o valor especificado no final da fila.</a:t>
            </a:r>
            <a:endParaRPr sz="1500"/>
          </a:p>
        </p:txBody>
      </p:sp>
      <p:sp>
        <p:nvSpPr>
          <p:cNvPr id="272" name="Google Shape;272;p39"/>
          <p:cNvSpPr txBox="1"/>
          <p:nvPr>
            <p:ph idx="3" type="subTitle"/>
          </p:nvPr>
        </p:nvSpPr>
        <p:spPr>
          <a:xfrm>
            <a:off x="718313" y="368001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Retorna “true” se a fila estiver vazia, “false” caso contrário.</a:t>
            </a:r>
            <a:endParaRPr sz="1500"/>
          </a:p>
        </p:txBody>
      </p:sp>
      <p:sp>
        <p:nvSpPr>
          <p:cNvPr id="273" name="Google Shape;273;p39"/>
          <p:cNvSpPr txBox="1"/>
          <p:nvPr>
            <p:ph idx="4" type="subTitle"/>
          </p:nvPr>
        </p:nvSpPr>
        <p:spPr>
          <a:xfrm>
            <a:off x="3447462" y="368001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Escolha um nome significativo para a sua fila.</a:t>
            </a:r>
            <a:endParaRPr sz="1500"/>
          </a:p>
        </p:txBody>
      </p:sp>
      <p:sp>
        <p:nvSpPr>
          <p:cNvPr id="274" name="Google Shape;274;p39"/>
          <p:cNvSpPr txBox="1"/>
          <p:nvPr>
            <p:ph idx="6" type="subTitle"/>
          </p:nvPr>
        </p:nvSpPr>
        <p:spPr>
          <a:xfrm>
            <a:off x="6178487" y="368001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Retorna a composição na fila.</a:t>
            </a:r>
            <a:endParaRPr sz="1500"/>
          </a:p>
        </p:txBody>
      </p:sp>
      <p:sp>
        <p:nvSpPr>
          <p:cNvPr id="275" name="Google Shape;275;p39"/>
          <p:cNvSpPr txBox="1"/>
          <p:nvPr>
            <p:ph idx="7" type="subTitle"/>
          </p:nvPr>
        </p:nvSpPr>
        <p:spPr>
          <a:xfrm>
            <a:off x="716613" y="1505450"/>
            <a:ext cx="24879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ush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(valor)</a:t>
            </a:r>
            <a:endParaRPr/>
          </a:p>
        </p:txBody>
      </p:sp>
      <p:sp>
        <p:nvSpPr>
          <p:cNvPr id="276" name="Google Shape;276;p39"/>
          <p:cNvSpPr txBox="1"/>
          <p:nvPr>
            <p:ph idx="8" type="subTitle"/>
          </p:nvPr>
        </p:nvSpPr>
        <p:spPr>
          <a:xfrm>
            <a:off x="3445763" y="1505450"/>
            <a:ext cx="23562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</a:t>
            </a:r>
            <a:endParaRPr/>
          </a:p>
        </p:txBody>
      </p:sp>
      <p:sp>
        <p:nvSpPr>
          <p:cNvPr id="277" name="Google Shape;277;p39"/>
          <p:cNvSpPr txBox="1"/>
          <p:nvPr>
            <p:ph idx="9" type="subTitle"/>
          </p:nvPr>
        </p:nvSpPr>
        <p:spPr>
          <a:xfrm>
            <a:off x="6176787" y="150545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278" name="Google Shape;278;p39"/>
          <p:cNvSpPr txBox="1"/>
          <p:nvPr>
            <p:ph idx="13" type="subTitle"/>
          </p:nvPr>
        </p:nvSpPr>
        <p:spPr>
          <a:xfrm>
            <a:off x="716613" y="319521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</a:t>
            </a:r>
            <a:endParaRPr/>
          </a:p>
        </p:txBody>
      </p:sp>
      <p:sp>
        <p:nvSpPr>
          <p:cNvPr id="279" name="Google Shape;279;p39"/>
          <p:cNvSpPr txBox="1"/>
          <p:nvPr>
            <p:ph idx="14" type="subTitle"/>
          </p:nvPr>
        </p:nvSpPr>
        <p:spPr>
          <a:xfrm>
            <a:off x="3445762" y="319521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nomeDaFila</a:t>
            </a:r>
            <a:endParaRPr/>
          </a:p>
        </p:txBody>
      </p:sp>
      <p:sp>
        <p:nvSpPr>
          <p:cNvPr id="280" name="Google Shape;280;p39"/>
          <p:cNvSpPr txBox="1"/>
          <p:nvPr>
            <p:ph idx="15" type="subTitle"/>
          </p:nvPr>
        </p:nvSpPr>
        <p:spPr>
          <a:xfrm>
            <a:off x="6176787" y="319521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/>
          <p:nvPr>
            <p:ph type="title"/>
          </p:nvPr>
        </p:nvSpPr>
        <p:spPr>
          <a:xfrm>
            <a:off x="713225" y="2440025"/>
            <a:ext cx="5156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Utilizar</a:t>
            </a:r>
            <a:endParaRPr/>
          </a:p>
        </p:txBody>
      </p:sp>
      <p:sp>
        <p:nvSpPr>
          <p:cNvPr id="286" name="Google Shape;286;p40"/>
          <p:cNvSpPr txBox="1"/>
          <p:nvPr>
            <p:ph idx="2" type="title"/>
          </p:nvPr>
        </p:nvSpPr>
        <p:spPr>
          <a:xfrm>
            <a:off x="7132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87" name="Google Shape;287;p40"/>
          <p:cNvCxnSpPr>
            <a:stCxn id="288" idx="6"/>
          </p:cNvCxnSpPr>
          <p:nvPr/>
        </p:nvCxnSpPr>
        <p:spPr>
          <a:xfrm>
            <a:off x="3684575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/>
        </p:nvSpPr>
        <p:spPr>
          <a:xfrm>
            <a:off x="1068625" y="747750"/>
            <a:ext cx="30000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Para utilizar a biblioteca queue em C++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declare a fila usando a estrutura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queue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com um tipo específico de dados.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Ao utilizar a queue, os desenvolvedores podem gerenciar facilmente a ordem de chegada dos elementos, priorizando a execução de tarefas ou o processamento de dados com base na sequência em que foram adicionados à fila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5137175" y="747750"/>
            <a:ext cx="2938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Ao utilizar a biblioteca queue, os desenvolvedores podem implementar lógicas de processamento onde a ordem de chegada dos dados é importante, garantindo uma manipulação organizada e eficaz dos elementos.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125" y="3167000"/>
            <a:ext cx="2274300" cy="8916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uroanatomy: Central Nervous System by Slidesgo">
  <a:themeElements>
    <a:clrScheme name="Simple Light">
      <a:dk1>
        <a:srgbClr val="FFFFFF"/>
      </a:dk1>
      <a:lt1>
        <a:srgbClr val="191919"/>
      </a:lt1>
      <a:dk2>
        <a:srgbClr val="373737"/>
      </a:dk2>
      <a:lt2>
        <a:srgbClr val="565656"/>
      </a:lt2>
      <a:accent1>
        <a:srgbClr val="79797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