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2" r:id="rId4"/>
    <p:sldId id="258" r:id="rId5"/>
    <p:sldId id="261" r:id="rId6"/>
    <p:sldId id="260" r:id="rId7"/>
    <p:sldId id="263" r:id="rId8"/>
    <p:sldId id="267" r:id="rId9"/>
    <p:sldId id="259" r:id="rId10"/>
    <p:sldId id="264" r:id="rId11"/>
    <p:sldId id="265" r:id="rId12"/>
    <p:sldId id="266" r:id="rId13"/>
    <p:sldId id="268" r:id="rId14"/>
    <p:sldId id="269" r:id="rId15"/>
    <p:sldId id="273" r:id="rId16"/>
    <p:sldId id="270" r:id="rId17"/>
    <p:sldId id="271" r:id="rId18"/>
    <p:sldId id="272" r:id="rId19"/>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111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2262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5450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7581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12/7/2023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3825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2328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9605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4423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8140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162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12/7/2023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685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12/7/2023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250926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monkeylearn.com/blog/named-entity-recogni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ggingface.co/docs/transformers/main_classes/optimizer_schedu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whatis/definition/named-entity-recognition-NE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ielx7/6287639/8948470/08999622.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um.com/intro-to-artificial-intelligence/entity-extraction-using-deep-learning-8014acac6bb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hulpreet86.github.io/name-entity-recognition-pre-trained-models-review/" TargetMode="External"/><Relationship Id="rId2" Type="http://schemas.openxmlformats.org/officeDocument/2006/relationships/hyperlink" Target="https://aclanthology.org/2020.coling-main.334.pdf" TargetMode="External"/><Relationship Id="rId1" Type="http://schemas.openxmlformats.org/officeDocument/2006/relationships/slideLayout" Target="../slideLayouts/slideLayout2.xml"/><Relationship Id="rId4" Type="http://schemas.openxmlformats.org/officeDocument/2006/relationships/hyperlink" Target="https://huggingface.co/models?other=named-entity-recognition&amp;fbclid=IwAR0fe02y8BIOF2Xu_uygVdws9qKr_qXDw8QWrzLsBZ8IR3LhFHgM0UuWpL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B452F53-CC0D-5AD7-DE0C-8D0666B0BA20}"/>
              </a:ext>
            </a:extLst>
          </p:cNvPr>
          <p:cNvSpPr>
            <a:spLocks noGrp="1"/>
          </p:cNvSpPr>
          <p:nvPr>
            <p:ph type="ctrTitle"/>
          </p:nvPr>
        </p:nvSpPr>
        <p:spPr>
          <a:xfrm>
            <a:off x="539999" y="540000"/>
            <a:ext cx="5178459" cy="4259814"/>
          </a:xfrm>
        </p:spPr>
        <p:txBody>
          <a:bodyPr>
            <a:normAutofit fontScale="90000"/>
          </a:bodyPr>
          <a:lstStyle/>
          <a:p>
            <a:r>
              <a:rPr lang="en-US" dirty="0"/>
              <a:t>Name Entity Recognition</a:t>
            </a:r>
            <a:br>
              <a:rPr lang="en-US" dirty="0"/>
            </a:br>
            <a:r>
              <a:rPr lang="en-US" dirty="0"/>
              <a:t>(NER)</a:t>
            </a:r>
            <a:endParaRPr lang="en-SE" dirty="0"/>
          </a:p>
        </p:txBody>
      </p:sp>
      <p:sp>
        <p:nvSpPr>
          <p:cNvPr id="3" name="Subtitle 2">
            <a:extLst>
              <a:ext uri="{FF2B5EF4-FFF2-40B4-BE49-F238E27FC236}">
                <a16:creationId xmlns:a16="http://schemas.microsoft.com/office/drawing/2014/main" id="{A9728F15-F073-18CB-42FB-78C118E66B13}"/>
              </a:ext>
            </a:extLst>
          </p:cNvPr>
          <p:cNvSpPr>
            <a:spLocks noGrp="1"/>
          </p:cNvSpPr>
          <p:nvPr>
            <p:ph type="subTitle" idx="1"/>
          </p:nvPr>
        </p:nvSpPr>
        <p:spPr>
          <a:xfrm>
            <a:off x="540000" y="4988476"/>
            <a:ext cx="4500561" cy="1320249"/>
          </a:xfrm>
        </p:spPr>
        <p:txBody>
          <a:bodyPr>
            <a:normAutofit/>
          </a:bodyPr>
          <a:lstStyle/>
          <a:p>
            <a:r>
              <a:rPr lang="en-US" dirty="0"/>
              <a:t>Sample </a:t>
            </a:r>
            <a:r>
              <a:rPr lang="en-US" dirty="0" err="1"/>
              <a:t>Huggingface</a:t>
            </a:r>
            <a:r>
              <a:rPr lang="en-US" dirty="0"/>
              <a:t> models with </a:t>
            </a:r>
            <a:r>
              <a:rPr lang="en-US" dirty="0" err="1"/>
              <a:t>MultinerD</a:t>
            </a:r>
            <a:r>
              <a:rPr lang="en-US" dirty="0"/>
              <a:t>-data in English.</a:t>
            </a:r>
            <a:endParaRPr lang="en-SE" dirty="0"/>
          </a:p>
        </p:txBody>
      </p:sp>
      <p:pic>
        <p:nvPicPr>
          <p:cNvPr id="4" name="Picture 3">
            <a:extLst>
              <a:ext uri="{FF2B5EF4-FFF2-40B4-BE49-F238E27FC236}">
                <a16:creationId xmlns:a16="http://schemas.microsoft.com/office/drawing/2014/main" id="{D73D2DDD-0CA5-C066-F846-CF7CF3A48AF5}"/>
              </a:ext>
            </a:extLst>
          </p:cNvPr>
          <p:cNvPicPr>
            <a:picLocks noChangeAspect="1"/>
          </p:cNvPicPr>
          <p:nvPr/>
        </p:nvPicPr>
        <p:blipFill rotWithShape="1">
          <a:blip r:embed="rId2"/>
          <a:srcRect l="23139" r="11785"/>
          <a:stretch/>
        </p:blipFill>
        <p:spPr>
          <a:xfrm>
            <a:off x="5747424" y="9437"/>
            <a:ext cx="6444576" cy="6857990"/>
          </a:xfrm>
          <a:prstGeom prst="rect">
            <a:avLst/>
          </a:prstGeom>
        </p:spPr>
      </p:pic>
      <p:pic>
        <p:nvPicPr>
          <p:cNvPr id="6" name="Picture 2" descr="An example of how named entity extraction NER works. The entities WeWork, Adam Neumann, Manhattan, and $37.5 million, have been highlighted">
            <a:extLst>
              <a:ext uri="{FF2B5EF4-FFF2-40B4-BE49-F238E27FC236}">
                <a16:creationId xmlns:a16="http://schemas.microsoft.com/office/drawing/2014/main" id="{0A1F055E-AD72-BB77-30FE-2E45946C6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86" y="1813621"/>
            <a:ext cx="6384510" cy="10690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FD5EFE-FBEA-4D88-6832-D48CDC1FC8F0}"/>
              </a:ext>
            </a:extLst>
          </p:cNvPr>
          <p:cNvSpPr txBox="1"/>
          <p:nvPr/>
        </p:nvSpPr>
        <p:spPr>
          <a:xfrm>
            <a:off x="5885281" y="6528304"/>
            <a:ext cx="5371035" cy="246221"/>
          </a:xfrm>
          <a:prstGeom prst="rect">
            <a:avLst/>
          </a:prstGeom>
          <a:noFill/>
        </p:spPr>
        <p:txBody>
          <a:bodyPr wrap="square" rtlCol="0">
            <a:spAutoFit/>
          </a:bodyPr>
          <a:lstStyle/>
          <a:p>
            <a:r>
              <a:rPr lang="en-US" sz="1000" dirty="0">
                <a:solidFill>
                  <a:schemeClr val="bg1"/>
                </a:solidFill>
              </a:rPr>
              <a:t>Image source: </a:t>
            </a:r>
            <a:r>
              <a:rPr lang="en-US" sz="1000" dirty="0">
                <a:solidFill>
                  <a:schemeClr val="bg1"/>
                </a:solidFill>
                <a:hlinkClick r:id="rId4"/>
              </a:rPr>
              <a:t>https://monkeylearn.com/blog/named-entity-recognition/</a:t>
            </a:r>
            <a:r>
              <a:rPr lang="en-US" sz="1000" dirty="0">
                <a:solidFill>
                  <a:schemeClr val="bg1"/>
                </a:solidFill>
              </a:rPr>
              <a:t> </a:t>
            </a:r>
            <a:endParaRPr lang="en-SE" sz="1000" dirty="0">
              <a:solidFill>
                <a:schemeClr val="bg1"/>
              </a:solidFill>
            </a:endParaRPr>
          </a:p>
        </p:txBody>
      </p:sp>
    </p:spTree>
    <p:extLst>
      <p:ext uri="{BB962C8B-B14F-4D97-AF65-F5344CB8AC3E}">
        <p14:creationId xmlns:p14="http://schemas.microsoft.com/office/powerpoint/2010/main" val="238029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This Repository works</a:t>
            </a:r>
            <a:endParaRPr lang="en-SE" dirty="0"/>
          </a:p>
        </p:txBody>
      </p:sp>
      <p:sp>
        <p:nvSpPr>
          <p:cNvPr id="3" name="Content Placeholder 2">
            <a:extLst>
              <a:ext uri="{FF2B5EF4-FFF2-40B4-BE49-F238E27FC236}">
                <a16:creationId xmlns:a16="http://schemas.microsoft.com/office/drawing/2014/main" id="{ABF45B06-0D76-DC1C-159A-1664A6D6D6F1}"/>
              </a:ext>
            </a:extLst>
          </p:cNvPr>
          <p:cNvSpPr>
            <a:spLocks noGrp="1"/>
          </p:cNvSpPr>
          <p:nvPr>
            <p:ph idx="1"/>
          </p:nvPr>
        </p:nvSpPr>
        <p:spPr>
          <a:xfrm>
            <a:off x="1732547" y="2211254"/>
            <a:ext cx="8191099" cy="3779837"/>
          </a:xfrm>
        </p:spPr>
        <p:txBody>
          <a:bodyPr>
            <a:normAutofit fontScale="92500" lnSpcReduction="10000"/>
          </a:bodyPr>
          <a:lstStyle/>
          <a:p>
            <a:pPr algn="just"/>
            <a:r>
              <a:rPr lang="en-US" sz="2400" dirty="0"/>
              <a:t>You can find out the results of </a:t>
            </a:r>
            <a:r>
              <a:rPr lang="en-US" sz="2400" dirty="0" err="1"/>
              <a:t>SystemA</a:t>
            </a:r>
            <a:r>
              <a:rPr lang="en-US" sz="2400" dirty="0"/>
              <a:t> at </a:t>
            </a:r>
            <a:r>
              <a:rPr lang="en-US" sz="2400" dirty="0" err="1">
                <a:solidFill>
                  <a:srgbClr val="FFC000"/>
                </a:solidFill>
              </a:rPr>
              <a:t>SystemADistilbert.ipynb</a:t>
            </a:r>
            <a:r>
              <a:rPr lang="en-US" sz="2400" dirty="0">
                <a:solidFill>
                  <a:srgbClr val="FFC000"/>
                </a:solidFill>
              </a:rPr>
              <a:t> </a:t>
            </a:r>
          </a:p>
          <a:p>
            <a:pPr algn="just"/>
            <a:r>
              <a:rPr lang="en-US" sz="2400" dirty="0"/>
              <a:t>Testing the </a:t>
            </a:r>
            <a:r>
              <a:rPr lang="en-US" sz="2400" dirty="0" err="1"/>
              <a:t>SystemA</a:t>
            </a:r>
            <a:r>
              <a:rPr lang="en-US" sz="2400" dirty="0"/>
              <a:t> with an example sentence (</a:t>
            </a:r>
            <a:r>
              <a:rPr lang="en-US" sz="2400" dirty="0" err="1">
                <a:solidFill>
                  <a:srgbClr val="FFC000"/>
                </a:solidFill>
              </a:rPr>
              <a:t>SystemADistilbert_Testing.ipynb</a:t>
            </a:r>
            <a:r>
              <a:rPr lang="en-US" sz="2400" dirty="0"/>
              <a:t>).</a:t>
            </a:r>
          </a:p>
          <a:p>
            <a:pPr algn="just"/>
            <a:r>
              <a:rPr lang="en-US" sz="2400" dirty="0"/>
              <a:t>You can find out the results of </a:t>
            </a:r>
            <a:r>
              <a:rPr lang="en-US" sz="2400" dirty="0" err="1"/>
              <a:t>SystemB</a:t>
            </a:r>
            <a:r>
              <a:rPr lang="en-US" sz="2400" dirty="0"/>
              <a:t> at </a:t>
            </a:r>
            <a:r>
              <a:rPr lang="en-US" sz="2400" dirty="0" err="1">
                <a:solidFill>
                  <a:srgbClr val="FFC000"/>
                </a:solidFill>
              </a:rPr>
              <a:t>SystemBDistilbert.ipynb</a:t>
            </a:r>
            <a:r>
              <a:rPr lang="en-US" sz="2400" dirty="0">
                <a:solidFill>
                  <a:srgbClr val="FFC000"/>
                </a:solidFill>
              </a:rPr>
              <a:t> </a:t>
            </a:r>
          </a:p>
          <a:p>
            <a:pPr algn="just"/>
            <a:r>
              <a:rPr lang="en-US" sz="2400" dirty="0"/>
              <a:t>Testing the </a:t>
            </a:r>
            <a:r>
              <a:rPr lang="en-US" sz="2400" dirty="0" err="1"/>
              <a:t>SystemB</a:t>
            </a:r>
            <a:r>
              <a:rPr lang="en-US" sz="2400" dirty="0"/>
              <a:t> with an example sentence (</a:t>
            </a:r>
            <a:r>
              <a:rPr lang="en-US" sz="2400" dirty="0" err="1">
                <a:solidFill>
                  <a:srgbClr val="FFC000"/>
                </a:solidFill>
              </a:rPr>
              <a:t>SystemBDistilbert_Testing.ipynb</a:t>
            </a:r>
            <a:r>
              <a:rPr lang="en-US" sz="2400" dirty="0"/>
              <a:t>).</a:t>
            </a:r>
          </a:p>
          <a:p>
            <a:pPr algn="just"/>
            <a:endParaRPr lang="en-SE" dirty="0"/>
          </a:p>
        </p:txBody>
      </p:sp>
    </p:spTree>
    <p:extLst>
      <p:ext uri="{BB962C8B-B14F-4D97-AF65-F5344CB8AC3E}">
        <p14:creationId xmlns:p14="http://schemas.microsoft.com/office/powerpoint/2010/main" val="148595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This Repository works</a:t>
            </a:r>
            <a:br>
              <a:rPr lang="en-US" dirty="0"/>
            </a:br>
            <a:r>
              <a:rPr lang="en-US" sz="4000" dirty="0"/>
              <a:t>-- Pre-processing data --</a:t>
            </a:r>
            <a:endParaRPr lang="en-SE" sz="4000" dirty="0"/>
          </a:p>
        </p:txBody>
      </p:sp>
      <p:sp>
        <p:nvSpPr>
          <p:cNvPr id="3" name="Content Placeholder 2">
            <a:extLst>
              <a:ext uri="{FF2B5EF4-FFF2-40B4-BE49-F238E27FC236}">
                <a16:creationId xmlns:a16="http://schemas.microsoft.com/office/drawing/2014/main" id="{ABF45B06-0D76-DC1C-159A-1664A6D6D6F1}"/>
              </a:ext>
            </a:extLst>
          </p:cNvPr>
          <p:cNvSpPr>
            <a:spLocks noGrp="1"/>
          </p:cNvSpPr>
          <p:nvPr>
            <p:ph idx="1"/>
          </p:nvPr>
        </p:nvSpPr>
        <p:spPr>
          <a:xfrm>
            <a:off x="424207" y="2349500"/>
            <a:ext cx="7081676" cy="3779837"/>
          </a:xfrm>
        </p:spPr>
        <p:txBody>
          <a:bodyPr>
            <a:noAutofit/>
          </a:bodyPr>
          <a:lstStyle/>
          <a:p>
            <a:r>
              <a:rPr lang="en-US" sz="2000" dirty="0"/>
              <a:t>I only loaded the data and followed the instructions from </a:t>
            </a:r>
            <a:r>
              <a:rPr lang="en-US" sz="2000" dirty="0" err="1"/>
              <a:t>Huggingface</a:t>
            </a:r>
            <a:r>
              <a:rPr lang="en-US" sz="2000" dirty="0"/>
              <a:t>.</a:t>
            </a:r>
          </a:p>
          <a:p>
            <a:r>
              <a:rPr lang="en-US" sz="2000" dirty="0"/>
              <a:t>I selected small samples for all training, validation and test sets in two systems because of the limitation of my Machine. You can see it in the codes.</a:t>
            </a:r>
          </a:p>
          <a:p>
            <a:r>
              <a:rPr lang="en-US" sz="2000" dirty="0"/>
              <a:t>For </a:t>
            </a:r>
            <a:r>
              <a:rPr lang="en-US" sz="2000" dirty="0" err="1"/>
              <a:t>SystemB</a:t>
            </a:r>
            <a:r>
              <a:rPr lang="en-US" sz="2000" dirty="0"/>
              <a:t>, I only kept the entity types which belong to one of the following five entity types: </a:t>
            </a:r>
            <a:r>
              <a:rPr lang="en-US" sz="2000" dirty="0">
                <a:solidFill>
                  <a:srgbClr val="FFFF00"/>
                </a:solidFill>
              </a:rPr>
              <a:t>PERSON(PER), ORGANIZATION(ORG), LOCATION(LOC), DISEASES(DIS), ANIMAL(ANIM)</a:t>
            </a:r>
            <a:r>
              <a:rPr lang="en-US" sz="2000" dirty="0"/>
              <a:t>.</a:t>
            </a:r>
          </a:p>
        </p:txBody>
      </p:sp>
      <p:pic>
        <p:nvPicPr>
          <p:cNvPr id="5" name="Picture 4">
            <a:extLst>
              <a:ext uri="{FF2B5EF4-FFF2-40B4-BE49-F238E27FC236}">
                <a16:creationId xmlns:a16="http://schemas.microsoft.com/office/drawing/2014/main" id="{55C1C0B2-B498-3045-DD0E-01F330109CC8}"/>
              </a:ext>
            </a:extLst>
          </p:cNvPr>
          <p:cNvPicPr>
            <a:picLocks noChangeAspect="1"/>
          </p:cNvPicPr>
          <p:nvPr/>
        </p:nvPicPr>
        <p:blipFill>
          <a:blip r:embed="rId2"/>
          <a:stretch>
            <a:fillRect/>
          </a:stretch>
        </p:blipFill>
        <p:spPr>
          <a:xfrm>
            <a:off x="8775253" y="798045"/>
            <a:ext cx="1009650" cy="5781675"/>
          </a:xfrm>
          <a:prstGeom prst="rect">
            <a:avLst/>
          </a:prstGeom>
        </p:spPr>
      </p:pic>
      <p:pic>
        <p:nvPicPr>
          <p:cNvPr id="7" name="Picture 6">
            <a:extLst>
              <a:ext uri="{FF2B5EF4-FFF2-40B4-BE49-F238E27FC236}">
                <a16:creationId xmlns:a16="http://schemas.microsoft.com/office/drawing/2014/main" id="{E8AAD3F5-1D51-353C-2FF3-9FB64406D3C2}"/>
              </a:ext>
            </a:extLst>
          </p:cNvPr>
          <p:cNvPicPr>
            <a:picLocks noChangeAspect="1"/>
          </p:cNvPicPr>
          <p:nvPr/>
        </p:nvPicPr>
        <p:blipFill>
          <a:blip r:embed="rId3"/>
          <a:stretch>
            <a:fillRect/>
          </a:stretch>
        </p:blipFill>
        <p:spPr>
          <a:xfrm>
            <a:off x="10583860" y="2800298"/>
            <a:ext cx="1057275" cy="2162175"/>
          </a:xfrm>
          <a:prstGeom prst="rect">
            <a:avLst/>
          </a:prstGeom>
        </p:spPr>
      </p:pic>
      <p:sp>
        <p:nvSpPr>
          <p:cNvPr id="8" name="TextBox 7">
            <a:extLst>
              <a:ext uri="{FF2B5EF4-FFF2-40B4-BE49-F238E27FC236}">
                <a16:creationId xmlns:a16="http://schemas.microsoft.com/office/drawing/2014/main" id="{E3B5609B-9B13-5ACC-C64D-78481BE3F672}"/>
              </a:ext>
            </a:extLst>
          </p:cNvPr>
          <p:cNvSpPr txBox="1"/>
          <p:nvPr/>
        </p:nvSpPr>
        <p:spPr>
          <a:xfrm>
            <a:off x="8119122" y="3184404"/>
            <a:ext cx="885524" cy="707886"/>
          </a:xfrm>
          <a:prstGeom prst="rect">
            <a:avLst/>
          </a:prstGeom>
          <a:noFill/>
        </p:spPr>
        <p:txBody>
          <a:bodyPr wrap="square" rtlCol="0">
            <a:spAutoFit/>
          </a:bodyPr>
          <a:lstStyle/>
          <a:p>
            <a:r>
              <a:rPr lang="en-US" sz="4000" dirty="0">
                <a:solidFill>
                  <a:srgbClr val="FF0000"/>
                </a:solidFill>
              </a:rPr>
              <a:t>A</a:t>
            </a:r>
            <a:endParaRPr lang="en-SE" sz="4000" dirty="0">
              <a:solidFill>
                <a:srgbClr val="FF0000"/>
              </a:solidFill>
            </a:endParaRPr>
          </a:p>
        </p:txBody>
      </p:sp>
      <p:sp>
        <p:nvSpPr>
          <p:cNvPr id="9" name="TextBox 8">
            <a:extLst>
              <a:ext uri="{FF2B5EF4-FFF2-40B4-BE49-F238E27FC236}">
                <a16:creationId xmlns:a16="http://schemas.microsoft.com/office/drawing/2014/main" id="{FC89953D-8037-962D-11C2-9109D63D0B72}"/>
              </a:ext>
            </a:extLst>
          </p:cNvPr>
          <p:cNvSpPr txBox="1"/>
          <p:nvPr/>
        </p:nvSpPr>
        <p:spPr>
          <a:xfrm>
            <a:off x="9996879" y="3199321"/>
            <a:ext cx="885524" cy="707886"/>
          </a:xfrm>
          <a:prstGeom prst="rect">
            <a:avLst/>
          </a:prstGeom>
          <a:noFill/>
        </p:spPr>
        <p:txBody>
          <a:bodyPr wrap="square" rtlCol="0">
            <a:spAutoFit/>
          </a:bodyPr>
          <a:lstStyle/>
          <a:p>
            <a:r>
              <a:rPr lang="en-US" sz="4000" dirty="0">
                <a:solidFill>
                  <a:srgbClr val="FF0000"/>
                </a:solidFill>
              </a:rPr>
              <a:t>B</a:t>
            </a:r>
            <a:endParaRPr lang="en-SE" sz="4000" dirty="0">
              <a:solidFill>
                <a:srgbClr val="FF0000"/>
              </a:solidFill>
            </a:endParaRPr>
          </a:p>
        </p:txBody>
      </p:sp>
    </p:spTree>
    <p:extLst>
      <p:ext uri="{BB962C8B-B14F-4D97-AF65-F5344CB8AC3E}">
        <p14:creationId xmlns:p14="http://schemas.microsoft.com/office/powerpoint/2010/main" val="125348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This Repository works</a:t>
            </a:r>
            <a:br>
              <a:rPr lang="en-US" dirty="0"/>
            </a:br>
            <a:r>
              <a:rPr lang="en-US" sz="4000" dirty="0"/>
              <a:t>-- Pre-processing data --</a:t>
            </a:r>
            <a:endParaRPr lang="en-SE" sz="4000" dirty="0"/>
          </a:p>
        </p:txBody>
      </p:sp>
      <p:sp>
        <p:nvSpPr>
          <p:cNvPr id="3" name="Content Placeholder 2">
            <a:extLst>
              <a:ext uri="{FF2B5EF4-FFF2-40B4-BE49-F238E27FC236}">
                <a16:creationId xmlns:a16="http://schemas.microsoft.com/office/drawing/2014/main" id="{ABF45B06-0D76-DC1C-159A-1664A6D6D6F1}"/>
              </a:ext>
            </a:extLst>
          </p:cNvPr>
          <p:cNvSpPr>
            <a:spLocks noGrp="1"/>
          </p:cNvSpPr>
          <p:nvPr>
            <p:ph idx="1"/>
          </p:nvPr>
        </p:nvSpPr>
        <p:spPr>
          <a:xfrm>
            <a:off x="1087371" y="2349500"/>
            <a:ext cx="5539671" cy="3779837"/>
          </a:xfrm>
        </p:spPr>
        <p:txBody>
          <a:bodyPr>
            <a:noAutofit/>
          </a:bodyPr>
          <a:lstStyle/>
          <a:p>
            <a:pPr algn="just"/>
            <a:r>
              <a:rPr lang="en-US" sz="2400" dirty="0"/>
              <a:t>For two scenarios, I used the same configuration to compare the outcomes of the two systems. </a:t>
            </a:r>
          </a:p>
          <a:p>
            <a:pPr lvl="1" algn="just"/>
            <a:r>
              <a:rPr lang="en-US" sz="2400" dirty="0"/>
              <a:t>Metrics: F1 score</a:t>
            </a:r>
          </a:p>
          <a:p>
            <a:pPr lvl="1" algn="just"/>
            <a:r>
              <a:rPr lang="en-US" sz="2400" dirty="0"/>
              <a:t>Learning rate: </a:t>
            </a:r>
            <a:r>
              <a:rPr lang="en-US" sz="2400" b="0" dirty="0">
                <a:solidFill>
                  <a:srgbClr val="098658"/>
                </a:solidFill>
                <a:effectLst/>
                <a:latin typeface="Consolas" panose="020B0609020204030204" pitchFamily="49" charset="0"/>
              </a:rPr>
              <a:t>5e-5 = 0.00005</a:t>
            </a:r>
            <a:endParaRPr lang="en-US" sz="2400" b="0" dirty="0">
              <a:solidFill>
                <a:srgbClr val="000000"/>
              </a:solidFill>
              <a:effectLst/>
              <a:latin typeface="Consolas" panose="020B0609020204030204" pitchFamily="49" charset="0"/>
            </a:endParaRPr>
          </a:p>
          <a:p>
            <a:pPr lvl="1" algn="just"/>
            <a:r>
              <a:rPr lang="en-US" sz="2400" dirty="0"/>
              <a:t>Epochs: 10</a:t>
            </a:r>
          </a:p>
        </p:txBody>
      </p:sp>
      <p:pic>
        <p:nvPicPr>
          <p:cNvPr id="6" name="Picture 5">
            <a:extLst>
              <a:ext uri="{FF2B5EF4-FFF2-40B4-BE49-F238E27FC236}">
                <a16:creationId xmlns:a16="http://schemas.microsoft.com/office/drawing/2014/main" id="{588A5B0B-00BC-57FC-0E1C-2CF6206D6821}"/>
              </a:ext>
            </a:extLst>
          </p:cNvPr>
          <p:cNvPicPr>
            <a:picLocks noChangeAspect="1"/>
          </p:cNvPicPr>
          <p:nvPr/>
        </p:nvPicPr>
        <p:blipFill>
          <a:blip r:embed="rId2"/>
          <a:stretch>
            <a:fillRect/>
          </a:stretch>
        </p:blipFill>
        <p:spPr>
          <a:xfrm>
            <a:off x="7174413" y="2349500"/>
            <a:ext cx="3712140" cy="3207577"/>
          </a:xfrm>
          <a:prstGeom prst="rect">
            <a:avLst/>
          </a:prstGeom>
        </p:spPr>
      </p:pic>
    </p:spTree>
    <p:extLst>
      <p:ext uri="{BB962C8B-B14F-4D97-AF65-F5344CB8AC3E}">
        <p14:creationId xmlns:p14="http://schemas.microsoft.com/office/powerpoint/2010/main" val="98324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11101135" cy="1587183"/>
          </a:xfrm>
        </p:spPr>
        <p:txBody>
          <a:bodyPr>
            <a:normAutofit/>
          </a:bodyPr>
          <a:lstStyle/>
          <a:p>
            <a:r>
              <a:rPr lang="en-US" dirty="0"/>
              <a:t>This Repository works</a:t>
            </a:r>
            <a:br>
              <a:rPr lang="en-US" dirty="0"/>
            </a:br>
            <a:r>
              <a:rPr lang="en-US" sz="4000" dirty="0"/>
              <a:t>-- Results -- </a:t>
            </a:r>
            <a:r>
              <a:rPr lang="en-US" sz="4000" dirty="0" err="1"/>
              <a:t>SystemA</a:t>
            </a:r>
            <a:endParaRPr lang="en-SE" sz="4000" dirty="0"/>
          </a:p>
        </p:txBody>
      </p:sp>
      <p:pic>
        <p:nvPicPr>
          <p:cNvPr id="8" name="Picture 7">
            <a:extLst>
              <a:ext uri="{FF2B5EF4-FFF2-40B4-BE49-F238E27FC236}">
                <a16:creationId xmlns:a16="http://schemas.microsoft.com/office/drawing/2014/main" id="{5839A517-D23C-5B39-57D3-8A08C11FBF64}"/>
              </a:ext>
            </a:extLst>
          </p:cNvPr>
          <p:cNvPicPr>
            <a:picLocks noChangeAspect="1"/>
          </p:cNvPicPr>
          <p:nvPr/>
        </p:nvPicPr>
        <p:blipFill>
          <a:blip r:embed="rId2"/>
          <a:stretch>
            <a:fillRect/>
          </a:stretch>
        </p:blipFill>
        <p:spPr>
          <a:xfrm>
            <a:off x="450081" y="2857119"/>
            <a:ext cx="3790862" cy="3302768"/>
          </a:xfrm>
          <a:prstGeom prst="rect">
            <a:avLst/>
          </a:prstGeom>
        </p:spPr>
      </p:pic>
      <p:pic>
        <p:nvPicPr>
          <p:cNvPr id="10" name="Picture 9">
            <a:extLst>
              <a:ext uri="{FF2B5EF4-FFF2-40B4-BE49-F238E27FC236}">
                <a16:creationId xmlns:a16="http://schemas.microsoft.com/office/drawing/2014/main" id="{FF291CF4-BEDE-49D2-320E-64AB11AC9034}"/>
              </a:ext>
            </a:extLst>
          </p:cNvPr>
          <p:cNvPicPr>
            <a:picLocks noChangeAspect="1"/>
          </p:cNvPicPr>
          <p:nvPr/>
        </p:nvPicPr>
        <p:blipFill>
          <a:blip r:embed="rId3"/>
          <a:stretch>
            <a:fillRect/>
          </a:stretch>
        </p:blipFill>
        <p:spPr>
          <a:xfrm>
            <a:off x="4510338" y="2857117"/>
            <a:ext cx="3565676" cy="3302769"/>
          </a:xfrm>
          <a:prstGeom prst="rect">
            <a:avLst/>
          </a:prstGeom>
        </p:spPr>
      </p:pic>
      <p:pic>
        <p:nvPicPr>
          <p:cNvPr id="12" name="Picture 11">
            <a:extLst>
              <a:ext uri="{FF2B5EF4-FFF2-40B4-BE49-F238E27FC236}">
                <a16:creationId xmlns:a16="http://schemas.microsoft.com/office/drawing/2014/main" id="{D05385D7-087F-189A-349E-3EE60489E82E}"/>
              </a:ext>
            </a:extLst>
          </p:cNvPr>
          <p:cNvPicPr>
            <a:picLocks noChangeAspect="1"/>
          </p:cNvPicPr>
          <p:nvPr/>
        </p:nvPicPr>
        <p:blipFill>
          <a:blip r:embed="rId4"/>
          <a:stretch>
            <a:fillRect/>
          </a:stretch>
        </p:blipFill>
        <p:spPr>
          <a:xfrm>
            <a:off x="8345409" y="2857116"/>
            <a:ext cx="3515323" cy="3302769"/>
          </a:xfrm>
          <a:prstGeom prst="rect">
            <a:avLst/>
          </a:prstGeom>
        </p:spPr>
      </p:pic>
      <p:sp>
        <p:nvSpPr>
          <p:cNvPr id="13" name="TextBox 12">
            <a:extLst>
              <a:ext uri="{FF2B5EF4-FFF2-40B4-BE49-F238E27FC236}">
                <a16:creationId xmlns:a16="http://schemas.microsoft.com/office/drawing/2014/main" id="{D424535B-185B-ED58-510D-E2796ED41B0C}"/>
              </a:ext>
            </a:extLst>
          </p:cNvPr>
          <p:cNvSpPr txBox="1"/>
          <p:nvPr/>
        </p:nvSpPr>
        <p:spPr>
          <a:xfrm>
            <a:off x="1386038" y="2398925"/>
            <a:ext cx="2387065" cy="369332"/>
          </a:xfrm>
          <a:prstGeom prst="rect">
            <a:avLst/>
          </a:prstGeom>
          <a:noFill/>
        </p:spPr>
        <p:txBody>
          <a:bodyPr wrap="square" rtlCol="0">
            <a:spAutoFit/>
          </a:bodyPr>
          <a:lstStyle/>
          <a:p>
            <a:pPr algn="ctr"/>
            <a:r>
              <a:rPr lang="en-US" dirty="0"/>
              <a:t>Training set</a:t>
            </a:r>
            <a:endParaRPr lang="en-SE" dirty="0"/>
          </a:p>
        </p:txBody>
      </p:sp>
      <p:sp>
        <p:nvSpPr>
          <p:cNvPr id="14" name="TextBox 13">
            <a:extLst>
              <a:ext uri="{FF2B5EF4-FFF2-40B4-BE49-F238E27FC236}">
                <a16:creationId xmlns:a16="http://schemas.microsoft.com/office/drawing/2014/main" id="{37723F4D-D40D-A5E6-2D99-B5BDD564DE2C}"/>
              </a:ext>
            </a:extLst>
          </p:cNvPr>
          <p:cNvSpPr txBox="1"/>
          <p:nvPr/>
        </p:nvSpPr>
        <p:spPr>
          <a:xfrm>
            <a:off x="5099643" y="2398925"/>
            <a:ext cx="2387065" cy="369332"/>
          </a:xfrm>
          <a:prstGeom prst="rect">
            <a:avLst/>
          </a:prstGeom>
          <a:noFill/>
        </p:spPr>
        <p:txBody>
          <a:bodyPr wrap="square" rtlCol="0">
            <a:spAutoFit/>
          </a:bodyPr>
          <a:lstStyle/>
          <a:p>
            <a:pPr algn="ctr"/>
            <a:r>
              <a:rPr lang="en-US" dirty="0"/>
              <a:t>Validation set</a:t>
            </a:r>
            <a:endParaRPr lang="en-SE" dirty="0"/>
          </a:p>
        </p:txBody>
      </p:sp>
      <p:sp>
        <p:nvSpPr>
          <p:cNvPr id="15" name="TextBox 14">
            <a:extLst>
              <a:ext uri="{FF2B5EF4-FFF2-40B4-BE49-F238E27FC236}">
                <a16:creationId xmlns:a16="http://schemas.microsoft.com/office/drawing/2014/main" id="{80A5FA76-5A5B-2B5F-C215-2B0BE4D29EA4}"/>
              </a:ext>
            </a:extLst>
          </p:cNvPr>
          <p:cNvSpPr txBox="1"/>
          <p:nvPr/>
        </p:nvSpPr>
        <p:spPr>
          <a:xfrm>
            <a:off x="8813248" y="2398925"/>
            <a:ext cx="2387065" cy="369332"/>
          </a:xfrm>
          <a:prstGeom prst="rect">
            <a:avLst/>
          </a:prstGeom>
          <a:noFill/>
        </p:spPr>
        <p:txBody>
          <a:bodyPr wrap="square" rtlCol="0">
            <a:spAutoFit/>
          </a:bodyPr>
          <a:lstStyle/>
          <a:p>
            <a:pPr algn="ctr"/>
            <a:r>
              <a:rPr lang="en-US" dirty="0"/>
              <a:t>Test set</a:t>
            </a:r>
            <a:endParaRPr lang="en-SE" dirty="0"/>
          </a:p>
        </p:txBody>
      </p:sp>
    </p:spTree>
    <p:extLst>
      <p:ext uri="{BB962C8B-B14F-4D97-AF65-F5344CB8AC3E}">
        <p14:creationId xmlns:p14="http://schemas.microsoft.com/office/powerpoint/2010/main" val="216961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11101135" cy="1587183"/>
          </a:xfrm>
        </p:spPr>
        <p:txBody>
          <a:bodyPr>
            <a:normAutofit/>
          </a:bodyPr>
          <a:lstStyle/>
          <a:p>
            <a:r>
              <a:rPr lang="en-US" dirty="0"/>
              <a:t>This Repository works</a:t>
            </a:r>
            <a:br>
              <a:rPr lang="en-US" dirty="0"/>
            </a:br>
            <a:r>
              <a:rPr lang="en-US" sz="4000" dirty="0"/>
              <a:t>-- Results -- </a:t>
            </a:r>
            <a:r>
              <a:rPr lang="en-US" sz="4000" dirty="0" err="1"/>
              <a:t>SystemB</a:t>
            </a:r>
            <a:endParaRPr lang="en-SE" sz="4000" dirty="0"/>
          </a:p>
        </p:txBody>
      </p:sp>
      <p:pic>
        <p:nvPicPr>
          <p:cNvPr id="8" name="Picture 7">
            <a:extLst>
              <a:ext uri="{FF2B5EF4-FFF2-40B4-BE49-F238E27FC236}">
                <a16:creationId xmlns:a16="http://schemas.microsoft.com/office/drawing/2014/main" id="{5839A517-D23C-5B39-57D3-8A08C11FBF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0081" y="3552172"/>
            <a:ext cx="3790862" cy="1912662"/>
          </a:xfrm>
          <a:prstGeom prst="rect">
            <a:avLst/>
          </a:prstGeom>
        </p:spPr>
      </p:pic>
      <p:pic>
        <p:nvPicPr>
          <p:cNvPr id="10" name="Picture 9">
            <a:extLst>
              <a:ext uri="{FF2B5EF4-FFF2-40B4-BE49-F238E27FC236}">
                <a16:creationId xmlns:a16="http://schemas.microsoft.com/office/drawing/2014/main" id="{FF291CF4-BEDE-49D2-320E-64AB11AC90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10338" y="3552172"/>
            <a:ext cx="3565676" cy="1912661"/>
          </a:xfrm>
          <a:prstGeom prst="rect">
            <a:avLst/>
          </a:prstGeom>
        </p:spPr>
      </p:pic>
      <p:pic>
        <p:nvPicPr>
          <p:cNvPr id="12" name="Picture 11">
            <a:extLst>
              <a:ext uri="{FF2B5EF4-FFF2-40B4-BE49-F238E27FC236}">
                <a16:creationId xmlns:a16="http://schemas.microsoft.com/office/drawing/2014/main" id="{D05385D7-087F-189A-349E-3EE60489E82E}"/>
              </a:ext>
            </a:extLst>
          </p:cNvPr>
          <p:cNvPicPr>
            <a:picLocks noChangeAspect="1"/>
          </p:cNvPicPr>
          <p:nvPr/>
        </p:nvPicPr>
        <p:blipFill rotWithShape="1">
          <a:blip r:embed="rId4">
            <a:extLst>
              <a:ext uri="{28A0092B-C50C-407E-A947-70E740481C1C}">
                <a14:useLocalDpi xmlns:a14="http://schemas.microsoft.com/office/drawing/2010/main" val="0"/>
              </a:ext>
            </a:extLst>
          </a:blip>
          <a:srcRect l="5555" t="4035" r="6247" b="8730"/>
          <a:stretch/>
        </p:blipFill>
        <p:spPr>
          <a:xfrm>
            <a:off x="8345408" y="3552172"/>
            <a:ext cx="3466377" cy="1912660"/>
          </a:xfrm>
          <a:prstGeom prst="rect">
            <a:avLst/>
          </a:prstGeom>
        </p:spPr>
      </p:pic>
      <p:sp>
        <p:nvSpPr>
          <p:cNvPr id="13" name="TextBox 12">
            <a:extLst>
              <a:ext uri="{FF2B5EF4-FFF2-40B4-BE49-F238E27FC236}">
                <a16:creationId xmlns:a16="http://schemas.microsoft.com/office/drawing/2014/main" id="{D424535B-185B-ED58-510D-E2796ED41B0C}"/>
              </a:ext>
            </a:extLst>
          </p:cNvPr>
          <p:cNvSpPr txBox="1"/>
          <p:nvPr/>
        </p:nvSpPr>
        <p:spPr>
          <a:xfrm>
            <a:off x="1386038" y="2398925"/>
            <a:ext cx="2387065" cy="369332"/>
          </a:xfrm>
          <a:prstGeom prst="rect">
            <a:avLst/>
          </a:prstGeom>
          <a:noFill/>
        </p:spPr>
        <p:txBody>
          <a:bodyPr wrap="square" rtlCol="0">
            <a:spAutoFit/>
          </a:bodyPr>
          <a:lstStyle/>
          <a:p>
            <a:pPr algn="ctr"/>
            <a:r>
              <a:rPr lang="en-US" dirty="0"/>
              <a:t>Training set</a:t>
            </a:r>
            <a:endParaRPr lang="en-SE" dirty="0"/>
          </a:p>
        </p:txBody>
      </p:sp>
      <p:sp>
        <p:nvSpPr>
          <p:cNvPr id="14" name="TextBox 13">
            <a:extLst>
              <a:ext uri="{FF2B5EF4-FFF2-40B4-BE49-F238E27FC236}">
                <a16:creationId xmlns:a16="http://schemas.microsoft.com/office/drawing/2014/main" id="{37723F4D-D40D-A5E6-2D99-B5BDD564DE2C}"/>
              </a:ext>
            </a:extLst>
          </p:cNvPr>
          <p:cNvSpPr txBox="1"/>
          <p:nvPr/>
        </p:nvSpPr>
        <p:spPr>
          <a:xfrm>
            <a:off x="5099643" y="2398925"/>
            <a:ext cx="2387065" cy="369332"/>
          </a:xfrm>
          <a:prstGeom prst="rect">
            <a:avLst/>
          </a:prstGeom>
          <a:noFill/>
        </p:spPr>
        <p:txBody>
          <a:bodyPr wrap="square" rtlCol="0">
            <a:spAutoFit/>
          </a:bodyPr>
          <a:lstStyle/>
          <a:p>
            <a:pPr algn="ctr"/>
            <a:r>
              <a:rPr lang="en-US" dirty="0"/>
              <a:t>Validation set</a:t>
            </a:r>
            <a:endParaRPr lang="en-SE" dirty="0"/>
          </a:p>
        </p:txBody>
      </p:sp>
      <p:sp>
        <p:nvSpPr>
          <p:cNvPr id="15" name="TextBox 14">
            <a:extLst>
              <a:ext uri="{FF2B5EF4-FFF2-40B4-BE49-F238E27FC236}">
                <a16:creationId xmlns:a16="http://schemas.microsoft.com/office/drawing/2014/main" id="{80A5FA76-5A5B-2B5F-C215-2B0BE4D29EA4}"/>
              </a:ext>
            </a:extLst>
          </p:cNvPr>
          <p:cNvSpPr txBox="1"/>
          <p:nvPr/>
        </p:nvSpPr>
        <p:spPr>
          <a:xfrm>
            <a:off x="8813248" y="2398925"/>
            <a:ext cx="2387065" cy="369332"/>
          </a:xfrm>
          <a:prstGeom prst="rect">
            <a:avLst/>
          </a:prstGeom>
          <a:noFill/>
        </p:spPr>
        <p:txBody>
          <a:bodyPr wrap="square" rtlCol="0">
            <a:spAutoFit/>
          </a:bodyPr>
          <a:lstStyle/>
          <a:p>
            <a:pPr algn="ctr"/>
            <a:r>
              <a:rPr lang="en-US" dirty="0"/>
              <a:t>Test set</a:t>
            </a:r>
            <a:endParaRPr lang="en-SE" dirty="0"/>
          </a:p>
        </p:txBody>
      </p:sp>
    </p:spTree>
    <p:extLst>
      <p:ext uri="{BB962C8B-B14F-4D97-AF65-F5344CB8AC3E}">
        <p14:creationId xmlns:p14="http://schemas.microsoft.com/office/powerpoint/2010/main" val="225770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11101135" cy="1587183"/>
          </a:xfrm>
        </p:spPr>
        <p:txBody>
          <a:bodyPr>
            <a:normAutofit/>
          </a:bodyPr>
          <a:lstStyle/>
          <a:p>
            <a:r>
              <a:rPr lang="en-US" dirty="0"/>
              <a:t>This Repository works</a:t>
            </a:r>
            <a:br>
              <a:rPr lang="en-US" dirty="0"/>
            </a:br>
            <a:r>
              <a:rPr lang="en-US" sz="4000" dirty="0"/>
              <a:t>-- Load saved models and run sample sentence --</a:t>
            </a:r>
            <a:endParaRPr lang="en-SE" sz="4000" dirty="0"/>
          </a:p>
        </p:txBody>
      </p:sp>
      <p:sp>
        <p:nvSpPr>
          <p:cNvPr id="15" name="TextBox 14">
            <a:extLst>
              <a:ext uri="{FF2B5EF4-FFF2-40B4-BE49-F238E27FC236}">
                <a16:creationId xmlns:a16="http://schemas.microsoft.com/office/drawing/2014/main" id="{80A5FA76-5A5B-2B5F-C215-2B0BE4D29EA4}"/>
              </a:ext>
            </a:extLst>
          </p:cNvPr>
          <p:cNvSpPr txBox="1"/>
          <p:nvPr/>
        </p:nvSpPr>
        <p:spPr>
          <a:xfrm>
            <a:off x="8054856" y="3869239"/>
            <a:ext cx="2387065" cy="553998"/>
          </a:xfrm>
          <a:prstGeom prst="rect">
            <a:avLst/>
          </a:prstGeom>
          <a:noFill/>
        </p:spPr>
        <p:txBody>
          <a:bodyPr wrap="square" rtlCol="0">
            <a:spAutoFit/>
          </a:bodyPr>
          <a:lstStyle/>
          <a:p>
            <a:pPr algn="ctr"/>
            <a:r>
              <a:rPr lang="en-US" sz="3000" dirty="0">
                <a:solidFill>
                  <a:srgbClr val="FF0000"/>
                </a:solidFill>
              </a:rPr>
              <a:t>B</a:t>
            </a:r>
            <a:endParaRPr lang="en-SE" sz="3000" dirty="0">
              <a:solidFill>
                <a:srgbClr val="FF0000"/>
              </a:solidFill>
            </a:endParaRPr>
          </a:p>
        </p:txBody>
      </p:sp>
      <p:pic>
        <p:nvPicPr>
          <p:cNvPr id="4" name="Picture 3">
            <a:extLst>
              <a:ext uri="{FF2B5EF4-FFF2-40B4-BE49-F238E27FC236}">
                <a16:creationId xmlns:a16="http://schemas.microsoft.com/office/drawing/2014/main" id="{35E90B57-2413-D8A9-7B41-5FC5057570AD}"/>
              </a:ext>
            </a:extLst>
          </p:cNvPr>
          <p:cNvPicPr>
            <a:picLocks noChangeAspect="1"/>
          </p:cNvPicPr>
          <p:nvPr/>
        </p:nvPicPr>
        <p:blipFill>
          <a:blip r:embed="rId2"/>
          <a:stretch>
            <a:fillRect/>
          </a:stretch>
        </p:blipFill>
        <p:spPr>
          <a:xfrm>
            <a:off x="7094619" y="2241006"/>
            <a:ext cx="1559080" cy="4076993"/>
          </a:xfrm>
          <a:prstGeom prst="rect">
            <a:avLst/>
          </a:prstGeom>
        </p:spPr>
      </p:pic>
      <p:pic>
        <p:nvPicPr>
          <p:cNvPr id="6" name="Picture 5">
            <a:extLst>
              <a:ext uri="{FF2B5EF4-FFF2-40B4-BE49-F238E27FC236}">
                <a16:creationId xmlns:a16="http://schemas.microsoft.com/office/drawing/2014/main" id="{D312CC84-CDFF-179E-E6C9-CE98900A1A8A}"/>
              </a:ext>
            </a:extLst>
          </p:cNvPr>
          <p:cNvPicPr>
            <a:picLocks noChangeAspect="1"/>
          </p:cNvPicPr>
          <p:nvPr/>
        </p:nvPicPr>
        <p:blipFill>
          <a:blip r:embed="rId3"/>
          <a:stretch>
            <a:fillRect/>
          </a:stretch>
        </p:blipFill>
        <p:spPr>
          <a:xfrm>
            <a:off x="9481685" y="2241006"/>
            <a:ext cx="1601400" cy="4076993"/>
          </a:xfrm>
          <a:prstGeom prst="rect">
            <a:avLst/>
          </a:prstGeom>
        </p:spPr>
      </p:pic>
      <p:sp>
        <p:nvSpPr>
          <p:cNvPr id="7" name="TextBox 6">
            <a:extLst>
              <a:ext uri="{FF2B5EF4-FFF2-40B4-BE49-F238E27FC236}">
                <a16:creationId xmlns:a16="http://schemas.microsoft.com/office/drawing/2014/main" id="{ADC64EF6-757C-C3EF-41D7-CDCAF616B127}"/>
              </a:ext>
            </a:extLst>
          </p:cNvPr>
          <p:cNvSpPr txBox="1"/>
          <p:nvPr/>
        </p:nvSpPr>
        <p:spPr>
          <a:xfrm>
            <a:off x="5487094" y="3869239"/>
            <a:ext cx="2387065" cy="553998"/>
          </a:xfrm>
          <a:prstGeom prst="rect">
            <a:avLst/>
          </a:prstGeom>
          <a:noFill/>
        </p:spPr>
        <p:txBody>
          <a:bodyPr wrap="square" rtlCol="0">
            <a:spAutoFit/>
          </a:bodyPr>
          <a:lstStyle/>
          <a:p>
            <a:pPr algn="ctr"/>
            <a:r>
              <a:rPr lang="en-US" sz="3000" dirty="0">
                <a:solidFill>
                  <a:srgbClr val="FF0000"/>
                </a:solidFill>
              </a:rPr>
              <a:t>A</a:t>
            </a:r>
            <a:endParaRPr lang="en-SE" sz="3000" dirty="0">
              <a:solidFill>
                <a:srgbClr val="FF0000"/>
              </a:solidFill>
            </a:endParaRPr>
          </a:p>
        </p:txBody>
      </p:sp>
      <p:sp>
        <p:nvSpPr>
          <p:cNvPr id="9" name="Content Placeholder 2">
            <a:extLst>
              <a:ext uri="{FF2B5EF4-FFF2-40B4-BE49-F238E27FC236}">
                <a16:creationId xmlns:a16="http://schemas.microsoft.com/office/drawing/2014/main" id="{A42A03AC-280F-B176-414B-ADFAED514684}"/>
              </a:ext>
            </a:extLst>
          </p:cNvPr>
          <p:cNvSpPr>
            <a:spLocks noGrp="1"/>
          </p:cNvSpPr>
          <p:nvPr>
            <p:ph idx="1"/>
          </p:nvPr>
        </p:nvSpPr>
        <p:spPr>
          <a:xfrm>
            <a:off x="854733" y="2552684"/>
            <a:ext cx="5436123" cy="3453635"/>
          </a:xfrm>
        </p:spPr>
        <p:txBody>
          <a:bodyPr>
            <a:noAutofit/>
          </a:bodyPr>
          <a:lstStyle/>
          <a:p>
            <a:r>
              <a:rPr lang="en-US" sz="2400" dirty="0"/>
              <a:t>Testing the </a:t>
            </a:r>
            <a:r>
              <a:rPr lang="en-US" sz="2400" dirty="0" err="1"/>
              <a:t>SystemA</a:t>
            </a:r>
            <a:r>
              <a:rPr lang="en-US" sz="2400" dirty="0"/>
              <a:t> with an example sentence (</a:t>
            </a:r>
            <a:r>
              <a:rPr lang="en-US" sz="2400" dirty="0" err="1">
                <a:solidFill>
                  <a:srgbClr val="FFC000"/>
                </a:solidFill>
              </a:rPr>
              <a:t>SystemADistilbert_Testing.ipynb</a:t>
            </a:r>
            <a:r>
              <a:rPr lang="en-US" sz="2400" dirty="0"/>
              <a:t>).</a:t>
            </a:r>
          </a:p>
          <a:p>
            <a:pPr marL="0" indent="0">
              <a:buNone/>
            </a:pPr>
            <a:endParaRPr lang="en-US" sz="2400" dirty="0"/>
          </a:p>
          <a:p>
            <a:r>
              <a:rPr lang="en-US" sz="2400" dirty="0"/>
              <a:t>Testing the </a:t>
            </a:r>
            <a:r>
              <a:rPr lang="en-US" sz="2400" dirty="0" err="1"/>
              <a:t>SystemB</a:t>
            </a:r>
            <a:r>
              <a:rPr lang="en-US" sz="2400" dirty="0"/>
              <a:t> with an example sentence (</a:t>
            </a:r>
            <a:r>
              <a:rPr lang="en-US" sz="2400" dirty="0" err="1">
                <a:solidFill>
                  <a:srgbClr val="FFC000"/>
                </a:solidFill>
              </a:rPr>
              <a:t>SystemBDistilbert_Testing.ipynb</a:t>
            </a:r>
            <a:r>
              <a:rPr lang="en-US" sz="2400" dirty="0"/>
              <a:t>).</a:t>
            </a:r>
          </a:p>
          <a:p>
            <a:pPr lvl="1"/>
            <a:endParaRPr lang="en-SE" sz="2400" dirty="0"/>
          </a:p>
        </p:txBody>
      </p:sp>
    </p:spTree>
    <p:extLst>
      <p:ext uri="{BB962C8B-B14F-4D97-AF65-F5344CB8AC3E}">
        <p14:creationId xmlns:p14="http://schemas.microsoft.com/office/powerpoint/2010/main" val="420148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11101135" cy="1587183"/>
          </a:xfrm>
        </p:spPr>
        <p:txBody>
          <a:bodyPr>
            <a:normAutofit/>
          </a:bodyPr>
          <a:lstStyle/>
          <a:p>
            <a:pPr algn="ctr"/>
            <a:r>
              <a:rPr lang="en-US" sz="5000" dirty="0"/>
              <a:t>This Repository works</a:t>
            </a:r>
            <a:br>
              <a:rPr lang="en-US" dirty="0"/>
            </a:br>
            <a:r>
              <a:rPr lang="en-US" sz="4000" dirty="0"/>
              <a:t>-- Findings - </a:t>
            </a:r>
            <a:endParaRPr lang="en-SE" sz="4000" dirty="0"/>
          </a:p>
        </p:txBody>
      </p:sp>
      <p:sp>
        <p:nvSpPr>
          <p:cNvPr id="3" name="Content Placeholder 2">
            <a:extLst>
              <a:ext uri="{FF2B5EF4-FFF2-40B4-BE49-F238E27FC236}">
                <a16:creationId xmlns:a16="http://schemas.microsoft.com/office/drawing/2014/main" id="{5846D57A-D49B-BF1E-8036-966EAD2B573E}"/>
              </a:ext>
            </a:extLst>
          </p:cNvPr>
          <p:cNvSpPr>
            <a:spLocks noGrp="1"/>
          </p:cNvSpPr>
          <p:nvPr>
            <p:ph idx="1"/>
          </p:nvPr>
        </p:nvSpPr>
        <p:spPr>
          <a:xfrm>
            <a:off x="339364" y="1838228"/>
            <a:ext cx="11594969" cy="4600280"/>
          </a:xfrm>
        </p:spPr>
        <p:txBody>
          <a:bodyPr>
            <a:normAutofit/>
          </a:bodyPr>
          <a:lstStyle/>
          <a:p>
            <a:pPr algn="just"/>
            <a:r>
              <a:rPr lang="en-US" sz="2200" dirty="0"/>
              <a:t>The testing set is missed a label ('I-BIO' - there is only 30 labels) compared to training set (31) and validation set (31).</a:t>
            </a:r>
          </a:p>
          <a:p>
            <a:pPr algn="just"/>
            <a:r>
              <a:rPr lang="en-US" sz="2200" dirty="0"/>
              <a:t>Time for running: </a:t>
            </a:r>
          </a:p>
          <a:p>
            <a:pPr lvl="1" algn="just"/>
            <a:r>
              <a:rPr lang="en-US" sz="2200" dirty="0" err="1"/>
              <a:t>SystemA</a:t>
            </a:r>
            <a:r>
              <a:rPr lang="en-US" sz="2200" dirty="0"/>
              <a:t>: 5619.6813 s ~ 1.56 hour. (31 Labels)</a:t>
            </a:r>
          </a:p>
          <a:p>
            <a:pPr lvl="1" algn="just"/>
            <a:r>
              <a:rPr lang="en-US" sz="2200" dirty="0" err="1"/>
              <a:t>SystemB</a:t>
            </a:r>
            <a:r>
              <a:rPr lang="en-US" sz="2200" dirty="0"/>
              <a:t>: 5557,2894 ~ 1.5436915.</a:t>
            </a:r>
          </a:p>
          <a:p>
            <a:pPr marL="450000" lvl="1" indent="0" algn="just">
              <a:buNone/>
            </a:pPr>
            <a:r>
              <a:rPr lang="en-US" sz="2200" dirty="0">
                <a:sym typeface="Wingdings" panose="05000000000000000000" pitchFamily="2" charset="2"/>
              </a:rPr>
              <a:t> </a:t>
            </a:r>
            <a:r>
              <a:rPr lang="en-US" sz="2200" dirty="0"/>
              <a:t>The times for training of 2 systems are not far different. This is because there are changes in the last layer for the output layer with Transformers. Other layers are trained in similar ways. However, it can be different with larger datasets because I only test these systems on small random data from the original data because of time limitations and my machine.</a:t>
            </a:r>
          </a:p>
          <a:p>
            <a:pPr lvl="1" algn="just"/>
            <a:endParaRPr lang="en-SE" sz="2200" dirty="0"/>
          </a:p>
        </p:txBody>
      </p:sp>
    </p:spTree>
    <p:extLst>
      <p:ext uri="{BB962C8B-B14F-4D97-AF65-F5344CB8AC3E}">
        <p14:creationId xmlns:p14="http://schemas.microsoft.com/office/powerpoint/2010/main" val="422391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11101135" cy="1587183"/>
          </a:xfrm>
        </p:spPr>
        <p:txBody>
          <a:bodyPr>
            <a:normAutofit/>
          </a:bodyPr>
          <a:lstStyle/>
          <a:p>
            <a:pPr algn="ctr"/>
            <a:r>
              <a:rPr lang="en-US" sz="5000" dirty="0"/>
              <a:t>This Repository works</a:t>
            </a:r>
            <a:br>
              <a:rPr lang="en-US" dirty="0"/>
            </a:br>
            <a:r>
              <a:rPr lang="en-US" sz="4000" dirty="0"/>
              <a:t>-- Findings - </a:t>
            </a:r>
            <a:endParaRPr lang="en-SE" sz="4000" dirty="0"/>
          </a:p>
        </p:txBody>
      </p:sp>
      <p:sp>
        <p:nvSpPr>
          <p:cNvPr id="3" name="Content Placeholder 2">
            <a:extLst>
              <a:ext uri="{FF2B5EF4-FFF2-40B4-BE49-F238E27FC236}">
                <a16:creationId xmlns:a16="http://schemas.microsoft.com/office/drawing/2014/main" id="{5846D57A-D49B-BF1E-8036-966EAD2B573E}"/>
              </a:ext>
            </a:extLst>
          </p:cNvPr>
          <p:cNvSpPr>
            <a:spLocks noGrp="1"/>
          </p:cNvSpPr>
          <p:nvPr>
            <p:ph idx="1"/>
          </p:nvPr>
        </p:nvSpPr>
        <p:spPr>
          <a:xfrm>
            <a:off x="339364" y="1838228"/>
            <a:ext cx="11594969" cy="4600280"/>
          </a:xfrm>
        </p:spPr>
        <p:txBody>
          <a:bodyPr>
            <a:noAutofit/>
          </a:bodyPr>
          <a:lstStyle/>
          <a:p>
            <a:pPr algn="just">
              <a:lnSpc>
                <a:spcPct val="114000"/>
              </a:lnSpc>
              <a:spcBef>
                <a:spcPts val="0"/>
              </a:spcBef>
            </a:pPr>
            <a:r>
              <a:rPr lang="en-US" sz="1900" dirty="0" err="1"/>
              <a:t>Accuaracy</a:t>
            </a:r>
            <a:r>
              <a:rPr lang="en-US" sz="1900" dirty="0"/>
              <a:t> (Precision | recall | f1 score)</a:t>
            </a:r>
          </a:p>
          <a:p>
            <a:pPr lvl="1" algn="just">
              <a:lnSpc>
                <a:spcPct val="114000"/>
              </a:lnSpc>
              <a:spcBef>
                <a:spcPts val="0"/>
              </a:spcBef>
            </a:pPr>
            <a:r>
              <a:rPr lang="en-US" sz="1900" dirty="0"/>
              <a:t>System A:		1.0	| 	0.83 	| 	0.88</a:t>
            </a:r>
          </a:p>
          <a:p>
            <a:pPr lvl="1" algn="just">
              <a:lnSpc>
                <a:spcPct val="114000"/>
              </a:lnSpc>
              <a:spcBef>
                <a:spcPts val="0"/>
              </a:spcBef>
            </a:pPr>
            <a:r>
              <a:rPr lang="en-US" sz="1900" dirty="0"/>
              <a:t>System B:		0.99	|	0.90	|	0.91</a:t>
            </a:r>
          </a:p>
          <a:p>
            <a:pPr marL="450000" lvl="1" indent="0" algn="just">
              <a:lnSpc>
                <a:spcPct val="114000"/>
              </a:lnSpc>
              <a:spcBef>
                <a:spcPts val="0"/>
              </a:spcBef>
              <a:buNone/>
            </a:pPr>
            <a:r>
              <a:rPr lang="en-US" sz="1900" dirty="0">
                <a:sym typeface="Wingdings" panose="05000000000000000000" pitchFamily="2" charset="2"/>
              </a:rPr>
              <a:t> System B outperformed System A on average score. This is because of fewer labels compared to system A.</a:t>
            </a:r>
            <a:endParaRPr lang="en-US" sz="1900" dirty="0"/>
          </a:p>
          <a:p>
            <a:pPr algn="just">
              <a:lnSpc>
                <a:spcPct val="114000"/>
              </a:lnSpc>
              <a:spcBef>
                <a:spcPts val="0"/>
              </a:spcBef>
            </a:pPr>
            <a:r>
              <a:rPr lang="en-US" sz="1900" dirty="0"/>
              <a:t>Limitations: </a:t>
            </a:r>
          </a:p>
          <a:p>
            <a:pPr lvl="1" algn="just">
              <a:lnSpc>
                <a:spcPct val="114000"/>
              </a:lnSpc>
              <a:spcBef>
                <a:spcPts val="0"/>
              </a:spcBef>
            </a:pPr>
            <a:r>
              <a:rPr lang="en-US" sz="1900" dirty="0"/>
              <a:t>Randomly small parts of the data can lead to incorrect evaluation of the models. Therefore, It needs to run with a powerful computer for all datasets. </a:t>
            </a:r>
          </a:p>
          <a:p>
            <a:pPr lvl="1" algn="just">
              <a:lnSpc>
                <a:spcPct val="114000"/>
              </a:lnSpc>
              <a:spcBef>
                <a:spcPts val="0"/>
              </a:spcBef>
            </a:pPr>
            <a:r>
              <a:rPr lang="en-US" sz="1900" dirty="0"/>
              <a:t>Because of time limitations, I only tested on the default learning rate (example) from </a:t>
            </a:r>
            <a:r>
              <a:rPr lang="en-US" sz="1900" dirty="0" err="1"/>
              <a:t>HuggingFace</a:t>
            </a:r>
            <a:r>
              <a:rPr lang="en-US" sz="1900" dirty="0"/>
              <a:t>. It can change the learning rate with different optimizers like Adam. (</a:t>
            </a:r>
            <a:r>
              <a:rPr lang="en-US" sz="1900" dirty="0">
                <a:hlinkClick r:id="rId2"/>
              </a:rPr>
              <a:t>See more here</a:t>
            </a:r>
            <a:r>
              <a:rPr lang="en-US" sz="1900" dirty="0"/>
              <a:t>)</a:t>
            </a:r>
          </a:p>
          <a:p>
            <a:pPr lvl="1" algn="just">
              <a:lnSpc>
                <a:spcPct val="114000"/>
              </a:lnSpc>
              <a:spcBef>
                <a:spcPts val="0"/>
              </a:spcBef>
            </a:pPr>
            <a:r>
              <a:rPr lang="en-US" sz="1900" dirty="0"/>
              <a:t>Epoch = 10. It needs to be tested with more epochs. Note that I run 1 epoch with a full training set. It took more than 8 hours. According to the system, you can consider how many epochs you need for training. GPU is another solution to reduce the time for training. </a:t>
            </a:r>
            <a:endParaRPr lang="en-SE" sz="1900" dirty="0"/>
          </a:p>
        </p:txBody>
      </p:sp>
    </p:spTree>
    <p:extLst>
      <p:ext uri="{BB962C8B-B14F-4D97-AF65-F5344CB8AC3E}">
        <p14:creationId xmlns:p14="http://schemas.microsoft.com/office/powerpoint/2010/main" val="291427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 name="Rectangle 8">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Oval 9">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2" name="Group 11">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7" name="Rectangle 16">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3" name="Group 12">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5" name="Rectangle 14">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Picture 3" descr="Pies on a table">
            <a:extLst>
              <a:ext uri="{FF2B5EF4-FFF2-40B4-BE49-F238E27FC236}">
                <a16:creationId xmlns:a16="http://schemas.microsoft.com/office/drawing/2014/main" id="{AE65957B-A9AA-6D72-D3BC-E61EAF99F0E1}"/>
              </a:ext>
            </a:extLst>
          </p:cNvPr>
          <p:cNvPicPr>
            <a:picLocks noChangeAspect="1"/>
          </p:cNvPicPr>
          <p:nvPr/>
        </p:nvPicPr>
        <p:blipFill rotWithShape="1">
          <a:blip r:embed="rId2">
            <a:alphaModFix/>
          </a:blip>
          <a:srcRect t="15735" r="1" b="1"/>
          <a:stretch/>
        </p:blipFill>
        <p:spPr>
          <a:xfrm>
            <a:off x="-688" y="-4"/>
            <a:ext cx="12192687" cy="6858000"/>
          </a:xfrm>
          <a:prstGeom prst="rect">
            <a:avLst/>
          </a:prstGeom>
        </p:spPr>
      </p:pic>
      <p:grpSp>
        <p:nvGrpSpPr>
          <p:cNvPr id="22" name="Group 21">
            <a:extLst>
              <a:ext uri="{FF2B5EF4-FFF2-40B4-BE49-F238E27FC236}">
                <a16:creationId xmlns:a16="http://schemas.microsoft.com/office/drawing/2014/main" id="{67186895-7DAD-4EEE-BF1A-CC36B9426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85926" cy="6858005"/>
            <a:chOff x="2406074" y="-5"/>
            <a:chExt cx="9785926" cy="6858005"/>
          </a:xfrm>
        </p:grpSpPr>
        <p:grpSp>
          <p:nvGrpSpPr>
            <p:cNvPr id="23" name="Group 22">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24112" y="-4"/>
              <a:ext cx="9767888" cy="6858003"/>
              <a:chOff x="0" y="-3"/>
              <a:chExt cx="9767888" cy="6858003"/>
            </a:xfrm>
          </p:grpSpPr>
          <p:sp>
            <p:nvSpPr>
              <p:cNvPr id="31" name="Rectangle 30">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406074" y="-5"/>
              <a:ext cx="9785926" cy="6858002"/>
              <a:chOff x="0" y="-1"/>
              <a:chExt cx="9785926" cy="6858002"/>
            </a:xfrm>
          </p:grpSpPr>
          <p:sp>
            <p:nvSpPr>
              <p:cNvPr id="29" name="Rectangle 28">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40C8F77F-4220-4C2C-BE7D-0C626E45701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23330" y="-5"/>
              <a:ext cx="9768670" cy="6858002"/>
              <a:chOff x="2423330" y="-5"/>
              <a:chExt cx="9768670" cy="6858002"/>
            </a:xfrm>
          </p:grpSpPr>
          <p:sp>
            <p:nvSpPr>
              <p:cNvPr id="27" name="Rectangle 26">
                <a:extLst>
                  <a:ext uri="{FF2B5EF4-FFF2-40B4-BE49-F238E27FC236}">
                    <a16:creationId xmlns:a16="http://schemas.microsoft.com/office/drawing/2014/main" id="{B66BF283-D5A5-422F-9640-B6D1ABD98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423330" y="-5"/>
                <a:ext cx="9767888" cy="3429001"/>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EAD1A7-3DBD-4376-BF10-AEE971C1B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2424112" y="3428998"/>
                <a:ext cx="9767888" cy="3428999"/>
              </a:xfrm>
              <a:prstGeom prst="rect">
                <a:avLst/>
              </a:prstGeom>
              <a:gradFill flip="none" rotWithShape="1">
                <a:gsLst>
                  <a:gs pos="0">
                    <a:schemeClr val="accent2">
                      <a:alpha val="4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4637393" y="-696606"/>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a:xfrm>
            <a:off x="540000" y="540000"/>
            <a:ext cx="4500561" cy="4259814"/>
          </a:xfrm>
        </p:spPr>
        <p:txBody>
          <a:bodyPr vert="horz" lIns="91440" tIns="45720" rIns="91440" bIns="45720" rtlCol="0" anchor="b">
            <a:normAutofit/>
          </a:bodyPr>
          <a:lstStyle/>
          <a:p>
            <a:r>
              <a:rPr lang="en-US" sz="8800">
                <a:solidFill>
                  <a:srgbClr val="FFFFFF"/>
                </a:solidFill>
              </a:rPr>
              <a:t>Thanks</a:t>
            </a:r>
          </a:p>
        </p:txBody>
      </p:sp>
    </p:spTree>
    <p:extLst>
      <p:ext uri="{BB962C8B-B14F-4D97-AF65-F5344CB8AC3E}">
        <p14:creationId xmlns:p14="http://schemas.microsoft.com/office/powerpoint/2010/main" val="232149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Name Entity Recognition (NER)</a:t>
            </a:r>
            <a:endParaRPr lang="en-SE" dirty="0"/>
          </a:p>
        </p:txBody>
      </p:sp>
      <p:sp>
        <p:nvSpPr>
          <p:cNvPr id="3" name="Content Placeholder 2">
            <a:extLst>
              <a:ext uri="{FF2B5EF4-FFF2-40B4-BE49-F238E27FC236}">
                <a16:creationId xmlns:a16="http://schemas.microsoft.com/office/drawing/2014/main" id="{ABF45B06-0D76-DC1C-159A-1664A6D6D6F1}"/>
              </a:ext>
            </a:extLst>
          </p:cNvPr>
          <p:cNvSpPr>
            <a:spLocks noGrp="1"/>
          </p:cNvSpPr>
          <p:nvPr>
            <p:ph idx="1"/>
          </p:nvPr>
        </p:nvSpPr>
        <p:spPr>
          <a:xfrm>
            <a:off x="847024" y="1845494"/>
            <a:ext cx="10048774" cy="3779837"/>
          </a:xfrm>
        </p:spPr>
        <p:txBody>
          <a:bodyPr>
            <a:noAutofit/>
          </a:bodyPr>
          <a:lstStyle/>
          <a:p>
            <a:pPr marL="0" indent="0" algn="just">
              <a:buNone/>
            </a:pPr>
            <a:r>
              <a:rPr lang="en-US" sz="2400" dirty="0"/>
              <a:t>Named entity recognition (NER) ‒ also called entity identification or entity extraction ‒ is a natural language processing (NLP) technique that automatically identifies named entities in a text and classifies them into predefined categories. Entities can be names of people, organizations, locations, times, quantities, monetary values, percentages, and more.</a:t>
            </a:r>
            <a:endParaRPr lang="en-SE" sz="2400" dirty="0"/>
          </a:p>
        </p:txBody>
      </p:sp>
      <p:pic>
        <p:nvPicPr>
          <p:cNvPr id="4" name="Picture 2" descr="An example of how named entity extraction NER works. The entities WeWork, Adam Neumann, Manhattan, and $37.5 million, have been highlighted">
            <a:extLst>
              <a:ext uri="{FF2B5EF4-FFF2-40B4-BE49-F238E27FC236}">
                <a16:creationId xmlns:a16="http://schemas.microsoft.com/office/drawing/2014/main" id="{7542AF6B-52AC-AF94-EA49-45D4124DD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672" y="4903330"/>
            <a:ext cx="7793478" cy="115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76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pPr algn="ctr"/>
            <a:r>
              <a:rPr lang="en-US" dirty="0"/>
              <a:t>Name Entity Recognition (NER)</a:t>
            </a:r>
            <a:br>
              <a:rPr lang="en-US" dirty="0"/>
            </a:br>
            <a:r>
              <a:rPr lang="en-US" dirty="0"/>
              <a:t> </a:t>
            </a:r>
            <a:r>
              <a:rPr lang="en-US" sz="4000" dirty="0"/>
              <a:t>-- Process --</a:t>
            </a:r>
            <a:endParaRPr lang="en-SE" sz="4000" dirty="0"/>
          </a:p>
        </p:txBody>
      </p:sp>
      <p:pic>
        <p:nvPicPr>
          <p:cNvPr id="2050" name="Picture 2">
            <a:extLst>
              <a:ext uri="{FF2B5EF4-FFF2-40B4-BE49-F238E27FC236}">
                <a16:creationId xmlns:a16="http://schemas.microsoft.com/office/drawing/2014/main" id="{9631CC1B-C497-6765-7EA4-F80CE84ABFC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60" t="21817" r="6823" b="12518"/>
          <a:stretch/>
        </p:blipFill>
        <p:spPr bwMode="auto">
          <a:xfrm>
            <a:off x="1487367" y="2164692"/>
            <a:ext cx="9206398" cy="4043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2AD4E4-E8CA-185B-BC4E-47862B202FAF}"/>
              </a:ext>
            </a:extLst>
          </p:cNvPr>
          <p:cNvSpPr txBox="1"/>
          <p:nvPr/>
        </p:nvSpPr>
        <p:spPr>
          <a:xfrm>
            <a:off x="2827602" y="6194889"/>
            <a:ext cx="6525929" cy="246221"/>
          </a:xfrm>
          <a:prstGeom prst="rect">
            <a:avLst/>
          </a:prstGeom>
          <a:noFill/>
        </p:spPr>
        <p:txBody>
          <a:bodyPr wrap="square" rtlCol="0">
            <a:spAutoFit/>
          </a:bodyPr>
          <a:lstStyle/>
          <a:p>
            <a:r>
              <a:rPr lang="en-US" sz="1000" dirty="0"/>
              <a:t>Source: </a:t>
            </a:r>
            <a:r>
              <a:rPr lang="en-US" sz="1000" dirty="0">
                <a:hlinkClick r:id="rId3"/>
              </a:rPr>
              <a:t>https://www.techtarget.com/whatis/definition/named-entity-recognition-NER</a:t>
            </a:r>
            <a:r>
              <a:rPr lang="en-US" sz="1000" dirty="0"/>
              <a:t> </a:t>
            </a:r>
            <a:endParaRPr lang="en-SE" sz="1000" dirty="0"/>
          </a:p>
        </p:txBody>
      </p:sp>
    </p:spTree>
    <p:extLst>
      <p:ext uri="{BB962C8B-B14F-4D97-AF65-F5344CB8AC3E}">
        <p14:creationId xmlns:p14="http://schemas.microsoft.com/office/powerpoint/2010/main" val="17136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Current Methods</a:t>
            </a:r>
            <a:endParaRPr lang="en-SE" dirty="0"/>
          </a:p>
        </p:txBody>
      </p:sp>
      <p:pic>
        <p:nvPicPr>
          <p:cNvPr id="7" name="Picture 6">
            <a:extLst>
              <a:ext uri="{FF2B5EF4-FFF2-40B4-BE49-F238E27FC236}">
                <a16:creationId xmlns:a16="http://schemas.microsoft.com/office/drawing/2014/main" id="{BB291B00-0B19-BA63-19EF-251CB5603D88}"/>
              </a:ext>
            </a:extLst>
          </p:cNvPr>
          <p:cNvPicPr>
            <a:picLocks noChangeAspect="1"/>
          </p:cNvPicPr>
          <p:nvPr/>
        </p:nvPicPr>
        <p:blipFill>
          <a:blip r:embed="rId2"/>
          <a:stretch>
            <a:fillRect/>
          </a:stretch>
        </p:blipFill>
        <p:spPr>
          <a:xfrm>
            <a:off x="1278096" y="1513590"/>
            <a:ext cx="9624942" cy="4804410"/>
          </a:xfrm>
          <a:prstGeom prst="rect">
            <a:avLst/>
          </a:prstGeom>
        </p:spPr>
      </p:pic>
      <p:sp>
        <p:nvSpPr>
          <p:cNvPr id="8" name="TextBox 7">
            <a:extLst>
              <a:ext uri="{FF2B5EF4-FFF2-40B4-BE49-F238E27FC236}">
                <a16:creationId xmlns:a16="http://schemas.microsoft.com/office/drawing/2014/main" id="{FBB6CDA0-E37C-485E-415D-23E165FB012D}"/>
              </a:ext>
            </a:extLst>
          </p:cNvPr>
          <p:cNvSpPr txBox="1"/>
          <p:nvPr/>
        </p:nvSpPr>
        <p:spPr>
          <a:xfrm>
            <a:off x="2685448" y="6400800"/>
            <a:ext cx="6525929" cy="246221"/>
          </a:xfrm>
          <a:prstGeom prst="rect">
            <a:avLst/>
          </a:prstGeom>
          <a:noFill/>
        </p:spPr>
        <p:txBody>
          <a:bodyPr wrap="square" rtlCol="0">
            <a:spAutoFit/>
          </a:bodyPr>
          <a:lstStyle/>
          <a:p>
            <a:r>
              <a:rPr lang="en-US" sz="1000" dirty="0"/>
              <a:t>Source: </a:t>
            </a:r>
            <a:r>
              <a:rPr lang="en-US" sz="1000" dirty="0">
                <a:hlinkClick r:id="rId3"/>
              </a:rPr>
              <a:t>https://ieeexplore.ieee.org/ielx7/6287639/8948470/08999622.pdf</a:t>
            </a:r>
            <a:r>
              <a:rPr lang="en-US" sz="1000" dirty="0"/>
              <a:t> </a:t>
            </a:r>
            <a:endParaRPr lang="en-SE" sz="1000" dirty="0"/>
          </a:p>
        </p:txBody>
      </p:sp>
      <p:sp>
        <p:nvSpPr>
          <p:cNvPr id="9" name="TextBox 8">
            <a:extLst>
              <a:ext uri="{FF2B5EF4-FFF2-40B4-BE49-F238E27FC236}">
                <a16:creationId xmlns:a16="http://schemas.microsoft.com/office/drawing/2014/main" id="{DA4EC176-F2AB-1C33-047F-F41F2107E85B}"/>
              </a:ext>
            </a:extLst>
          </p:cNvPr>
          <p:cNvSpPr txBox="1"/>
          <p:nvPr/>
        </p:nvSpPr>
        <p:spPr>
          <a:xfrm>
            <a:off x="10154567" y="3595086"/>
            <a:ext cx="122874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chemeClr val="bg1"/>
                </a:solidFill>
              </a:rPr>
              <a:t>Machine Learning </a:t>
            </a:r>
            <a:r>
              <a:rPr lang="en-US" dirty="0">
                <a:solidFill>
                  <a:schemeClr val="bg1"/>
                </a:solidFill>
              </a:rPr>
              <a:t>and </a:t>
            </a:r>
            <a:r>
              <a:rPr lang="en-US" b="1" dirty="0">
                <a:solidFill>
                  <a:schemeClr val="bg1"/>
                </a:solidFill>
              </a:rPr>
              <a:t>Deep Learning</a:t>
            </a:r>
            <a:endParaRPr lang="en-SE" b="1" dirty="0">
              <a:solidFill>
                <a:schemeClr val="bg1"/>
              </a:solidFill>
            </a:endParaRPr>
          </a:p>
        </p:txBody>
      </p:sp>
      <p:sp>
        <p:nvSpPr>
          <p:cNvPr id="10" name="Arrow: Left-Right 9">
            <a:extLst>
              <a:ext uri="{FF2B5EF4-FFF2-40B4-BE49-F238E27FC236}">
                <a16:creationId xmlns:a16="http://schemas.microsoft.com/office/drawing/2014/main" id="{996E1E21-04D4-8609-B8C1-F1EA73F83F91}"/>
              </a:ext>
            </a:extLst>
          </p:cNvPr>
          <p:cNvSpPr/>
          <p:nvPr/>
        </p:nvSpPr>
        <p:spPr>
          <a:xfrm>
            <a:off x="9458261" y="3887242"/>
            <a:ext cx="587141" cy="36471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28746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Current Methods</a:t>
            </a:r>
            <a:br>
              <a:rPr lang="en-US" dirty="0"/>
            </a:br>
            <a:r>
              <a:rPr lang="en-US" dirty="0"/>
              <a:t>-- Deep Learning --</a:t>
            </a:r>
            <a:endParaRPr lang="en-SE" dirty="0"/>
          </a:p>
        </p:txBody>
      </p:sp>
      <p:sp>
        <p:nvSpPr>
          <p:cNvPr id="8" name="TextBox 7">
            <a:extLst>
              <a:ext uri="{FF2B5EF4-FFF2-40B4-BE49-F238E27FC236}">
                <a16:creationId xmlns:a16="http://schemas.microsoft.com/office/drawing/2014/main" id="{FBB6CDA0-E37C-485E-415D-23E165FB012D}"/>
              </a:ext>
            </a:extLst>
          </p:cNvPr>
          <p:cNvSpPr txBox="1"/>
          <p:nvPr/>
        </p:nvSpPr>
        <p:spPr>
          <a:xfrm>
            <a:off x="2713728" y="6194889"/>
            <a:ext cx="6525929" cy="400110"/>
          </a:xfrm>
          <a:prstGeom prst="rect">
            <a:avLst/>
          </a:prstGeom>
          <a:noFill/>
        </p:spPr>
        <p:txBody>
          <a:bodyPr wrap="square" rtlCol="0">
            <a:spAutoFit/>
          </a:bodyPr>
          <a:lstStyle/>
          <a:p>
            <a:r>
              <a:rPr lang="en-US" sz="1000" dirty="0"/>
              <a:t>Source: </a:t>
            </a:r>
            <a:r>
              <a:rPr lang="en-US" sz="1000" dirty="0">
                <a:hlinkClick r:id="rId2"/>
              </a:rPr>
              <a:t>https://medium.com/intro-to-artificial-intelligence/entity-extraction-using-deep-learning-8014acac6bb8</a:t>
            </a:r>
            <a:r>
              <a:rPr lang="en-US" sz="1000" dirty="0"/>
              <a:t> </a:t>
            </a:r>
            <a:endParaRPr lang="en-SE" sz="1000" dirty="0"/>
          </a:p>
        </p:txBody>
      </p:sp>
      <p:pic>
        <p:nvPicPr>
          <p:cNvPr id="4" name="Picture 3">
            <a:extLst>
              <a:ext uri="{FF2B5EF4-FFF2-40B4-BE49-F238E27FC236}">
                <a16:creationId xmlns:a16="http://schemas.microsoft.com/office/drawing/2014/main" id="{9F902893-8539-86D7-9948-F13618619C77}"/>
              </a:ext>
            </a:extLst>
          </p:cNvPr>
          <p:cNvPicPr>
            <a:picLocks noChangeAspect="1"/>
          </p:cNvPicPr>
          <p:nvPr/>
        </p:nvPicPr>
        <p:blipFill>
          <a:blip r:embed="rId3"/>
          <a:stretch>
            <a:fillRect/>
          </a:stretch>
        </p:blipFill>
        <p:spPr>
          <a:xfrm>
            <a:off x="1042390" y="2423562"/>
            <a:ext cx="10096354" cy="3520780"/>
          </a:xfrm>
          <a:prstGeom prst="rect">
            <a:avLst/>
          </a:prstGeom>
        </p:spPr>
      </p:pic>
    </p:spTree>
    <p:extLst>
      <p:ext uri="{BB962C8B-B14F-4D97-AF65-F5344CB8AC3E}">
        <p14:creationId xmlns:p14="http://schemas.microsoft.com/office/powerpoint/2010/main" val="110568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Name Entity Recognition (NER)</a:t>
            </a:r>
            <a:br>
              <a:rPr lang="en-US" dirty="0"/>
            </a:br>
            <a:r>
              <a:rPr lang="en-US" dirty="0"/>
              <a:t> </a:t>
            </a:r>
            <a:r>
              <a:rPr lang="en-US" sz="4000" dirty="0"/>
              <a:t>-- Deep Learning --</a:t>
            </a:r>
            <a:endParaRPr lang="en-SE" sz="4000" dirty="0"/>
          </a:p>
        </p:txBody>
      </p:sp>
      <p:sp>
        <p:nvSpPr>
          <p:cNvPr id="3" name="Content Placeholder 2">
            <a:extLst>
              <a:ext uri="{FF2B5EF4-FFF2-40B4-BE49-F238E27FC236}">
                <a16:creationId xmlns:a16="http://schemas.microsoft.com/office/drawing/2014/main" id="{AAE622D7-C59B-8EA8-485C-D3B175D793CD}"/>
              </a:ext>
            </a:extLst>
          </p:cNvPr>
          <p:cNvSpPr>
            <a:spLocks noGrp="1"/>
          </p:cNvSpPr>
          <p:nvPr>
            <p:ph idx="1"/>
          </p:nvPr>
        </p:nvSpPr>
        <p:spPr/>
        <p:txBody>
          <a:bodyPr/>
          <a:lstStyle/>
          <a:p>
            <a:r>
              <a:rPr lang="en-US" sz="2000" dirty="0"/>
              <a:t>There are many pre-trained models for this task. For example, you can see the previous paper here (</a:t>
            </a:r>
            <a:r>
              <a:rPr lang="en-US" sz="2000" dirty="0">
                <a:hlinkClick r:id="rId2"/>
              </a:rPr>
              <a:t>https://aclanthology.org/2020.coling-main.334.pdf</a:t>
            </a:r>
            <a:r>
              <a:rPr lang="en-US" sz="2000" dirty="0"/>
              <a:t>, </a:t>
            </a:r>
            <a:r>
              <a:rPr lang="en-US" sz="2000" dirty="0">
                <a:hlinkClick r:id="rId3"/>
              </a:rPr>
              <a:t>https://pahulpreet86.github.io/name-entity-recognition-pre-trained-models-review/</a:t>
            </a:r>
            <a:r>
              <a:rPr lang="en-US" sz="2000" dirty="0"/>
              <a:t>  and </a:t>
            </a:r>
            <a:r>
              <a:rPr lang="en-US" sz="2000" dirty="0">
                <a:hlinkClick r:id="rId3"/>
              </a:rPr>
              <a:t>https://pahulpreet86.github.io/name-entity-recognition-pre-trained-models-review/</a:t>
            </a:r>
            <a:r>
              <a:rPr lang="en-US" sz="2000" dirty="0"/>
              <a:t> ).</a:t>
            </a:r>
          </a:p>
          <a:p>
            <a:r>
              <a:rPr lang="en-US" sz="2000" dirty="0"/>
              <a:t>In this work, I used the </a:t>
            </a:r>
            <a:r>
              <a:rPr lang="en-US" sz="2000" dirty="0" err="1"/>
              <a:t>Huggingface</a:t>
            </a:r>
            <a:r>
              <a:rPr lang="en-US" sz="2000" dirty="0"/>
              <a:t> pre-trained model, namely </a:t>
            </a:r>
            <a:r>
              <a:rPr lang="en-US" sz="2000" dirty="0" err="1"/>
              <a:t>Distillbert</a:t>
            </a:r>
            <a:r>
              <a:rPr lang="en-US" sz="2000" dirty="0"/>
              <a:t>. This is because it is a small model with six deep learning layers and is suitable to run on my machine. You can try with other models such as Roberta and Bert-base. You can find it with the NER task </a:t>
            </a:r>
            <a:r>
              <a:rPr lang="en-US" sz="2000" dirty="0">
                <a:hlinkClick r:id="rId4"/>
              </a:rPr>
              <a:t>here</a:t>
            </a:r>
            <a:r>
              <a:rPr lang="en-US" sz="2000" dirty="0"/>
              <a:t>. </a:t>
            </a:r>
          </a:p>
          <a:p>
            <a:pPr lvl="1">
              <a:buFont typeface="Wingdings" panose="05000000000000000000" pitchFamily="2" charset="2"/>
              <a:buChar char="v"/>
            </a:pPr>
            <a:endParaRPr lang="en-SE" dirty="0"/>
          </a:p>
        </p:txBody>
      </p:sp>
    </p:spTree>
    <p:extLst>
      <p:ext uri="{BB962C8B-B14F-4D97-AF65-F5344CB8AC3E}">
        <p14:creationId xmlns:p14="http://schemas.microsoft.com/office/powerpoint/2010/main" val="38079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Name Entity Recognition (NER)</a:t>
            </a:r>
            <a:br>
              <a:rPr lang="en-US" dirty="0"/>
            </a:br>
            <a:r>
              <a:rPr lang="en-US" dirty="0"/>
              <a:t> </a:t>
            </a:r>
            <a:r>
              <a:rPr lang="en-US" sz="4000" dirty="0"/>
              <a:t>-- </a:t>
            </a:r>
            <a:r>
              <a:rPr lang="en-US" sz="4000" dirty="0" err="1"/>
              <a:t>HuggingFace</a:t>
            </a:r>
            <a:r>
              <a:rPr lang="en-US" sz="4000" dirty="0"/>
              <a:t>--</a:t>
            </a:r>
            <a:endParaRPr lang="en-SE" sz="4000" dirty="0"/>
          </a:p>
        </p:txBody>
      </p:sp>
      <p:pic>
        <p:nvPicPr>
          <p:cNvPr id="3074" name="Picture 2" descr="Hierarchical Transformer Model for Scientific Named Entity Recognition –  arXiv Vanity">
            <a:extLst>
              <a:ext uri="{FF2B5EF4-FFF2-40B4-BE49-F238E27FC236}">
                <a16:creationId xmlns:a16="http://schemas.microsoft.com/office/drawing/2014/main" id="{FC680C8F-9C18-FCF3-D52D-39AC380BD8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962"/>
          <a:stretch/>
        </p:blipFill>
        <p:spPr bwMode="auto">
          <a:xfrm>
            <a:off x="3165138" y="2162745"/>
            <a:ext cx="5850857" cy="4226324"/>
          </a:xfrm>
          <a:prstGeom prst="rect">
            <a:avLst/>
          </a:prstGeom>
          <a:solidFill>
            <a:srgbClr val="63C25E"/>
          </a:solidFill>
        </p:spPr>
      </p:pic>
    </p:spTree>
    <p:extLst>
      <p:ext uri="{BB962C8B-B14F-4D97-AF65-F5344CB8AC3E}">
        <p14:creationId xmlns:p14="http://schemas.microsoft.com/office/powerpoint/2010/main" val="208831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Name Entity Recognition (NER)</a:t>
            </a:r>
            <a:br>
              <a:rPr lang="en-US" dirty="0"/>
            </a:br>
            <a:r>
              <a:rPr lang="en-US" dirty="0"/>
              <a:t> </a:t>
            </a:r>
            <a:r>
              <a:rPr lang="en-US" sz="4000" dirty="0"/>
              <a:t>-- </a:t>
            </a:r>
            <a:r>
              <a:rPr lang="en-US" sz="4000" dirty="0" err="1"/>
              <a:t>Distillbert</a:t>
            </a:r>
            <a:r>
              <a:rPr lang="en-US" sz="4000" dirty="0"/>
              <a:t> Pre-trained Model --</a:t>
            </a:r>
            <a:endParaRPr lang="en-SE" sz="4000" dirty="0"/>
          </a:p>
        </p:txBody>
      </p:sp>
      <p:pic>
        <p:nvPicPr>
          <p:cNvPr id="3074" name="Picture 2">
            <a:extLst>
              <a:ext uri="{FF2B5EF4-FFF2-40B4-BE49-F238E27FC236}">
                <a16:creationId xmlns:a16="http://schemas.microsoft.com/office/drawing/2014/main" id="{FC680C8F-9C18-FCF3-D52D-39AC380BD8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2" r="882"/>
          <a:stretch/>
        </p:blipFill>
        <p:spPr bwMode="auto">
          <a:xfrm>
            <a:off x="3165138" y="2162745"/>
            <a:ext cx="5850857" cy="4226324"/>
          </a:xfrm>
          <a:prstGeom prst="rect">
            <a:avLst/>
          </a:prstGeom>
          <a:solidFill>
            <a:srgbClr val="63C25E"/>
          </a:solidFill>
        </p:spPr>
      </p:pic>
    </p:spTree>
    <p:extLst>
      <p:ext uri="{BB962C8B-B14F-4D97-AF65-F5344CB8AC3E}">
        <p14:creationId xmlns:p14="http://schemas.microsoft.com/office/powerpoint/2010/main" val="224040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47C3-7CB1-072E-0B91-682C798552DE}"/>
              </a:ext>
            </a:extLst>
          </p:cNvPr>
          <p:cNvSpPr>
            <a:spLocks noGrp="1"/>
          </p:cNvSpPr>
          <p:nvPr>
            <p:ph type="title"/>
          </p:nvPr>
        </p:nvSpPr>
        <p:spPr/>
        <p:txBody>
          <a:bodyPr>
            <a:normAutofit/>
          </a:bodyPr>
          <a:lstStyle/>
          <a:p>
            <a:r>
              <a:rPr lang="en-US" dirty="0"/>
              <a:t>This Repository works</a:t>
            </a:r>
            <a:endParaRPr lang="en-SE" dirty="0"/>
          </a:p>
        </p:txBody>
      </p:sp>
      <p:sp>
        <p:nvSpPr>
          <p:cNvPr id="3" name="Content Placeholder 2">
            <a:extLst>
              <a:ext uri="{FF2B5EF4-FFF2-40B4-BE49-F238E27FC236}">
                <a16:creationId xmlns:a16="http://schemas.microsoft.com/office/drawing/2014/main" id="{ABF45B06-0D76-DC1C-159A-1664A6D6D6F1}"/>
              </a:ext>
            </a:extLst>
          </p:cNvPr>
          <p:cNvSpPr>
            <a:spLocks noGrp="1"/>
          </p:cNvSpPr>
          <p:nvPr>
            <p:ph idx="1"/>
          </p:nvPr>
        </p:nvSpPr>
        <p:spPr>
          <a:xfrm>
            <a:off x="1732547" y="2211254"/>
            <a:ext cx="8504962" cy="3779837"/>
          </a:xfrm>
        </p:spPr>
        <p:txBody>
          <a:bodyPr>
            <a:normAutofit/>
          </a:bodyPr>
          <a:lstStyle/>
          <a:p>
            <a:r>
              <a:rPr lang="en-US" sz="2400" dirty="0"/>
              <a:t>Scenario A: Select a model from </a:t>
            </a:r>
            <a:r>
              <a:rPr lang="en-US" sz="2400" dirty="0" err="1"/>
              <a:t>huggingface</a:t>
            </a:r>
            <a:r>
              <a:rPr lang="en-US" sz="2400" dirty="0"/>
              <a:t> and run the </a:t>
            </a:r>
            <a:r>
              <a:rPr lang="en-US" sz="2400" dirty="0" err="1"/>
              <a:t>MultiNERD</a:t>
            </a:r>
            <a:r>
              <a:rPr lang="en-US" sz="2400" dirty="0"/>
              <a:t> data for English. Fine-tune the parameters with suitable metrics to get the best results.   </a:t>
            </a:r>
          </a:p>
          <a:p>
            <a:r>
              <a:rPr lang="en-US" sz="2400" dirty="0"/>
              <a:t>Scenario B: Similar to scenario A. However, the entity types belong to one of the following five entity types: </a:t>
            </a:r>
            <a:r>
              <a:rPr lang="en-US" sz="2400" dirty="0">
                <a:solidFill>
                  <a:srgbClr val="FFFF00"/>
                </a:solidFill>
              </a:rPr>
              <a:t>PERSON(PER), ORGANIZATION(ORG), LOCATION(LOC), DISEASES(DIS), ANIMAL(ANIM).</a:t>
            </a:r>
            <a:endParaRPr lang="en-SE" sz="2400" dirty="0">
              <a:solidFill>
                <a:srgbClr val="FFFF00"/>
              </a:solidFill>
            </a:endParaRPr>
          </a:p>
        </p:txBody>
      </p:sp>
    </p:spTree>
    <p:extLst>
      <p:ext uri="{BB962C8B-B14F-4D97-AF65-F5344CB8AC3E}">
        <p14:creationId xmlns:p14="http://schemas.microsoft.com/office/powerpoint/2010/main" val="405941354"/>
      </p:ext>
    </p:extLst>
  </p:cSld>
  <p:clrMapOvr>
    <a:masterClrMapping/>
  </p:clrMapOvr>
</p:sld>
</file>

<file path=ppt/theme/theme1.xml><?xml version="1.0" encoding="utf-8"?>
<a:theme xmlns:a="http://schemas.openxmlformats.org/drawingml/2006/main" name="GlowVTI">
  <a:themeElements>
    <a:clrScheme name="AnalogousFromLightSeedRightStep">
      <a:dk1>
        <a:srgbClr val="000000"/>
      </a:dk1>
      <a:lt1>
        <a:srgbClr val="FFFFFF"/>
      </a:lt1>
      <a:dk2>
        <a:srgbClr val="412B24"/>
      </a:dk2>
      <a:lt2>
        <a:srgbClr val="E2E7E8"/>
      </a:lt2>
      <a:accent1>
        <a:srgbClr val="C1988C"/>
      </a:accent1>
      <a:accent2>
        <a:srgbClr val="B6A17C"/>
      </a:accent2>
      <a:accent3>
        <a:srgbClr val="A4A67E"/>
      </a:accent3>
      <a:accent4>
        <a:srgbClr val="90A974"/>
      </a:accent4>
      <a:accent5>
        <a:srgbClr val="86AB81"/>
      </a:accent5>
      <a:accent6>
        <a:srgbClr val="77AF88"/>
      </a:accent6>
      <a:hlink>
        <a:srgbClr val="5C8A98"/>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504</TotalTime>
  <Words>962</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Bell MT</vt:lpstr>
      <vt:lpstr>Consolas</vt:lpstr>
      <vt:lpstr>Wingdings</vt:lpstr>
      <vt:lpstr>GlowVTI</vt:lpstr>
      <vt:lpstr>Name Entity Recognition (NER)</vt:lpstr>
      <vt:lpstr>Name Entity Recognition (NER)</vt:lpstr>
      <vt:lpstr>Name Entity Recognition (NER)  -- Process --</vt:lpstr>
      <vt:lpstr>Current Methods</vt:lpstr>
      <vt:lpstr>Current Methods -- Deep Learning --</vt:lpstr>
      <vt:lpstr>Name Entity Recognition (NER)  -- Deep Learning --</vt:lpstr>
      <vt:lpstr>Name Entity Recognition (NER)  -- HuggingFace--</vt:lpstr>
      <vt:lpstr>Name Entity Recognition (NER)  -- Distillbert Pre-trained Model --</vt:lpstr>
      <vt:lpstr>This Repository works</vt:lpstr>
      <vt:lpstr>This Repository works</vt:lpstr>
      <vt:lpstr>This Repository works -- Pre-processing data --</vt:lpstr>
      <vt:lpstr>This Repository works -- Pre-processing data --</vt:lpstr>
      <vt:lpstr>This Repository works -- Results -- SystemA</vt:lpstr>
      <vt:lpstr>This Repository works -- Results -- SystemB</vt:lpstr>
      <vt:lpstr>This Repository works -- Load saved models and run sample sentence --</vt:lpstr>
      <vt:lpstr>This Repository works -- Findings - </vt:lpstr>
      <vt:lpstr>This Repository works -- Findings -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Entity Recognition (NER)</dc:title>
  <dc:creator>Chau Ngoc Phuong (HDa)</dc:creator>
  <cp:lastModifiedBy>Chau Ngoc Phuong (HDa)</cp:lastModifiedBy>
  <cp:revision>11</cp:revision>
  <dcterms:created xsi:type="dcterms:W3CDTF">2023-12-07T13:21:22Z</dcterms:created>
  <dcterms:modified xsi:type="dcterms:W3CDTF">2023-12-07T21:45:36Z</dcterms:modified>
</cp:coreProperties>
</file>