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61" r:id="rId7"/>
    <p:sldId id="262" r:id="rId8"/>
    <p:sldId id="289" r:id="rId9"/>
    <p:sldId id="294" r:id="rId10"/>
    <p:sldId id="295" r:id="rId11"/>
    <p:sldId id="298" r:id="rId12"/>
    <p:sldId id="297" r:id="rId13"/>
    <p:sldId id="299" r:id="rId14"/>
    <p:sldId id="301" r:id="rId15"/>
    <p:sldId id="296" r:id="rId16"/>
    <p:sldId id="303" r:id="rId17"/>
    <p:sldId id="30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69" d="100"/>
          <a:sy n="69" d="100"/>
        </p:scale>
        <p:origin x="918"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Pothineni" userId="920f78ada768fbba" providerId="LiveId" clId="{6DC1E8C1-90E2-4F60-BD76-51618D1C6C93}"/>
    <pc:docChg chg="modSld">
      <pc:chgData name="Hemanth Pothineni" userId="920f78ada768fbba" providerId="LiveId" clId="{6DC1E8C1-90E2-4F60-BD76-51618D1C6C93}" dt="2023-12-21T19:55:54.197" v="1" actId="20577"/>
      <pc:docMkLst>
        <pc:docMk/>
      </pc:docMkLst>
      <pc:sldChg chg="modSp mod">
        <pc:chgData name="Hemanth Pothineni" userId="920f78ada768fbba" providerId="LiveId" clId="{6DC1E8C1-90E2-4F60-BD76-51618D1C6C93}" dt="2023-12-21T19:55:54.197" v="1" actId="20577"/>
        <pc:sldMkLst>
          <pc:docMk/>
          <pc:sldMk cId="1642425379" sldId="256"/>
        </pc:sldMkLst>
        <pc:spChg chg="mod">
          <ac:chgData name="Hemanth Pothineni" userId="920f78ada768fbba" providerId="LiveId" clId="{6DC1E8C1-90E2-4F60-BD76-51618D1C6C93}" dt="2023-12-21T19:55:54.197" v="1" actId="20577"/>
          <ac:spMkLst>
            <pc:docMk/>
            <pc:sldMk cId="1642425379" sldId="256"/>
            <ac:spMk id="3" creationId="{1901B20D-4C28-4DA3-ABBD-718C22A5E58B}"/>
          </ac:spMkLst>
        </pc:spChg>
      </pc:sldChg>
    </pc:docChg>
  </pc:docChgLst>
  <pc:docChgLst>
    <pc:chgData name="Hemanth Pothineni" userId="920f78ada768fbba" providerId="LiveId" clId="{785892F8-1588-4F5E-9ED0-A67A3051221A}"/>
    <pc:docChg chg="custSel modSld">
      <pc:chgData name="Hemanth Pothineni" userId="920f78ada768fbba" providerId="LiveId" clId="{785892F8-1588-4F5E-9ED0-A67A3051221A}" dt="2022-11-28T20:17:38.845" v="104" actId="20577"/>
      <pc:docMkLst>
        <pc:docMk/>
      </pc:docMkLst>
      <pc:sldChg chg="modSp mod">
        <pc:chgData name="Hemanth Pothineni" userId="920f78ada768fbba" providerId="LiveId" clId="{785892F8-1588-4F5E-9ED0-A67A3051221A}" dt="2022-11-28T20:17:38.845" v="104" actId="20577"/>
        <pc:sldMkLst>
          <pc:docMk/>
          <pc:sldMk cId="2243494996" sldId="277"/>
        </pc:sldMkLst>
        <pc:spChg chg="mod">
          <ac:chgData name="Hemanth Pothineni" userId="920f78ada768fbba" providerId="LiveId" clId="{785892F8-1588-4F5E-9ED0-A67A3051221A}" dt="2022-11-28T20:17:38.845" v="104" actId="20577"/>
          <ac:spMkLst>
            <pc:docMk/>
            <pc:sldMk cId="2243494996" sldId="277"/>
            <ac:spMk id="3" creationId="{35E3EA69-4E0E-41BD-8095-A124225A26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12/21/2023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POWER BI PROJECT</a:t>
            </a:r>
            <a:br>
              <a:rPr lang="en-US" dirty="0"/>
            </a:br>
            <a:r>
              <a:rPr lang="en-US" dirty="0"/>
              <a:t>OMIs 661</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1271110"/>
          </a:xfrm>
        </p:spPr>
        <p:txBody>
          <a:bodyPr>
            <a:normAutofit/>
          </a:bodyPr>
          <a:lstStyle/>
          <a:p>
            <a:r>
              <a:rPr lang="en-US" dirty="0"/>
              <a:t>HEMANTH POTHINENI [</a:t>
            </a:r>
            <a:r>
              <a:rPr lang="en-US"/>
              <a:t>Z1948105]</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921-D598-9801-8D8A-7491ABC9204C}"/>
              </a:ext>
            </a:extLst>
          </p:cNvPr>
          <p:cNvSpPr>
            <a:spLocks noGrp="1"/>
          </p:cNvSpPr>
          <p:nvPr>
            <p:ph type="title"/>
          </p:nvPr>
        </p:nvSpPr>
        <p:spPr>
          <a:xfrm>
            <a:off x="838200" y="365126"/>
            <a:ext cx="10226040" cy="844550"/>
          </a:xfrm>
        </p:spPr>
        <p:txBody>
          <a:bodyPr/>
          <a:lstStyle/>
          <a:p>
            <a:r>
              <a:rPr lang="en-US" dirty="0"/>
              <a:t>MOVEMENT</a:t>
            </a:r>
          </a:p>
        </p:txBody>
      </p:sp>
      <p:sp>
        <p:nvSpPr>
          <p:cNvPr id="4" name="Date Placeholder 3">
            <a:extLst>
              <a:ext uri="{FF2B5EF4-FFF2-40B4-BE49-F238E27FC236}">
                <a16:creationId xmlns:a16="http://schemas.microsoft.com/office/drawing/2014/main" id="{8DA18ABE-74A6-E561-E0BF-92FDF87E86B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A2F1B6A-7A0C-78C1-78A1-E05512C1E95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EB9C971-B623-2DE8-256F-22F4A66E539B}"/>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8" name="Text Placeholder 21">
            <a:extLst>
              <a:ext uri="{FF2B5EF4-FFF2-40B4-BE49-F238E27FC236}">
                <a16:creationId xmlns:a16="http://schemas.microsoft.com/office/drawing/2014/main" id="{03840178-0CF5-5DF4-373A-7A79B56090A4}"/>
              </a:ext>
            </a:extLst>
          </p:cNvPr>
          <p:cNvSpPr txBox="1">
            <a:spLocks/>
          </p:cNvSpPr>
          <p:nvPr/>
        </p:nvSpPr>
        <p:spPr>
          <a:xfrm>
            <a:off x="263235" y="1209675"/>
            <a:ext cx="11478821" cy="4975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stock page has filters for the entire report page </a:t>
            </a:r>
            <a:r>
              <a:rPr lang="en-US" sz="1800" dirty="0" err="1"/>
              <a:t>i,e</a:t>
            </a:r>
            <a:r>
              <a:rPr lang="en-US" sz="1800" dirty="0"/>
              <a:t> Date, Buying group, Supplier. This page shows quantity in and quantity out of the bin. </a:t>
            </a:r>
          </a:p>
          <a:p>
            <a:pPr>
              <a:buFont typeface="Wingdings" panose="05000000000000000000" pitchFamily="2" charset="2"/>
              <a:buChar char="§"/>
            </a:pPr>
            <a:r>
              <a:rPr lang="en-US" sz="1800" dirty="0"/>
              <a:t>Sum of quantity by supplier.</a:t>
            </a:r>
          </a:p>
          <a:p>
            <a:pPr>
              <a:buFont typeface="Wingdings" panose="05000000000000000000" pitchFamily="2" charset="2"/>
              <a:buChar char="§"/>
            </a:pPr>
            <a:r>
              <a:rPr lang="en-US" sz="1800" dirty="0"/>
              <a:t>Sum of quantity by customer.</a:t>
            </a:r>
          </a:p>
          <a:p>
            <a:pPr>
              <a:buFont typeface="Wingdings" panose="05000000000000000000" pitchFamily="2" charset="2"/>
              <a:buChar char="§"/>
            </a:pPr>
            <a:r>
              <a:rPr lang="en-US" sz="1800" dirty="0"/>
              <a:t>Sum of quantity by Category.</a:t>
            </a:r>
          </a:p>
          <a:p>
            <a:pPr>
              <a:buFont typeface="Wingdings" panose="05000000000000000000" pitchFamily="2" charset="2"/>
              <a:buChar char="§"/>
            </a:pPr>
            <a:r>
              <a:rPr lang="en-US" sz="1800" dirty="0"/>
              <a:t>Quantity in and Quantity out.</a:t>
            </a:r>
          </a:p>
          <a:p>
            <a:pPr>
              <a:buFont typeface="Wingdings" panose="05000000000000000000" pitchFamily="2" charset="2"/>
              <a:buChar char="§"/>
            </a:pPr>
            <a:r>
              <a:rPr lang="en-US" sz="1800" dirty="0"/>
              <a:t>Key Influencers – Movements, Total Quantity, Suppliers, Customers.</a:t>
            </a:r>
          </a:p>
          <a:p>
            <a:pPr marL="0" indent="0">
              <a:buFont typeface="Arial" panose="020B0604020202020204" pitchFamily="34" charset="0"/>
              <a:buNone/>
            </a:pPr>
            <a:r>
              <a:rPr lang="en-US" sz="1800" b="1" dirty="0"/>
              <a:t>Recommendations</a:t>
            </a:r>
          </a:p>
          <a:p>
            <a:pPr marL="0" indent="0">
              <a:buFont typeface="Arial" panose="020B0604020202020204" pitchFamily="34" charset="0"/>
              <a:buNone/>
            </a:pPr>
            <a:r>
              <a:rPr lang="en-US" sz="1800" dirty="0"/>
              <a:t>We can filter and check which Supplier provides what category of items, as well which supplier provides the highest quantity of stock. We can even check which buyer purchases a lot from which group of suppliers and make some relevant recommendations.</a:t>
            </a:r>
          </a:p>
        </p:txBody>
      </p:sp>
    </p:spTree>
    <p:extLst>
      <p:ext uri="{BB962C8B-B14F-4D97-AF65-F5344CB8AC3E}">
        <p14:creationId xmlns:p14="http://schemas.microsoft.com/office/powerpoint/2010/main" val="53079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8D37-10F4-4C84-A873-81B301E59048}"/>
              </a:ext>
            </a:extLst>
          </p:cNvPr>
          <p:cNvSpPr>
            <a:spLocks noGrp="1"/>
          </p:cNvSpPr>
          <p:nvPr>
            <p:ph type="title"/>
          </p:nvPr>
        </p:nvSpPr>
        <p:spPr>
          <a:xfrm>
            <a:off x="1885156" y="386412"/>
            <a:ext cx="8421688" cy="1325563"/>
          </a:xfrm>
        </p:spPr>
        <p:txBody>
          <a:bodyPr/>
          <a:lstStyle/>
          <a:p>
            <a:r>
              <a:rPr lang="en-US" dirty="0"/>
              <a:t>Purchases</a:t>
            </a:r>
          </a:p>
        </p:txBody>
      </p:sp>
      <p:sp>
        <p:nvSpPr>
          <p:cNvPr id="11" name="Date Placeholder 10">
            <a:extLst>
              <a:ext uri="{FF2B5EF4-FFF2-40B4-BE49-F238E27FC236}">
                <a16:creationId xmlns:a16="http://schemas.microsoft.com/office/drawing/2014/main" id="{8FEB037B-E0AC-4FFB-B2A7-482D805BD70E}"/>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F360B22-77E1-4C59-8BA9-2A21778644FD}"/>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9FAE80E5-AD1D-440F-A422-D9F9320B4326}"/>
              </a:ext>
            </a:extLst>
          </p:cNvPr>
          <p:cNvSpPr>
            <a:spLocks noGrp="1"/>
          </p:cNvSpPr>
          <p:nvPr>
            <p:ph type="sldNum" sz="quarter" idx="22"/>
          </p:nvPr>
        </p:nvSpPr>
        <p:spPr/>
        <p:txBody>
          <a:bodyPr/>
          <a:lstStyle/>
          <a:p>
            <a:fld id="{B5CEABB6-07DC-46E8-9B57-56EC44A396E5}" type="slidenum">
              <a:rPr lang="en-US" smtClean="0"/>
              <a:t>11</a:t>
            </a:fld>
            <a:endParaRPr lang="en-US" dirty="0"/>
          </a:p>
        </p:txBody>
      </p:sp>
      <p:pic>
        <p:nvPicPr>
          <p:cNvPr id="15" name="Picture 14" descr="Graphical user interface&#10;&#10;Description automatically generated">
            <a:extLst>
              <a:ext uri="{FF2B5EF4-FFF2-40B4-BE49-F238E27FC236}">
                <a16:creationId xmlns:a16="http://schemas.microsoft.com/office/drawing/2014/main" id="{C1478D92-3A1D-4348-9A1B-5CC7E05561DA}"/>
              </a:ext>
            </a:extLst>
          </p:cNvPr>
          <p:cNvPicPr>
            <a:picLocks noChangeAspect="1"/>
          </p:cNvPicPr>
          <p:nvPr/>
        </p:nvPicPr>
        <p:blipFill>
          <a:blip r:embed="rId2"/>
          <a:stretch>
            <a:fillRect/>
          </a:stretch>
        </p:blipFill>
        <p:spPr>
          <a:xfrm>
            <a:off x="1281474" y="1567298"/>
            <a:ext cx="9348895" cy="4789052"/>
          </a:xfrm>
          <a:prstGeom prst="rect">
            <a:avLst/>
          </a:prstGeom>
        </p:spPr>
      </p:pic>
    </p:spTree>
    <p:extLst>
      <p:ext uri="{BB962C8B-B14F-4D97-AF65-F5344CB8AC3E}">
        <p14:creationId xmlns:p14="http://schemas.microsoft.com/office/powerpoint/2010/main" val="387348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4D0D-4099-41B2-A0FC-D0A73AC61F1D}"/>
              </a:ext>
            </a:extLst>
          </p:cNvPr>
          <p:cNvSpPr>
            <a:spLocks noGrp="1"/>
          </p:cNvSpPr>
          <p:nvPr>
            <p:ph type="title"/>
          </p:nvPr>
        </p:nvSpPr>
        <p:spPr>
          <a:xfrm>
            <a:off x="3343922" y="140457"/>
            <a:ext cx="5504155" cy="531519"/>
          </a:xfrm>
        </p:spPr>
        <p:txBody>
          <a:bodyPr/>
          <a:lstStyle/>
          <a:p>
            <a:r>
              <a:rPr lang="en-US" dirty="0"/>
              <a:t>Purchases</a:t>
            </a:r>
          </a:p>
        </p:txBody>
      </p:sp>
      <p:sp>
        <p:nvSpPr>
          <p:cNvPr id="4" name="Date Placeholder 3">
            <a:extLst>
              <a:ext uri="{FF2B5EF4-FFF2-40B4-BE49-F238E27FC236}">
                <a16:creationId xmlns:a16="http://schemas.microsoft.com/office/drawing/2014/main" id="{8D73CCCD-B7B5-41EE-950C-EDAB84403E1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7CE206D-4B46-436C-BF82-754A0E5FE90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DC79B00-4AB9-4709-B023-F207E11A8912}"/>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7" name="TextBox 6">
            <a:extLst>
              <a:ext uri="{FF2B5EF4-FFF2-40B4-BE49-F238E27FC236}">
                <a16:creationId xmlns:a16="http://schemas.microsoft.com/office/drawing/2014/main" id="{F8541DE2-F4FA-4853-8FEA-539743977B96}"/>
              </a:ext>
            </a:extLst>
          </p:cNvPr>
          <p:cNvSpPr txBox="1"/>
          <p:nvPr/>
        </p:nvSpPr>
        <p:spPr>
          <a:xfrm>
            <a:off x="337351" y="592789"/>
            <a:ext cx="11711125" cy="5478423"/>
          </a:xfrm>
          <a:prstGeom prst="rect">
            <a:avLst/>
          </a:prstGeom>
          <a:noFill/>
        </p:spPr>
        <p:txBody>
          <a:bodyPr wrap="square" rtlCol="0">
            <a:spAutoFit/>
          </a:bodyPr>
          <a:lstStyle/>
          <a:p>
            <a:pPr marL="285750" indent="-285750">
              <a:buFont typeface="Wingdings" panose="05000000000000000000" pitchFamily="2" charset="2"/>
              <a:buChar char="§"/>
            </a:pPr>
            <a:r>
              <a:rPr lang="en-US" sz="1600" dirty="0"/>
              <a:t>In the Purchases, the clustered column chart shows the quantity that was ordered based on the month and their respective years. </a:t>
            </a:r>
          </a:p>
          <a:p>
            <a:endParaRPr lang="en-US" sz="1600" dirty="0"/>
          </a:p>
          <a:p>
            <a:pPr marL="285750" indent="-285750">
              <a:buFont typeface="Wingdings" panose="05000000000000000000" pitchFamily="2" charset="2"/>
              <a:buChar char="§"/>
            </a:pPr>
            <a:r>
              <a:rPr lang="en-US" sz="1600" dirty="0"/>
              <a:t>In the Stacked Area Chart, we show the sum of no of ordering packages that were ordered by year and month</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 third visual, </a:t>
            </a:r>
            <a:r>
              <a:rPr lang="en-US" sz="1600" dirty="0" err="1"/>
              <a:t>ie</a:t>
            </a:r>
            <a:r>
              <a:rPr lang="en-US" sz="1600" dirty="0"/>
              <a:t>. the matrix shows the quantity that was ordered, based on category and supplier</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 clustered column chart shows the no of distinct or unique products that were bought every month</a:t>
            </a:r>
          </a:p>
          <a:p>
            <a:pPr marL="285750" indent="-285750">
              <a:buFont typeface="Wingdings" panose="05000000000000000000" pitchFamily="2" charset="2"/>
              <a:buChar char="§"/>
            </a:pPr>
            <a:r>
              <a:rPr lang="en-US" sz="1600" dirty="0"/>
              <a:t> </a:t>
            </a:r>
          </a:p>
          <a:p>
            <a:pPr marL="285750" indent="-285750">
              <a:buFont typeface="Wingdings" panose="05000000000000000000" pitchFamily="2" charset="2"/>
              <a:buChar char="§"/>
            </a:pPr>
            <a:r>
              <a:rPr lang="en-US" sz="1600" dirty="0"/>
              <a:t>in the decomposition tree, the sum of the ordered quantity allows you to select from 3 different options, like the products which were the highest selling, lowest selling, and stock items in the order</a:t>
            </a:r>
          </a:p>
          <a:p>
            <a:pPr marL="285750" indent="-285750">
              <a:buFont typeface="Wingdings" panose="05000000000000000000" pitchFamily="2" charset="2"/>
              <a:buChar char="§"/>
            </a:pPr>
            <a:r>
              <a:rPr lang="en-US" sz="1600" dirty="0"/>
              <a:t>we also added slicers to the visuals to make them interactive and easily accessible to the user.</a:t>
            </a:r>
          </a:p>
          <a:p>
            <a:pPr marL="285750" indent="-285750">
              <a:buFont typeface="Wingdings" panose="05000000000000000000" pitchFamily="2" charset="2"/>
              <a:buChar char="§"/>
            </a:pPr>
            <a:endParaRPr lang="en-US" sz="1600" dirty="0"/>
          </a:p>
          <a:p>
            <a:r>
              <a:rPr lang="en-US" sz="1600" b="1" dirty="0"/>
              <a:t>Recommendations</a:t>
            </a:r>
            <a:r>
              <a:rPr lang="en-US" sz="1600" dirty="0"/>
              <a:t>:</a:t>
            </a:r>
          </a:p>
          <a:p>
            <a:pPr marL="285750" indent="-285750">
              <a:buFont typeface="Wingdings" panose="05000000000000000000" pitchFamily="2" charset="2"/>
              <a:buChar char="§"/>
            </a:pPr>
            <a:r>
              <a:rPr lang="en-US" sz="1600" dirty="0"/>
              <a:t>The number of products ordered generates more money than the number of packages ordered, but I would suggest raising even the number of order packages to boost profits for both the WWI and the suppliers.</a:t>
            </a:r>
          </a:p>
          <a:p>
            <a:endParaRPr lang="en-US" dirty="0"/>
          </a:p>
          <a:p>
            <a:pPr marL="285750" indent="-285750">
              <a:buFont typeface="Wingdings" panose="05000000000000000000" pitchFamily="2" charset="2"/>
              <a:buChar char="§"/>
            </a:pPr>
            <a:r>
              <a:rPr lang="en-US" sz="1600" dirty="0"/>
              <a:t>Instead of investing in new or different items, they should primarily concentrate on growing the ones that are already making them a solid profit, unless the product's functionality is excellent.</a:t>
            </a:r>
          </a:p>
          <a:p>
            <a:pPr marL="285750" indent="-28575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20997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41DD-D4A5-409A-9FB3-E60E039C08CC}"/>
              </a:ext>
            </a:extLst>
          </p:cNvPr>
          <p:cNvSpPr>
            <a:spLocks noGrp="1"/>
          </p:cNvSpPr>
          <p:nvPr>
            <p:ph type="title"/>
          </p:nvPr>
        </p:nvSpPr>
        <p:spPr>
          <a:xfrm>
            <a:off x="1778624" y="136525"/>
            <a:ext cx="7356498" cy="670293"/>
          </a:xfrm>
        </p:spPr>
        <p:txBody>
          <a:bodyPr/>
          <a:lstStyle/>
          <a:p>
            <a:r>
              <a:rPr lang="en-US" dirty="0"/>
              <a:t>TRANSACTIONS</a:t>
            </a:r>
          </a:p>
        </p:txBody>
      </p:sp>
      <p:sp>
        <p:nvSpPr>
          <p:cNvPr id="11" name="Date Placeholder 10">
            <a:extLst>
              <a:ext uri="{FF2B5EF4-FFF2-40B4-BE49-F238E27FC236}">
                <a16:creationId xmlns:a16="http://schemas.microsoft.com/office/drawing/2014/main" id="{3BC2A0CC-EC14-4895-AB74-B52C3F478EC3}"/>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13F1852-DE98-4833-B6C7-89D47582888F}"/>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8977E3A3-623F-43B4-92B7-4D13807A0A34}"/>
              </a:ext>
            </a:extLst>
          </p:cNvPr>
          <p:cNvSpPr>
            <a:spLocks noGrp="1"/>
          </p:cNvSpPr>
          <p:nvPr>
            <p:ph type="sldNum" sz="quarter" idx="22"/>
          </p:nvPr>
        </p:nvSpPr>
        <p:spPr/>
        <p:txBody>
          <a:bodyPr/>
          <a:lstStyle/>
          <a:p>
            <a:fld id="{B5CEABB6-07DC-46E8-9B57-56EC44A396E5}" type="slidenum">
              <a:rPr lang="en-US" smtClean="0"/>
              <a:t>13</a:t>
            </a:fld>
            <a:endParaRPr lang="en-US" dirty="0"/>
          </a:p>
        </p:txBody>
      </p:sp>
      <p:pic>
        <p:nvPicPr>
          <p:cNvPr id="15" name="Picture 14" descr="Graphical user interface, application&#10;&#10;Description automatically generated">
            <a:extLst>
              <a:ext uri="{FF2B5EF4-FFF2-40B4-BE49-F238E27FC236}">
                <a16:creationId xmlns:a16="http://schemas.microsoft.com/office/drawing/2014/main" id="{FCAF48D4-546A-4B48-B550-BCDE81DE9B7E}"/>
              </a:ext>
            </a:extLst>
          </p:cNvPr>
          <p:cNvPicPr>
            <a:picLocks noChangeAspect="1"/>
          </p:cNvPicPr>
          <p:nvPr/>
        </p:nvPicPr>
        <p:blipFill>
          <a:blip r:embed="rId2"/>
          <a:stretch>
            <a:fillRect/>
          </a:stretch>
        </p:blipFill>
        <p:spPr>
          <a:xfrm>
            <a:off x="736846" y="1290810"/>
            <a:ext cx="9712171" cy="4997869"/>
          </a:xfrm>
          <a:prstGeom prst="rect">
            <a:avLst/>
          </a:prstGeom>
        </p:spPr>
      </p:pic>
    </p:spTree>
    <p:extLst>
      <p:ext uri="{BB962C8B-B14F-4D97-AF65-F5344CB8AC3E}">
        <p14:creationId xmlns:p14="http://schemas.microsoft.com/office/powerpoint/2010/main" val="371810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549F-619A-4B79-A250-0BC543C08864}"/>
              </a:ext>
            </a:extLst>
          </p:cNvPr>
          <p:cNvSpPr>
            <a:spLocks noGrp="1"/>
          </p:cNvSpPr>
          <p:nvPr>
            <p:ph type="title"/>
          </p:nvPr>
        </p:nvSpPr>
        <p:spPr>
          <a:xfrm>
            <a:off x="3647982" y="214205"/>
            <a:ext cx="4962618" cy="487130"/>
          </a:xfrm>
        </p:spPr>
        <p:txBody>
          <a:bodyPr/>
          <a:lstStyle/>
          <a:p>
            <a:r>
              <a:rPr lang="en-US" dirty="0"/>
              <a:t>Transactions</a:t>
            </a:r>
          </a:p>
        </p:txBody>
      </p:sp>
      <p:sp>
        <p:nvSpPr>
          <p:cNvPr id="4" name="Date Placeholder 3">
            <a:extLst>
              <a:ext uri="{FF2B5EF4-FFF2-40B4-BE49-F238E27FC236}">
                <a16:creationId xmlns:a16="http://schemas.microsoft.com/office/drawing/2014/main" id="{296245F1-155A-4F28-89D9-4F275CCA151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77471C4-5C1A-4AB6-B68A-B7722E4A1B2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E616414F-1FF3-4B02-BB62-B129FB3759FF}"/>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7" name="TextBox 6">
            <a:extLst>
              <a:ext uri="{FF2B5EF4-FFF2-40B4-BE49-F238E27FC236}">
                <a16:creationId xmlns:a16="http://schemas.microsoft.com/office/drawing/2014/main" id="{ADD4DA85-5605-4A6D-832A-5DFA96EFDE51}"/>
              </a:ext>
            </a:extLst>
          </p:cNvPr>
          <p:cNvSpPr txBox="1"/>
          <p:nvPr/>
        </p:nvSpPr>
        <p:spPr>
          <a:xfrm>
            <a:off x="257452" y="701336"/>
            <a:ext cx="11674136" cy="4770537"/>
          </a:xfrm>
          <a:prstGeom prst="rect">
            <a:avLst/>
          </a:prstGeom>
          <a:noFill/>
        </p:spPr>
        <p:txBody>
          <a:bodyPr wrap="square" rtlCol="0">
            <a:spAutoFit/>
          </a:bodyPr>
          <a:lstStyle/>
          <a:p>
            <a:pPr marL="285750" indent="-285750">
              <a:buFont typeface="Wingdings" panose="05000000000000000000" pitchFamily="2" charset="2"/>
              <a:buChar char="§"/>
            </a:pPr>
            <a:r>
              <a:rPr lang="en-US" sz="1600" dirty="0"/>
              <a:t>On the Transactions Page, in the stacked column chart we show the counts of customer and supplier transactions by year and month respectively. </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in the stacked area chart we show the total revenue generated excluding tax by the company by respective year and month. </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In the clustered column chart we show the customers who have an outstanding balance to the company</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 pie chart shows the revenue generated by customers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 donut chart shows the revenue generated by suppliers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 </a:t>
            </a:r>
            <a:r>
              <a:rPr lang="en-US" sz="1600" dirty="0" err="1"/>
              <a:t>treemap</a:t>
            </a:r>
            <a:r>
              <a:rPr lang="en-US" sz="1600" dirty="0"/>
              <a:t> shows the outstanding balance that the company has to pay to the suppliers</a:t>
            </a:r>
          </a:p>
          <a:p>
            <a:pPr marL="285750" indent="-285750">
              <a:buFont typeface="Wingdings" panose="05000000000000000000" pitchFamily="2" charset="2"/>
              <a:buChar char="§"/>
            </a:pPr>
            <a:endParaRPr lang="en-US" sz="1600" dirty="0"/>
          </a:p>
          <a:p>
            <a:r>
              <a:rPr lang="en-US" sz="1600" b="1" dirty="0"/>
              <a:t>Recommendations</a:t>
            </a:r>
            <a:r>
              <a:rPr lang="en-US" sz="1600" dirty="0"/>
              <a:t>:</a:t>
            </a:r>
          </a:p>
          <a:p>
            <a:pPr marL="285750" indent="-285750">
              <a:buFont typeface="Wingdings" panose="05000000000000000000" pitchFamily="2" charset="2"/>
              <a:buChar char="§"/>
            </a:pPr>
            <a:r>
              <a:rPr lang="en-US" sz="1600" dirty="0"/>
              <a:t>Since client transactions outnumber supplier transactions, they must purchase more goods from suppliers to keep up with rising consumer demand, which could boost their profit.</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There are only three primary suppliers that WWI purchases from, so they must make sure to speak with other suppliers and purchase from them as well in order to increase sales and satisfy client demand.</a:t>
            </a:r>
          </a:p>
        </p:txBody>
      </p:sp>
    </p:spTree>
    <p:extLst>
      <p:ext uri="{BB962C8B-B14F-4D97-AF65-F5344CB8AC3E}">
        <p14:creationId xmlns:p14="http://schemas.microsoft.com/office/powerpoint/2010/main" val="256508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5680364" cy="2388228"/>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6"/>
            <a:ext cx="3917374" cy="1279410"/>
          </a:xfrm>
        </p:spPr>
        <p:txBody>
          <a:bodyPr/>
          <a:lstStyle/>
          <a:p>
            <a:r>
              <a:rPr lang="en-ZA" dirty="0"/>
              <a:t>PROJECT SUMMARY</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26917" y="2508539"/>
            <a:ext cx="5164283" cy="3448916"/>
          </a:xfrm>
        </p:spPr>
        <p:txBody>
          <a:bodyPr>
            <a:normAutofit/>
          </a:bodyPr>
          <a:lstStyle/>
          <a:p>
            <a:r>
              <a:rPr lang="en-US" dirty="0"/>
              <a:t>Our project describes brief information about the revenue from selling goods in each state by the information provided by WIDEWORLDIMPORTERS DW. This project explains what is the position of the state in selling its goods and graphs of sales each month. We divide the information and placed it on SIX pages named “ ORDERS, SALES, STOCK, MOVEMENT, PURCHASES &amp; TRANSACTIONS “ and these six pages will explain the stock details and sales report of the given information. </a:t>
            </a:r>
            <a:br>
              <a:rPr lang="en-US" dirty="0"/>
            </a:br>
            <a:r>
              <a:rPr lang="en-US" dirty="0"/>
              <a:t>Data cleaning  - We remove the Null &amp; the irrelevant rows and we rename some of </a:t>
            </a:r>
            <a:r>
              <a:rPr lang="en-US"/>
              <a:t>the columns.</a:t>
            </a: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38BC2273-8379-A39F-2C0A-4022AE3082ED}"/>
              </a:ext>
            </a:extLst>
          </p:cNvPr>
          <p:cNvSpPr>
            <a:spLocks noGrp="1"/>
          </p:cNvSpPr>
          <p:nvPr>
            <p:ph type="ctrTitle"/>
          </p:nvPr>
        </p:nvSpPr>
        <p:spPr>
          <a:xfrm>
            <a:off x="3052689" y="379829"/>
            <a:ext cx="8412479" cy="689316"/>
          </a:xfrm>
        </p:spPr>
        <p:txBody>
          <a:bodyPr/>
          <a:lstStyle/>
          <a:p>
            <a:r>
              <a:rPr lang="en-US" dirty="0"/>
              <a:t>orders</a:t>
            </a:r>
          </a:p>
        </p:txBody>
      </p:sp>
      <p:sp>
        <p:nvSpPr>
          <p:cNvPr id="35" name="Subtitle 2">
            <a:extLst>
              <a:ext uri="{FF2B5EF4-FFF2-40B4-BE49-F238E27FC236}">
                <a16:creationId xmlns:a16="http://schemas.microsoft.com/office/drawing/2014/main" id="{AC005D0C-F2AE-F9B7-069D-C1E43D34FC06}"/>
              </a:ext>
            </a:extLst>
          </p:cNvPr>
          <p:cNvSpPr>
            <a:spLocks noGrp="1"/>
          </p:cNvSpPr>
          <p:nvPr>
            <p:ph type="subTitle" idx="1"/>
          </p:nvPr>
        </p:nvSpPr>
        <p:spPr>
          <a:xfrm>
            <a:off x="4267200" y="3238103"/>
            <a:ext cx="4179570" cy="2004161"/>
          </a:xfrm>
        </p:spPr>
        <p:txBody>
          <a:bodyPr/>
          <a:lstStyle/>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30" name="Picture 29" descr="Graphical user interface, application">
            <a:extLst>
              <a:ext uri="{FF2B5EF4-FFF2-40B4-BE49-F238E27FC236}">
                <a16:creationId xmlns:a16="http://schemas.microsoft.com/office/drawing/2014/main" id="{2DD02DC3-4C93-B526-59A5-2E1B1A3E8E59}"/>
              </a:ext>
            </a:extLst>
          </p:cNvPr>
          <p:cNvPicPr>
            <a:picLocks noChangeAspect="1"/>
          </p:cNvPicPr>
          <p:nvPr/>
        </p:nvPicPr>
        <p:blipFill>
          <a:blip r:embed="rId2"/>
          <a:stretch>
            <a:fillRect/>
          </a:stretch>
        </p:blipFill>
        <p:spPr>
          <a:xfrm>
            <a:off x="2813539" y="1132054"/>
            <a:ext cx="8904849" cy="5071797"/>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t>orders </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22" name="Text Placeholder 21">
            <a:extLst>
              <a:ext uri="{FF2B5EF4-FFF2-40B4-BE49-F238E27FC236}">
                <a16:creationId xmlns:a16="http://schemas.microsoft.com/office/drawing/2014/main" id="{18AFB8D6-52A4-DDBF-9854-4D94F741ED00}"/>
              </a:ext>
            </a:extLst>
          </p:cNvPr>
          <p:cNvSpPr>
            <a:spLocks noGrp="1"/>
          </p:cNvSpPr>
          <p:nvPr>
            <p:ph type="body" idx="4294967295"/>
          </p:nvPr>
        </p:nvSpPr>
        <p:spPr>
          <a:xfrm>
            <a:off x="145143" y="1209675"/>
            <a:ext cx="11596914" cy="4975225"/>
          </a:xfrm>
        </p:spPr>
        <p:txBody>
          <a:bodyPr>
            <a:normAutofit lnSpcReduction="10000"/>
          </a:bodyPr>
          <a:lstStyle/>
          <a:p>
            <a:r>
              <a:rPr lang="en-US" sz="1800" dirty="0"/>
              <a:t>I include the details of the Order ID by State, Sales territory, Buying group, revenue by year and month, and the key influencers on this page.</a:t>
            </a:r>
          </a:p>
          <a:p>
            <a:pPr marL="285750" indent="-285750">
              <a:buFont typeface="Wingdings" panose="05000000000000000000" pitchFamily="2" charset="2"/>
              <a:buChar char="§"/>
            </a:pPr>
            <a:r>
              <a:rPr lang="en-US" sz="1800" dirty="0"/>
              <a:t>Oder ID by state – For this graph, we take the state province and WWI Order ID from the fields. This graph shows the orders from the different states Texas has the highest orders and Hawaii has the lowest orders.</a:t>
            </a:r>
          </a:p>
          <a:p>
            <a:pPr marL="285750" indent="-285750">
              <a:buFont typeface="Wingdings" panose="05000000000000000000" pitchFamily="2" charset="2"/>
              <a:buChar char="§"/>
            </a:pPr>
            <a:r>
              <a:rPr lang="en-US" sz="1800" dirty="0"/>
              <a:t>Revenue by year – The Revenue from the orders has ups and downs and we can’t see consistency in the revenue graph.</a:t>
            </a:r>
          </a:p>
          <a:p>
            <a:pPr marL="285750" indent="-285750">
              <a:buFont typeface="Wingdings" panose="05000000000000000000" pitchFamily="2" charset="2"/>
              <a:buChar char="§"/>
            </a:pPr>
            <a:r>
              <a:rPr lang="en-US" sz="1800" dirty="0"/>
              <a:t>Orders By Sales Territory – Southeast has the highest sales in the territories with orders of 51167 and external territories with orders of 2938. </a:t>
            </a:r>
          </a:p>
          <a:p>
            <a:pPr marL="285750" indent="-285750">
              <a:buFont typeface="Wingdings" panose="05000000000000000000" pitchFamily="2" charset="2"/>
              <a:buChar char="§"/>
            </a:pPr>
            <a:r>
              <a:rPr lang="en-US" sz="1800" dirty="0"/>
              <a:t>Order by buying group – Highest purchasing group from WWI is N/A with 85.47K and Tailspin Toys (73.25k), and Wingtip toys (72.7k) follow.</a:t>
            </a:r>
          </a:p>
          <a:p>
            <a:pPr marL="285750" indent="-285750">
              <a:buFont typeface="Wingdings" panose="05000000000000000000" pitchFamily="2" charset="2"/>
              <a:buChar char="§"/>
            </a:pPr>
            <a:r>
              <a:rPr lang="en-US" sz="1800" dirty="0"/>
              <a:t>Key Influencers show the average total excluding taxes by stock item and the total cost excluding the tax by product.</a:t>
            </a:r>
          </a:p>
          <a:p>
            <a:pPr marL="0" indent="0">
              <a:buNone/>
            </a:pPr>
            <a:r>
              <a:rPr lang="en-US" sz="1800" b="1" dirty="0"/>
              <a:t>Recommendations</a:t>
            </a:r>
          </a:p>
          <a:p>
            <a:r>
              <a:rPr lang="en-US" sz="1800" dirty="0"/>
              <a:t>I would recommend improving sales in the states and territories where the orders are low, which is improving the marketing for ex., Hawaii is an Island and the population is very low but it’s a tourist spot according to that we need to improve the marketing strategies and advertise about the product in rush areas which helps to increase the sales.</a:t>
            </a:r>
          </a:p>
          <a:p>
            <a:pPr marL="285750" indent="-285750">
              <a:buFont typeface="Wingdings" panose="05000000000000000000" pitchFamily="2" charset="2"/>
              <a:buChar char="§"/>
            </a:pPr>
            <a:endParaRPr lang="en-US" sz="1800"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83556" y="231777"/>
            <a:ext cx="8421688" cy="506377"/>
          </a:xfrm>
        </p:spPr>
        <p:txBody>
          <a:bodyPr anchor="ctr">
            <a:normAutofit/>
          </a:bodyPr>
          <a:lstStyle/>
          <a:p>
            <a:r>
              <a:rPr lang="en-US" dirty="0"/>
              <a:t>SALES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9131104" y="6356349"/>
            <a:ext cx="2743200" cy="365125"/>
          </a:xfrm>
        </p:spPr>
        <p:txBody>
          <a:bodyPr anchor="ctr">
            <a:normAutofit/>
          </a:bodyPr>
          <a:lstStyle/>
          <a:p>
            <a:pPr>
              <a:spcAft>
                <a:spcPts val="600"/>
              </a:spcAft>
            </a:pPr>
            <a:fld id="{B5CEABB6-07DC-46E8-9B57-56EC44A396E5}" type="slidenum">
              <a:rPr lang="en-US" smtClean="0"/>
              <a:pPr>
                <a:spcAft>
                  <a:spcPts val="600"/>
                </a:spcAft>
              </a:pPr>
              <a:t>5</a:t>
            </a:fld>
            <a:endParaRPr lang="en-US" dirty="0"/>
          </a:p>
        </p:txBody>
      </p:sp>
      <p:pic>
        <p:nvPicPr>
          <p:cNvPr id="32" name="Picture 31" descr="Graphical user interface, application, Word&#10;&#10;Description automatically generated">
            <a:extLst>
              <a:ext uri="{FF2B5EF4-FFF2-40B4-BE49-F238E27FC236}">
                <a16:creationId xmlns:a16="http://schemas.microsoft.com/office/drawing/2014/main" id="{0CA5742C-DD76-561A-5C12-7089FB1E1BFC}"/>
              </a:ext>
            </a:extLst>
          </p:cNvPr>
          <p:cNvPicPr>
            <a:picLocks noChangeAspect="1"/>
          </p:cNvPicPr>
          <p:nvPr/>
        </p:nvPicPr>
        <p:blipFill>
          <a:blip r:embed="rId2"/>
          <a:stretch>
            <a:fillRect/>
          </a:stretch>
        </p:blipFill>
        <p:spPr>
          <a:xfrm>
            <a:off x="540610" y="912776"/>
            <a:ext cx="11110779" cy="5604192"/>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t>SALES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22" name="Text Placeholder 21">
            <a:extLst>
              <a:ext uri="{FF2B5EF4-FFF2-40B4-BE49-F238E27FC236}">
                <a16:creationId xmlns:a16="http://schemas.microsoft.com/office/drawing/2014/main" id="{18AFB8D6-52A4-DDBF-9854-4D94F741ED00}"/>
              </a:ext>
            </a:extLst>
          </p:cNvPr>
          <p:cNvSpPr>
            <a:spLocks noGrp="1"/>
          </p:cNvSpPr>
          <p:nvPr>
            <p:ph type="body" idx="4294967295"/>
          </p:nvPr>
        </p:nvSpPr>
        <p:spPr>
          <a:xfrm>
            <a:off x="263235" y="1209675"/>
            <a:ext cx="11478821" cy="4975225"/>
          </a:xfrm>
        </p:spPr>
        <p:txBody>
          <a:bodyPr>
            <a:normAutofit/>
          </a:bodyPr>
          <a:lstStyle/>
          <a:p>
            <a:pPr marL="0" indent="0">
              <a:buNone/>
            </a:pPr>
            <a:r>
              <a:rPr lang="en-US" sz="1800" dirty="0"/>
              <a:t>The sales page had the revenue chart, profit by state, % of profit per quarter, profits by buying group, and the key influencers. This page shows profits and revenue-generating by each state in the US according to WWI information.</a:t>
            </a:r>
          </a:p>
          <a:p>
            <a:pPr>
              <a:buFont typeface="Wingdings" panose="05000000000000000000" pitchFamily="2" charset="2"/>
              <a:buChar char="§"/>
            </a:pPr>
            <a:r>
              <a:rPr lang="en-US" sz="1800" dirty="0"/>
              <a:t>Revenue graph shows the sum of revenue and profits per state by excluding the tax and the color indicates the range of profits according to that state.</a:t>
            </a:r>
          </a:p>
          <a:p>
            <a:pPr>
              <a:buFont typeface="Wingdings" panose="05000000000000000000" pitchFamily="2" charset="2"/>
              <a:buChar char="§"/>
            </a:pPr>
            <a:r>
              <a:rPr lang="en-US" sz="1800" dirty="0"/>
              <a:t> Profit by state shows a couple of graphs briefs about the sum of revenue and profits gain by the state.</a:t>
            </a:r>
          </a:p>
          <a:p>
            <a:pPr>
              <a:buFont typeface="Wingdings" panose="05000000000000000000" pitchFamily="2" charset="2"/>
              <a:buChar char="§"/>
            </a:pPr>
            <a:r>
              <a:rPr lang="en-US" sz="1800" dirty="0"/>
              <a:t>Revenue by Quarter – this graph explains the profits % for every quarter for each year according to the source information </a:t>
            </a:r>
          </a:p>
          <a:p>
            <a:pPr>
              <a:buFont typeface="Wingdings" panose="05000000000000000000" pitchFamily="2" charset="2"/>
              <a:buChar char="§"/>
            </a:pPr>
            <a:r>
              <a:rPr lang="en-US" sz="1800" dirty="0"/>
              <a:t>Key Influencers – we use the stock item and profits for the key influencers as fields show the average profits increase by the products. </a:t>
            </a:r>
          </a:p>
          <a:p>
            <a:pPr marL="0" indent="0">
              <a:buNone/>
            </a:pPr>
            <a:r>
              <a:rPr lang="en-US" sz="1800" b="1" dirty="0"/>
              <a:t>Recommendations</a:t>
            </a:r>
          </a:p>
          <a:p>
            <a:pPr marL="0" indent="0">
              <a:buNone/>
            </a:pPr>
            <a:r>
              <a:rPr lang="en-US" sz="1800" dirty="0"/>
              <a:t>We can observe the graphs shows the profit % was rapidly dropping every year, I would recommend that to reduce the operating cost of the products and to increase the order value which helps to grow the profit % in sales revenue.</a:t>
            </a:r>
          </a:p>
        </p:txBody>
      </p:sp>
    </p:spTree>
    <p:extLst>
      <p:ext uri="{BB962C8B-B14F-4D97-AF65-F5344CB8AC3E}">
        <p14:creationId xmlns:p14="http://schemas.microsoft.com/office/powerpoint/2010/main" val="425018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0B2-F819-A62A-3750-A0D6E26BED8E}"/>
              </a:ext>
            </a:extLst>
          </p:cNvPr>
          <p:cNvSpPr>
            <a:spLocks noGrp="1"/>
          </p:cNvSpPr>
          <p:nvPr>
            <p:ph type="title"/>
          </p:nvPr>
        </p:nvSpPr>
        <p:spPr>
          <a:xfrm>
            <a:off x="4510747" y="236863"/>
            <a:ext cx="5001987" cy="519106"/>
          </a:xfrm>
        </p:spPr>
        <p:txBody>
          <a:bodyPr/>
          <a:lstStyle/>
          <a:p>
            <a:r>
              <a:rPr lang="en-US" dirty="0"/>
              <a:t>Stock</a:t>
            </a:r>
          </a:p>
        </p:txBody>
      </p:sp>
      <p:sp>
        <p:nvSpPr>
          <p:cNvPr id="4" name="Date Placeholder 3">
            <a:extLst>
              <a:ext uri="{FF2B5EF4-FFF2-40B4-BE49-F238E27FC236}">
                <a16:creationId xmlns:a16="http://schemas.microsoft.com/office/drawing/2014/main" id="{D0429DA5-BFE3-B96F-A0C0-6921D6DCB65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97DDDAA-2A9F-AD9E-C3AA-200D3A0C2F8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C7EF9BF-58CD-8BD8-C470-5CD1A2268D92}"/>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8" name="Picture 7">
            <a:extLst>
              <a:ext uri="{FF2B5EF4-FFF2-40B4-BE49-F238E27FC236}">
                <a16:creationId xmlns:a16="http://schemas.microsoft.com/office/drawing/2014/main" id="{4A463303-F6EA-F3A0-8DF6-2428FCA21B0D}"/>
              </a:ext>
            </a:extLst>
          </p:cNvPr>
          <p:cNvPicPr>
            <a:picLocks noChangeAspect="1"/>
          </p:cNvPicPr>
          <p:nvPr/>
        </p:nvPicPr>
        <p:blipFill>
          <a:blip r:embed="rId2"/>
          <a:stretch>
            <a:fillRect/>
          </a:stretch>
        </p:blipFill>
        <p:spPr>
          <a:xfrm>
            <a:off x="531741" y="782320"/>
            <a:ext cx="11324249" cy="5756591"/>
          </a:xfrm>
          <a:prstGeom prst="rect">
            <a:avLst/>
          </a:prstGeom>
        </p:spPr>
      </p:pic>
    </p:spTree>
    <p:extLst>
      <p:ext uri="{BB962C8B-B14F-4D97-AF65-F5344CB8AC3E}">
        <p14:creationId xmlns:p14="http://schemas.microsoft.com/office/powerpoint/2010/main" val="417667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CB30-1AD0-7062-31B3-95612D42EE17}"/>
              </a:ext>
            </a:extLst>
          </p:cNvPr>
          <p:cNvSpPr>
            <a:spLocks noGrp="1"/>
          </p:cNvSpPr>
          <p:nvPr>
            <p:ph type="title"/>
          </p:nvPr>
        </p:nvSpPr>
        <p:spPr>
          <a:xfrm>
            <a:off x="838200" y="365125"/>
            <a:ext cx="10515600" cy="681355"/>
          </a:xfrm>
        </p:spPr>
        <p:txBody>
          <a:bodyPr/>
          <a:lstStyle/>
          <a:p>
            <a:r>
              <a:rPr lang="en-US" dirty="0"/>
              <a:t>STOCK</a:t>
            </a:r>
          </a:p>
        </p:txBody>
      </p:sp>
      <p:sp>
        <p:nvSpPr>
          <p:cNvPr id="4" name="Date Placeholder 3">
            <a:extLst>
              <a:ext uri="{FF2B5EF4-FFF2-40B4-BE49-F238E27FC236}">
                <a16:creationId xmlns:a16="http://schemas.microsoft.com/office/drawing/2014/main" id="{E992D0A3-7DF9-A5B3-ED0E-9F6B65DB4FD0}"/>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9C13FACA-5871-22CD-3CEE-D45DCEC9307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9126276-1A1E-2AE4-7B05-8725BF4F39DC}"/>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7" name="Text Placeholder 21">
            <a:extLst>
              <a:ext uri="{FF2B5EF4-FFF2-40B4-BE49-F238E27FC236}">
                <a16:creationId xmlns:a16="http://schemas.microsoft.com/office/drawing/2014/main" id="{A4FBAC97-07B1-6563-4CE9-AD0E01B8D69D}"/>
              </a:ext>
            </a:extLst>
          </p:cNvPr>
          <p:cNvSpPr txBox="1">
            <a:spLocks/>
          </p:cNvSpPr>
          <p:nvPr/>
        </p:nvSpPr>
        <p:spPr>
          <a:xfrm>
            <a:off x="263235" y="1209675"/>
            <a:ext cx="11478821" cy="4975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stock page has filters for the entire report page </a:t>
            </a:r>
            <a:r>
              <a:rPr lang="en-US" sz="1800" dirty="0" err="1"/>
              <a:t>i,e</a:t>
            </a:r>
            <a:r>
              <a:rPr lang="en-US" sz="1800" dirty="0"/>
              <a:t> Price range and Bin Location. This page shows quantity and the stock items, quantity of stock and stock value.</a:t>
            </a:r>
          </a:p>
          <a:p>
            <a:pPr>
              <a:buFont typeface="Wingdings" panose="05000000000000000000" pitchFamily="2" charset="2"/>
              <a:buChar char="§"/>
            </a:pPr>
            <a:r>
              <a:rPr lang="en-US" sz="1800" dirty="0"/>
              <a:t>Sum of quantity of hand by bin location.</a:t>
            </a:r>
          </a:p>
          <a:p>
            <a:pPr>
              <a:buFont typeface="Wingdings" panose="05000000000000000000" pitchFamily="2" charset="2"/>
              <a:buChar char="§"/>
            </a:pPr>
            <a:r>
              <a:rPr lang="en-US" sz="1800" dirty="0"/>
              <a:t>Total Stock items along with their quantity and Stock value.</a:t>
            </a:r>
          </a:p>
          <a:p>
            <a:pPr>
              <a:buFont typeface="Wingdings" panose="05000000000000000000" pitchFamily="2" charset="2"/>
              <a:buChar char="§"/>
            </a:pPr>
            <a:r>
              <a:rPr lang="en-US" sz="1800" dirty="0"/>
              <a:t>Stock Value by Price Range.</a:t>
            </a:r>
          </a:p>
          <a:p>
            <a:pPr>
              <a:buFont typeface="Wingdings" panose="05000000000000000000" pitchFamily="2" charset="2"/>
              <a:buChar char="§"/>
            </a:pPr>
            <a:r>
              <a:rPr lang="en-US" sz="1800" dirty="0"/>
              <a:t>Sum of quantity on hand and sum of target stock level by stock item.</a:t>
            </a:r>
          </a:p>
          <a:p>
            <a:pPr>
              <a:buFont typeface="Wingdings" panose="05000000000000000000" pitchFamily="2" charset="2"/>
              <a:buChar char="§"/>
            </a:pPr>
            <a:r>
              <a:rPr lang="en-US" sz="1800" dirty="0"/>
              <a:t>Key Influencers – Products , Quantity , Stock Value, Locations.</a:t>
            </a:r>
          </a:p>
          <a:p>
            <a:pPr marL="0" indent="0">
              <a:buFont typeface="Arial" panose="020B0604020202020204" pitchFamily="34" charset="0"/>
              <a:buNone/>
            </a:pPr>
            <a:r>
              <a:rPr lang="en-US" sz="1800" b="1" dirty="0"/>
              <a:t>Recommendations</a:t>
            </a:r>
          </a:p>
          <a:p>
            <a:pPr marL="0" indent="0">
              <a:buFont typeface="Arial" panose="020B0604020202020204" pitchFamily="34" charset="0"/>
              <a:buNone/>
            </a:pPr>
            <a:r>
              <a:rPr lang="en-US" sz="1800" dirty="0"/>
              <a:t>We can see that for few stock items, the target level is little higher, by this we can are trying to recommend that certain stock items need to be replenished.</a:t>
            </a: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297558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9200-0A0B-7ED0-D7C0-87539FED905D}"/>
              </a:ext>
            </a:extLst>
          </p:cNvPr>
          <p:cNvSpPr>
            <a:spLocks noGrp="1"/>
          </p:cNvSpPr>
          <p:nvPr>
            <p:ph type="title"/>
          </p:nvPr>
        </p:nvSpPr>
        <p:spPr>
          <a:xfrm>
            <a:off x="3081019" y="224367"/>
            <a:ext cx="4544787" cy="761702"/>
          </a:xfrm>
        </p:spPr>
        <p:txBody>
          <a:bodyPr/>
          <a:lstStyle/>
          <a:p>
            <a:r>
              <a:rPr lang="en-US" dirty="0"/>
              <a:t>MOVEMENT</a:t>
            </a:r>
          </a:p>
        </p:txBody>
      </p:sp>
      <p:sp>
        <p:nvSpPr>
          <p:cNvPr id="4" name="Date Placeholder 3">
            <a:extLst>
              <a:ext uri="{FF2B5EF4-FFF2-40B4-BE49-F238E27FC236}">
                <a16:creationId xmlns:a16="http://schemas.microsoft.com/office/drawing/2014/main" id="{C9F470FB-A333-9749-CDBD-E3CB729430A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C38F5F6-4194-5D3A-5195-5FB3BE0BE76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629AECE-5C59-10C3-14DD-17D1CF0C9AD1}"/>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8" name="Picture 7">
            <a:extLst>
              <a:ext uri="{FF2B5EF4-FFF2-40B4-BE49-F238E27FC236}">
                <a16:creationId xmlns:a16="http://schemas.microsoft.com/office/drawing/2014/main" id="{9F8054C0-4F58-5683-E749-154ACC3A7308}"/>
              </a:ext>
            </a:extLst>
          </p:cNvPr>
          <p:cNvPicPr>
            <a:picLocks noChangeAspect="1"/>
          </p:cNvPicPr>
          <p:nvPr/>
        </p:nvPicPr>
        <p:blipFill>
          <a:blip r:embed="rId2"/>
          <a:stretch>
            <a:fillRect/>
          </a:stretch>
        </p:blipFill>
        <p:spPr>
          <a:xfrm>
            <a:off x="452120" y="1138469"/>
            <a:ext cx="10982960" cy="5583005"/>
          </a:xfrm>
          <a:prstGeom prst="rect">
            <a:avLst/>
          </a:prstGeom>
        </p:spPr>
      </p:pic>
    </p:spTree>
    <p:extLst>
      <p:ext uri="{BB962C8B-B14F-4D97-AF65-F5344CB8AC3E}">
        <p14:creationId xmlns:p14="http://schemas.microsoft.com/office/powerpoint/2010/main" val="295718341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310</TotalTime>
  <Words>1206</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Wingdings</vt:lpstr>
      <vt:lpstr>Monoline</vt:lpstr>
      <vt:lpstr>POWER BI PROJECT OMIs 661</vt:lpstr>
      <vt:lpstr>PROJECT SUMMARY</vt:lpstr>
      <vt:lpstr>orders</vt:lpstr>
      <vt:lpstr>orders </vt:lpstr>
      <vt:lpstr>SALES </vt:lpstr>
      <vt:lpstr>SALES</vt:lpstr>
      <vt:lpstr>Stock</vt:lpstr>
      <vt:lpstr>STOCK</vt:lpstr>
      <vt:lpstr>MOVEMENT</vt:lpstr>
      <vt:lpstr>MOVEMENT</vt:lpstr>
      <vt:lpstr>Purchases</vt:lpstr>
      <vt:lpstr>Purchases</vt:lpstr>
      <vt:lpstr>TRANSACTIONS</vt:lpstr>
      <vt:lpstr>Transactions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PROJECT OMIs 661</dc:title>
  <dc:creator>Hemanth Pothineni</dc:creator>
  <cp:lastModifiedBy>Hemanth Pothineni</cp:lastModifiedBy>
  <cp:revision>4</cp:revision>
  <dcterms:created xsi:type="dcterms:W3CDTF">2022-11-28T00:40:45Z</dcterms:created>
  <dcterms:modified xsi:type="dcterms:W3CDTF">2023-12-21T19:55:56Z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