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6" r:id="rId4"/>
    <p:sldId id="433" r:id="rId5"/>
    <p:sldId id="432" r:id="rId6"/>
    <p:sldId id="434" r:id="rId7"/>
    <p:sldId id="445" r:id="rId8"/>
    <p:sldId id="446" r:id="rId9"/>
    <p:sldId id="435" r:id="rId10"/>
    <p:sldId id="436" r:id="rId11"/>
    <p:sldId id="437" r:id="rId12"/>
    <p:sldId id="270" r:id="rId13"/>
    <p:sldId id="271" r:id="rId14"/>
    <p:sldId id="277" r:id="rId15"/>
    <p:sldId id="453" r:id="rId16"/>
    <p:sldId id="269" r:id="rId17"/>
    <p:sldId id="447" r:id="rId18"/>
    <p:sldId id="443" r:id="rId19"/>
    <p:sldId id="449" r:id="rId20"/>
    <p:sldId id="450" r:id="rId21"/>
    <p:sldId id="448" r:id="rId22"/>
    <p:sldId id="451" r:id="rId23"/>
    <p:sldId id="439" r:id="rId24"/>
    <p:sldId id="440" r:id="rId25"/>
    <p:sldId id="452" r:id="rId26"/>
    <p:sldId id="441" r:id="rId27"/>
    <p:sldId id="442" r:id="rId28"/>
  </p:sldIdLst>
  <p:sldSz cx="9144000" cy="6858000" type="screen4x3"/>
  <p:notesSz cx="6797675" cy="9926638"/>
  <p:embeddedFontLst>
    <p:embeddedFont>
      <p:font typeface="Noto Sans Symbols" panose="02020500000000000000" charset="-120"/>
      <p:regular r:id="rId30"/>
      <p:bold r:id="rId31"/>
    </p:embeddedFont>
    <p:embeddedFont>
      <p:font typeface="Arial Narrow" panose="020B0606020202030204" pitchFamily="34" charset="0"/>
      <p:regular r:id="rId32"/>
      <p:bold r:id="rId33"/>
      <p:italic r:id="rId34"/>
      <p:boldItalic r:id="rId35"/>
    </p:embeddedFont>
    <p:embeddedFont>
      <p:font typeface="Federo" panose="02020500000000000000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hi3QZRVPu4FnDpvtl4kBE6ON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90" y="114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Data\timing_energy_trend_num_subarray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Data\timing_energy_trend_num_subarray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refab_summa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SYSTEM\WUPR_are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Timing Constraints Trend Under Different</a:t>
            </a:r>
            <a:r>
              <a:rPr lang="en-US" baseline="0"/>
              <a:t> number of Subarrays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dataframe_export!$B$14</c:f>
              <c:strCache>
                <c:ptCount val="1"/>
                <c:pt idx="0">
                  <c:v>nRCD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dataframe_export!$B$15:$B$19</c:f>
              <c:numCache>
                <c:formatCode>General</c:formatCode>
                <c:ptCount val="5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E0-4546-A711-E01C779361BC}"/>
            </c:ext>
          </c:extLst>
        </c:ser>
        <c:ser>
          <c:idx val="1"/>
          <c:order val="1"/>
          <c:tx>
            <c:strRef>
              <c:f>dataframe_export!$C$14</c:f>
              <c:strCache>
                <c:ptCount val="1"/>
                <c:pt idx="0">
                  <c:v>nRAS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dataframe_export!$C$15:$C$19</c:f>
              <c:numCache>
                <c:formatCode>General</c:formatCode>
                <c:ptCount val="5"/>
                <c:pt idx="0">
                  <c:v>30</c:v>
                </c:pt>
                <c:pt idx="1">
                  <c:v>16</c:v>
                </c:pt>
                <c:pt idx="2">
                  <c:v>12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0-4546-A711-E01C779361BC}"/>
            </c:ext>
          </c:extLst>
        </c:ser>
        <c:ser>
          <c:idx val="2"/>
          <c:order val="2"/>
          <c:tx>
            <c:strRef>
              <c:f>dataframe_export!$D$14</c:f>
              <c:strCache>
                <c:ptCount val="1"/>
                <c:pt idx="0">
                  <c:v>nRC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dataframe_export!$D$15:$D$19</c:f>
              <c:numCache>
                <c:formatCode>General</c:formatCode>
                <c:ptCount val="5"/>
                <c:pt idx="0">
                  <c:v>52</c:v>
                </c:pt>
                <c:pt idx="1">
                  <c:v>24</c:v>
                </c:pt>
                <c:pt idx="2">
                  <c:v>15</c:v>
                </c:pt>
                <c:pt idx="3">
                  <c:v>12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0-4546-A711-E01C779361BC}"/>
            </c:ext>
          </c:extLst>
        </c:ser>
        <c:ser>
          <c:idx val="3"/>
          <c:order val="3"/>
          <c:tx>
            <c:strRef>
              <c:f>dataframe_export!$E$14</c:f>
              <c:strCache>
                <c:ptCount val="1"/>
                <c:pt idx="0">
                  <c:v>nCAS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dataframe_export!$E$15:$E$19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0-4546-A711-E01C779361BC}"/>
            </c:ext>
          </c:extLst>
        </c:ser>
        <c:ser>
          <c:idx val="4"/>
          <c:order val="4"/>
          <c:tx>
            <c:strRef>
              <c:f>dataframe_export!$F$14</c:f>
              <c:strCache>
                <c:ptCount val="1"/>
                <c:pt idx="0">
                  <c:v>nRP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dataframe_export!$F$15:$F$19</c:f>
              <c:numCache>
                <c:formatCode>General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0-4546-A711-E01C779361BC}"/>
            </c:ext>
          </c:extLst>
        </c:ser>
        <c:ser>
          <c:idx val="5"/>
          <c:order val="5"/>
          <c:tx>
            <c:strRef>
              <c:f>dataframe_export!$G$14</c:f>
              <c:strCache>
                <c:ptCount val="1"/>
                <c:pt idx="0">
                  <c:v>nRRD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dataframe_export!$G$15:$G$19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FE0-4546-A711-E01C77936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505839"/>
        <c:axId val="1709495759"/>
      </c:lineChart>
      <c:catAx>
        <c:axId val="1709505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Subarrays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495759"/>
        <c:crosses val="autoZero"/>
        <c:auto val="1"/>
        <c:lblAlgn val="ctr"/>
        <c:lblOffset val="100"/>
        <c:noMultiLvlLbl val="0"/>
      </c:catAx>
      <c:valAx>
        <c:axId val="17094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Cycle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505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Energy</a:t>
            </a:r>
            <a:r>
              <a:rPr lang="en-US" baseline="0"/>
              <a:t> Per Command Trend Under Different Number of Subarrays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dataframe_export!$K$14</c:f>
              <c:strCache>
                <c:ptCount val="1"/>
                <c:pt idx="0">
                  <c:v>activation energy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dataframe_export!$J$15:$J$19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dataframe_export!$K$15:$K$19</c:f>
              <c:numCache>
                <c:formatCode>General</c:formatCode>
                <c:ptCount val="5"/>
                <c:pt idx="0">
                  <c:v>1.11538</c:v>
                </c:pt>
                <c:pt idx="1">
                  <c:v>0.70657599999999998</c:v>
                </c:pt>
                <c:pt idx="2">
                  <c:v>0.50606899999999999</c:v>
                </c:pt>
                <c:pt idx="3">
                  <c:v>0.41360599999999997</c:v>
                </c:pt>
                <c:pt idx="4">
                  <c:v>0.38295699999999999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F-4AD8-9A65-AAFE33A0F2E8}"/>
            </c:ext>
          </c:extLst>
        </c:ser>
        <c:ser>
          <c:idx val="1"/>
          <c:order val="1"/>
          <c:tx>
            <c:strRef>
              <c:f>dataframe_export!$L$14</c:f>
              <c:strCache>
                <c:ptCount val="1"/>
                <c:pt idx="0">
                  <c:v>precharge energy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dataframe_export!$J$15:$J$19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dataframe_export!$L$15:$L$19</c:f>
              <c:numCache>
                <c:formatCode>General</c:formatCode>
                <c:ptCount val="5"/>
                <c:pt idx="0">
                  <c:v>1.0628200000000001</c:v>
                </c:pt>
                <c:pt idx="1">
                  <c:v>0.65141800000000005</c:v>
                </c:pt>
                <c:pt idx="2">
                  <c:v>0.44571699999999997</c:v>
                </c:pt>
                <c:pt idx="3">
                  <c:v>0.342866</c:v>
                </c:pt>
                <c:pt idx="4">
                  <c:v>0.29144100000000001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F-4AD8-9A65-AAFE33A0F2E8}"/>
            </c:ext>
          </c:extLst>
        </c:ser>
        <c:ser>
          <c:idx val="2"/>
          <c:order val="2"/>
          <c:tx>
            <c:strRef>
              <c:f>dataframe_export!$M$14</c:f>
              <c:strCache>
                <c:ptCount val="1"/>
                <c:pt idx="0">
                  <c:v>read/write energy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dataframe_export!$J$15:$J$19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dataframe_export!$M$15:$M$19</c:f>
              <c:numCache>
                <c:formatCode>General</c:formatCode>
                <c:ptCount val="5"/>
                <c:pt idx="0">
                  <c:v>3.1628099999999999</c:v>
                </c:pt>
                <c:pt idx="1">
                  <c:v>3.3214199999999998</c:v>
                </c:pt>
                <c:pt idx="2">
                  <c:v>3.63862</c:v>
                </c:pt>
                <c:pt idx="3">
                  <c:v>4.2729799999999996</c:v>
                </c:pt>
                <c:pt idx="4">
                  <c:v>5.54155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0F-4AD8-9A65-AAFE33A0F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538959"/>
        <c:axId val="1709537039"/>
      </c:lineChart>
      <c:catAx>
        <c:axId val="170953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Subarrays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537039"/>
        <c:crosses val="autoZero"/>
        <c:auto val="1"/>
        <c:lblAlgn val="ctr"/>
        <c:lblOffset val="100"/>
        <c:noMultiLvlLbl val="0"/>
      </c:catAx>
      <c:valAx>
        <c:axId val="170953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Energy(nJ)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53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WUPR</a:t>
            </a:r>
            <a:r>
              <a:rPr lang="en-US" altLang="zh-TW" baseline="0"/>
              <a:t> Number of Segments vs Refresh Counts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349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BA9-4C95-B569-0DAB59D8AA8A}"/>
              </c:ext>
            </c:extLst>
          </c:dPt>
          <c:cat>
            <c:numRef>
              <c:f>refab_summary!$C$2:$C$11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refab_summary!$B$2:$B$8</c:f>
              <c:numCache>
                <c:formatCode>General</c:formatCode>
                <c:ptCount val="7"/>
                <c:pt idx="0">
                  <c:v>59213</c:v>
                </c:pt>
                <c:pt idx="1">
                  <c:v>39730</c:v>
                </c:pt>
                <c:pt idx="2">
                  <c:v>31541</c:v>
                </c:pt>
                <c:pt idx="3">
                  <c:v>27451</c:v>
                </c:pt>
                <c:pt idx="4">
                  <c:v>27451</c:v>
                </c:pt>
                <c:pt idx="5">
                  <c:v>27451</c:v>
                </c:pt>
                <c:pt idx="6">
                  <c:v>27451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A9-4C95-B569-0DAB59D8A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492272"/>
        <c:axId val="1709491312"/>
      </c:lineChart>
      <c:catAx>
        <c:axId val="1709492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Number of Segments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491312"/>
        <c:crosses val="autoZero"/>
        <c:auto val="1"/>
        <c:lblAlgn val="ctr"/>
        <c:lblOffset val="100"/>
        <c:noMultiLvlLbl val="0"/>
      </c:catAx>
      <c:valAx>
        <c:axId val="170949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</a:t>
                </a:r>
                <a:r>
                  <a:rPr lang="en-US" altLang="zh-TW" baseline="0"/>
                  <a:t>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49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WUPR Area with 16nm vs Number of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WUPR_area!$B$1</c:f>
              <c:strCache>
                <c:ptCount val="1"/>
                <c:pt idx="0">
                  <c:v>Area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C6-41F7-9DEA-6038BDAB3F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WUPR_area!$A$2:$A$8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WUPR_area!$B$2:$B$8</c:f>
              <c:numCache>
                <c:formatCode>General</c:formatCode>
                <c:ptCount val="7"/>
                <c:pt idx="0">
                  <c:v>104.35</c:v>
                </c:pt>
                <c:pt idx="1">
                  <c:v>165.32</c:v>
                </c:pt>
                <c:pt idx="2">
                  <c:v>263.08999999999997</c:v>
                </c:pt>
                <c:pt idx="3">
                  <c:v>449.87</c:v>
                </c:pt>
                <c:pt idx="4">
                  <c:v>783.61</c:v>
                </c:pt>
                <c:pt idx="5">
                  <c:v>1401.34</c:v>
                </c:pt>
                <c:pt idx="6">
                  <c:v>2472.5100000000002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C6-41F7-9DEA-6038BDAB3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13204688"/>
        <c:axId val="1813212848"/>
      </c:barChart>
      <c:catAx>
        <c:axId val="181320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Number of Segments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212848"/>
        <c:crosses val="autoZero"/>
        <c:auto val="1"/>
        <c:lblAlgn val="ctr"/>
        <c:lblOffset val="100"/>
        <c:noMultiLvlLbl val="0"/>
      </c:catAx>
      <c:valAx>
        <c:axId val="181321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/>
                  <a:t>um²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2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4E1AE2D-FE24-0360-F110-A8CEFE0D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7D0A4AB3-EFA1-B2BB-D440-EE9ADA49C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EBF763EF-70DE-0219-4FA6-153963604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267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0CD68C67-469C-9A22-485E-1EC3305E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096EEDDF-DE2B-713A-8857-7BF23BCFF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E157AD77-0512-2A03-787C-A865E2FEEE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5576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E1C62F1F-5D24-CA36-53AB-7E698027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E6D42F73-B2EE-E7F2-479F-9F6BD1C00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E2890D8-217B-1C38-786C-15D208808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503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D5A31268-3C74-ACB3-98D9-D448578D6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BE3A5133-9A1E-A243-BA87-387FB2D20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4B7BD0D7-92B3-9A31-C26E-47487071F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5116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813B1811-D92C-A287-78C3-F299F354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71182AB1-66DD-7597-E675-BC05F6977B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F0042F96-67AB-4236-CBFE-0E7460B385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4640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E4D2568-000E-C728-F62D-954B682D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95FB2686-1FB2-32C3-989C-C7ACCDAEE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934E9EA-E5E0-8B52-BE8A-AFBAC1D157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9245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609056D6-1826-7386-7500-6442DF26A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877673B9-F095-9F6A-9A8B-3682281F7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B914FC95-FC7A-4234-2FED-3FBEBD5DB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619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4718FAE-32F2-E643-6A32-234CB19F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FFF88694-015B-8048-DCD4-A6BC97C65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2C42D3CA-1CD8-364D-0CFC-30A5EF012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8792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967013F-8B58-052E-EB56-2F85806C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2C8A7B2F-5D8D-BBC1-3733-ED3CA3F283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CE1E4FB0-ABB3-23D2-0E54-03BCA143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979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EC9B60F-E2B5-1092-A270-56F0605B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68901A43-56E3-964E-8AB7-5CBEC16D4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A6119456-E652-D61E-90BF-B42480FD2D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51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22BA028-12BF-20E9-19CD-EF4FF75E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AEF63C1C-5666-0C5B-3D43-FE75ADF140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AEFD2BBE-CD15-C86E-0DB8-A8AE371B3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7447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63E566D-088C-DB53-18E0-D8B2B3FF5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F8D332B-09DB-598B-BA29-11201FC12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1DA1C693-0FE7-F21D-5FC7-1D5EBA9F2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28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349F7E9F-3F50-4973-FA0E-2D8D21D1D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EC88FB85-F52E-95C1-ADB1-DB45B70E9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877C9D5E-BFB6-600B-B398-A99B29DD2E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0518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466E8B7-1572-98D4-CD7C-184E2DAA9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4E6803A-0884-A70C-BE81-26D7483E2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FC8D77F8-F541-8739-3319-259FA2571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4057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F694B07-0184-FE7A-C5AF-CE4789AD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B1B3F874-4325-9F0A-4883-C33F5A298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4D0D4A7C-FF9F-39F0-8407-3E044AA9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160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AE35B6D-6702-C1DD-D874-9261D7A0C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1B35D81E-6CFE-A576-1137-5094B0D153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EEFCF7D8-C3FF-1250-CBBC-624D204EA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3633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BCFCE12-E75F-59B8-421F-CA2C52D86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9173FA08-274C-FCCE-187E-78BD7C9EE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243FDAF7-1E0C-EFE1-D51F-C1650CDC25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461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061AD93-09E8-EFF7-0E45-206FFA47C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55015D1A-514D-50D2-E2A1-0FE04C3D63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33BA940B-10D0-C6CF-645B-C66B8003E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17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0D04237-5D33-007E-17E5-5910EC771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0A2CDF45-A67A-A8F3-6936-DAD741AE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1DCC86A-8A50-FCB4-C179-21A455DD3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4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B06C6B51-5C88-2AF3-33B4-92C53E1A1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125B4FA9-B0D9-F3C3-94F3-9C44BD2A75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232F1BDE-15B5-F9C5-45E2-F9D24B6CC0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82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3F4C498-156E-ABD3-1EDE-6CDA569B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6517284F-C539-D75C-B281-1F7C35F62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A3E29A59-C6F2-E33E-0993-CF0990A5D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540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B88ACF3-0C09-3FE7-44C2-FE765A003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5DA9C6CF-8A2D-334F-4E33-E6ED1BB71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CFCC5BE-1A6E-21A6-68D2-ACE398D8CB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505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BF14A1E7-6DDB-76C0-59AD-F4B3E51D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372BCEC5-8998-9EB1-2352-725622CC1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A75BED32-D1F4-9ED1-C3C3-EEA8F4C21B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61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DC48F9B-3B23-2812-6C89-9BE8417C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DE78EDA3-7792-2977-7C3E-4E4001456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8CFB3605-C77E-E7B9-A15E-A87DA0C393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408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CE6C6B3-B5B6-ACA0-30DA-F813CBAD8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F5EF914-5705-FF4D-657E-FA7244E8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CCE92965-A349-9618-343A-955C4045A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364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07503" y="3068960"/>
            <a:ext cx="8856983" cy="14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Yeh Shun-Liang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College of Semiconductor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Weekly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1C8ACE8-BBB7-36DA-57B9-BBF4FFDA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0C6ECCD-97C3-8182-C4E1-36C93A3FB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Simulation Cycles Trend</a:t>
            </a:r>
            <a:endParaRPr dirty="0"/>
          </a:p>
        </p:txBody>
      </p:sp>
      <p:pic>
        <p:nvPicPr>
          <p:cNvPr id="6" name="圖片 5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D10E5461-AAE5-1CD9-DD04-A5E99D4BE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2" y="1314993"/>
            <a:ext cx="8618383" cy="50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1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DD8D9F7-0EF9-1DB3-A622-E96F13D32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D98F43F7-069D-BB55-5949-1609D965A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Latency Trend For Different Of Subarrays</a:t>
            </a:r>
            <a:endParaRPr dirty="0"/>
          </a:p>
        </p:txBody>
      </p:sp>
      <p:pic>
        <p:nvPicPr>
          <p:cNvPr id="4" name="圖片 3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C6B5E3DB-BDCA-98E4-BEA7-FD33E76E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1326577"/>
            <a:ext cx="8598617" cy="50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5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67DA7F57-775E-DE53-53A2-9652A0B58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584022F2-2EF5-4F4C-8051-254098702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Write Updated Partial Refresh(WUPR)</a:t>
            </a:r>
            <a:endParaRPr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7870691-19F4-AF28-4849-76D101DA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52" y="1471747"/>
            <a:ext cx="7282896" cy="44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8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A28CC1FD-E8B1-F8AB-E3D5-D0ABDA4C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2460A9D8-A714-939F-0448-BDB4035F7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Write Updated Partial Refresh(WUPR)</a:t>
            </a: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F87DA4-792D-4928-7709-04E4C70D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1" y="1435788"/>
            <a:ext cx="7594157" cy="48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7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FB03A9AE-9407-3D9B-59FD-12BE2B374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78CDE0E2-A80A-0F06-030B-BF704549D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with 4 Segments(N=4)</a:t>
            </a:r>
            <a:endParaRPr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A27FC8-0E9C-6067-83A9-4FFBCF4606F2}"/>
              </a:ext>
            </a:extLst>
          </p:cNvPr>
          <p:cNvGrpSpPr/>
          <p:nvPr/>
        </p:nvGrpSpPr>
        <p:grpSpPr>
          <a:xfrm>
            <a:off x="-292816" y="1819827"/>
            <a:ext cx="5181314" cy="4114073"/>
            <a:chOff x="634975" y="925284"/>
            <a:chExt cx="5887745" cy="488550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4BA03B0-6E4E-5C67-6801-AD7E164F79EF}"/>
                </a:ext>
              </a:extLst>
            </p:cNvPr>
            <p:cNvSpPr/>
            <p:nvPr/>
          </p:nvSpPr>
          <p:spPr>
            <a:xfrm>
              <a:off x="1698172" y="925284"/>
              <a:ext cx="4824548" cy="4885509"/>
            </a:xfrm>
            <a:prstGeom prst="rect">
              <a:avLst/>
            </a:prstGeom>
            <a:solidFill>
              <a:srgbClr val="CEE8F7"/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A2A74A8-8F19-62A7-09F4-CEF37D1A7730}"/>
                </a:ext>
              </a:extLst>
            </p:cNvPr>
            <p:cNvSpPr/>
            <p:nvPr/>
          </p:nvSpPr>
          <p:spPr>
            <a:xfrm>
              <a:off x="4608060" y="1484697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368C63D-61C6-A890-DF97-7773107B256D}"/>
                </a:ext>
              </a:extLst>
            </p:cNvPr>
            <p:cNvSpPr/>
            <p:nvPr/>
          </p:nvSpPr>
          <p:spPr>
            <a:xfrm>
              <a:off x="4712385" y="15942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3979131-BC28-9951-2648-76695A00A3C2}"/>
                </a:ext>
              </a:extLst>
            </p:cNvPr>
            <p:cNvSpPr/>
            <p:nvPr/>
          </p:nvSpPr>
          <p:spPr>
            <a:xfrm>
              <a:off x="4793706" y="1740340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D0CE26-07E2-4521-0B87-B6F848BA5E63}"/>
                </a:ext>
              </a:extLst>
            </p:cNvPr>
            <p:cNvSpPr/>
            <p:nvPr/>
          </p:nvSpPr>
          <p:spPr>
            <a:xfrm>
              <a:off x="4880875" y="18990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Segment Pointers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95A7F00-ADCA-8C9A-15F3-0D92357F8354}"/>
                </a:ext>
              </a:extLst>
            </p:cNvPr>
            <p:cNvSpPr/>
            <p:nvPr/>
          </p:nvSpPr>
          <p:spPr>
            <a:xfrm>
              <a:off x="3009901" y="1792355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Pointer Update </a:t>
              </a:r>
              <a:r>
                <a:rPr lang="en-US" altLang="zh-TW" sz="1000" b="1" dirty="0"/>
                <a:t>L</a:t>
              </a:r>
              <a:r>
                <a:rPr lang="en-US" altLang="zh-TW" sz="1000" b="1" dirty="0">
                  <a:solidFill>
                    <a:schemeClr val="dk1"/>
                  </a:solidFill>
                </a:rPr>
                <a:t>ogic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8870F09-B408-F1DB-8B3A-C23FDFCA74C3}"/>
                </a:ext>
              </a:extLst>
            </p:cNvPr>
            <p:cNvSpPr/>
            <p:nvPr/>
          </p:nvSpPr>
          <p:spPr>
            <a:xfrm>
              <a:off x="3019329" y="3219994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Row Tracker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2F5F05D4-54C1-B1D3-6E39-907527337BF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1166573" y="2226126"/>
              <a:ext cx="1843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E91E3C8F-6C09-4BD9-9D47-2559D9DC9808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166287" y="3653765"/>
              <a:ext cx="1853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372A7904-242E-1C6F-FA90-FE6540974F68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1024951" y="5031956"/>
              <a:ext cx="1984951" cy="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12BC4DB-515E-DFD2-CAE7-3EB76DECDC33}"/>
                </a:ext>
              </a:extLst>
            </p:cNvPr>
            <p:cNvSpPr/>
            <p:nvPr/>
          </p:nvSpPr>
          <p:spPr>
            <a:xfrm>
              <a:off x="3009901" y="4600030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Select &amp; Compare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588A87C-E736-9B2B-56AA-A99E4C30DF1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274638" cy="359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674E0C10-528B-D8EC-F335-22784070013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54001187-E834-B16E-4A80-44B88E72A956}"/>
                </a:ext>
              </a:extLst>
            </p:cNvPr>
            <p:cNvCxnSpPr>
              <a:cxnSpLocks/>
            </p:cNvCxnSpPr>
            <p:nvPr/>
          </p:nvCxnSpPr>
          <p:spPr>
            <a:xfrm>
              <a:off x="4285529" y="2152489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FE31E0DF-F60E-FAFC-CFD6-DC5939BF4E8C}"/>
                </a:ext>
              </a:extLst>
            </p:cNvPr>
            <p:cNvCxnSpPr>
              <a:cxnSpLocks/>
            </p:cNvCxnSpPr>
            <p:nvPr/>
          </p:nvCxnSpPr>
          <p:spPr>
            <a:xfrm>
              <a:off x="4363906" y="2262876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AD7CEEA5-C555-9B85-D0F1-DAAFFE9EF53F}"/>
                </a:ext>
              </a:extLst>
            </p:cNvPr>
            <p:cNvCxnSpPr>
              <a:cxnSpLocks/>
            </p:cNvCxnSpPr>
            <p:nvPr/>
          </p:nvCxnSpPr>
          <p:spPr>
            <a:xfrm>
              <a:off x="4463953" y="2400820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9F28ACB-C778-7821-FECB-1001486DB0FB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3954781" y="2226125"/>
              <a:ext cx="376737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C29CF935-21E8-67A9-F7F4-169A17964585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70" y="3219994"/>
              <a:ext cx="0" cy="1547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02F7DB0E-8C49-D5AF-DB89-A5B9F0059B0A}"/>
                </a:ext>
              </a:extLst>
            </p:cNvPr>
            <p:cNvCxnSpPr>
              <a:cxnSpLocks/>
            </p:cNvCxnSpPr>
            <p:nvPr/>
          </p:nvCxnSpPr>
          <p:spPr>
            <a:xfrm>
              <a:off x="5346859" y="3219994"/>
              <a:ext cx="0" cy="174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6B091EA0-558F-977A-EE21-D728F59AA31E}"/>
                </a:ext>
              </a:extLst>
            </p:cNvPr>
            <p:cNvCxnSpPr>
              <a:cxnSpLocks/>
            </p:cNvCxnSpPr>
            <p:nvPr/>
          </p:nvCxnSpPr>
          <p:spPr>
            <a:xfrm>
              <a:off x="5448848" y="3219994"/>
              <a:ext cx="0" cy="1921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99CF380D-2C6E-4542-A9D7-E833EF5896D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838" y="3219994"/>
              <a:ext cx="0" cy="2109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8D035F1A-D842-8CA1-30BB-2EDB5C1A6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3173" y="4767124"/>
              <a:ext cx="1291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E94518FA-026E-67A1-9FE7-36B5A5D0A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4954449"/>
              <a:ext cx="13846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D8C2B0BF-C905-914F-D868-1780BC0E8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141774"/>
              <a:ext cx="1486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80E5D3C5-9837-908E-2AB3-7BE0E5A75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329098"/>
              <a:ext cx="158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3DE258CC-CB5D-D452-4906-FB640211414F}"/>
                </a:ext>
              </a:extLst>
            </p:cNvPr>
            <p:cNvCxnSpPr>
              <a:cxnSpLocks/>
            </p:cNvCxnSpPr>
            <p:nvPr/>
          </p:nvCxnSpPr>
          <p:spPr>
            <a:xfrm>
              <a:off x="3471779" y="4088740"/>
              <a:ext cx="0" cy="49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250E9A84-B23E-15B3-2191-DA6715E81C87}"/>
                </a:ext>
              </a:extLst>
            </p:cNvPr>
            <p:cNvSpPr txBox="1"/>
            <p:nvPr/>
          </p:nvSpPr>
          <p:spPr>
            <a:xfrm>
              <a:off x="4381586" y="4492109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3D050970-159D-8CF3-2FED-D713B9F5E425}"/>
                </a:ext>
              </a:extLst>
            </p:cNvPr>
            <p:cNvSpPr txBox="1"/>
            <p:nvPr/>
          </p:nvSpPr>
          <p:spPr>
            <a:xfrm>
              <a:off x="4389015" y="468840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0AD83F20-93E2-8065-D771-16D199523F0A}"/>
                </a:ext>
              </a:extLst>
            </p:cNvPr>
            <p:cNvSpPr txBox="1"/>
            <p:nvPr/>
          </p:nvSpPr>
          <p:spPr>
            <a:xfrm>
              <a:off x="4389015" y="4884692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6947573E-0E71-FFA9-0546-DD72A467935A}"/>
                </a:ext>
              </a:extLst>
            </p:cNvPr>
            <p:cNvSpPr txBox="1"/>
            <p:nvPr/>
          </p:nvSpPr>
          <p:spPr>
            <a:xfrm>
              <a:off x="4387501" y="508287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37E1C211-A41A-7E72-A763-6E4BFC3F71B7}"/>
                </a:ext>
              </a:extLst>
            </p:cNvPr>
            <p:cNvSpPr txBox="1"/>
            <p:nvPr/>
          </p:nvSpPr>
          <p:spPr>
            <a:xfrm>
              <a:off x="3430362" y="4167026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B8BEAE11-FB2E-1F24-24D8-58E5975F0D6E}"/>
                </a:ext>
              </a:extLst>
            </p:cNvPr>
            <p:cNvSpPr txBox="1"/>
            <p:nvPr/>
          </p:nvSpPr>
          <p:spPr>
            <a:xfrm>
              <a:off x="859553" y="1999754"/>
              <a:ext cx="838619" cy="275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Request</a:t>
              </a:r>
              <a:endParaRPr lang="zh-TW" altLang="en-US" sz="1000" b="1" dirty="0"/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BB838247-2A10-696E-7BDA-60D868AF0552}"/>
                </a:ext>
              </a:extLst>
            </p:cNvPr>
            <p:cNvSpPr txBox="1"/>
            <p:nvPr/>
          </p:nvSpPr>
          <p:spPr>
            <a:xfrm>
              <a:off x="2745036" y="1999755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</a:t>
              </a:r>
              <a:endParaRPr lang="zh-TW" altLang="en-US" sz="1000" b="1" dirty="0"/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218DE15C-D105-A4B6-9D06-F3D8F2BF0830}"/>
                </a:ext>
              </a:extLst>
            </p:cNvPr>
            <p:cNvSpPr txBox="1"/>
            <p:nvPr/>
          </p:nvSpPr>
          <p:spPr>
            <a:xfrm>
              <a:off x="2575687" y="4815331"/>
              <a:ext cx="488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1243E742-45CA-0D89-9710-27AEB264B240}"/>
                </a:ext>
              </a:extLst>
            </p:cNvPr>
            <p:cNvSpPr txBox="1"/>
            <p:nvPr/>
          </p:nvSpPr>
          <p:spPr>
            <a:xfrm>
              <a:off x="2102664" y="3413790"/>
              <a:ext cx="994564" cy="292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D1CAB5C8-CDA0-7DCF-98E0-5083D3D074B8}"/>
                </a:ext>
              </a:extLst>
            </p:cNvPr>
            <p:cNvSpPr txBox="1"/>
            <p:nvPr/>
          </p:nvSpPr>
          <p:spPr>
            <a:xfrm>
              <a:off x="1555875" y="946311"/>
              <a:ext cx="1189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WUPR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9DEEBB11-F8E3-4E02-FAE1-9A55572E8989}"/>
                </a:ext>
              </a:extLst>
            </p:cNvPr>
            <p:cNvSpPr txBox="1"/>
            <p:nvPr/>
          </p:nvSpPr>
          <p:spPr>
            <a:xfrm>
              <a:off x="931185" y="3413790"/>
              <a:ext cx="766988" cy="275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5243B01B-407F-5943-2287-B854557BA6CC}"/>
                </a:ext>
              </a:extLst>
            </p:cNvPr>
            <p:cNvSpPr txBox="1"/>
            <p:nvPr/>
          </p:nvSpPr>
          <p:spPr>
            <a:xfrm>
              <a:off x="634975" y="4815331"/>
              <a:ext cx="10631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2F5C1E31-6A33-A0B6-06AB-602B8F964363}"/>
                </a:ext>
              </a:extLst>
            </p:cNvPr>
            <p:cNvSpPr txBox="1"/>
            <p:nvPr/>
          </p:nvSpPr>
          <p:spPr>
            <a:xfrm>
              <a:off x="3903153" y="1999754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Ra</a:t>
              </a:r>
              <a:endParaRPr lang="zh-TW" altLang="en-US" sz="1000" b="1" dirty="0"/>
            </a:p>
          </p:txBody>
        </p: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23FC0DDF-A897-55DE-4AAA-5FD14946E927}"/>
              </a:ext>
            </a:extLst>
          </p:cNvPr>
          <p:cNvGrpSpPr/>
          <p:nvPr/>
        </p:nvGrpSpPr>
        <p:grpSpPr>
          <a:xfrm>
            <a:off x="4898987" y="1506430"/>
            <a:ext cx="3935100" cy="4737501"/>
            <a:chOff x="7427052" y="993842"/>
            <a:chExt cx="3935100" cy="473750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4E32A2C-CEBA-62C1-7657-F02B35ED369B}"/>
                </a:ext>
              </a:extLst>
            </p:cNvPr>
            <p:cNvSpPr/>
            <p:nvPr/>
          </p:nvSpPr>
          <p:spPr>
            <a:xfrm>
              <a:off x="8138200" y="993842"/>
              <a:ext cx="3213463" cy="4725667"/>
            </a:xfrm>
            <a:prstGeom prst="rect">
              <a:avLst/>
            </a:prstGeom>
            <a:pattFill prst="wdUpDiag">
              <a:fgClr>
                <a:srgbClr val="F0F0F0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EE8F7"/>
                </a:solidFill>
              </a:endParaRPr>
            </a:p>
          </p:txBody>
        </p: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D9AB39E2-B5F9-32D7-7816-3E7A7F6A3CF6}"/>
                </a:ext>
              </a:extLst>
            </p:cNvPr>
            <p:cNvCxnSpPr/>
            <p:nvPr/>
          </p:nvCxnSpPr>
          <p:spPr>
            <a:xfrm>
              <a:off x="8138200" y="1941012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B137A01A-E241-2B7B-02EC-D6BDE85A90E2}"/>
                </a:ext>
              </a:extLst>
            </p:cNvPr>
            <p:cNvCxnSpPr/>
            <p:nvPr/>
          </p:nvCxnSpPr>
          <p:spPr>
            <a:xfrm>
              <a:off x="8132938" y="3329013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4F8CC5FB-7A0A-D382-984A-61ADF29F0FC1}"/>
                </a:ext>
              </a:extLst>
            </p:cNvPr>
            <p:cNvCxnSpPr/>
            <p:nvPr/>
          </p:nvCxnSpPr>
          <p:spPr>
            <a:xfrm>
              <a:off x="8148689" y="4793214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1E7DA4EF-78B0-B76E-F547-264216BA68A4}"/>
                </a:ext>
              </a:extLst>
            </p:cNvPr>
            <p:cNvSpPr txBox="1"/>
            <p:nvPr/>
          </p:nvSpPr>
          <p:spPr>
            <a:xfrm>
              <a:off x="8675133" y="534887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DRAM Row Space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55BEEC2B-7C24-DDC2-BC1B-9CEA1BC08549}"/>
                </a:ext>
              </a:extLst>
            </p:cNvPr>
            <p:cNvSpPr txBox="1"/>
            <p:nvPr/>
          </p:nvSpPr>
          <p:spPr>
            <a:xfrm>
              <a:off x="8075897" y="171613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AB7488E7-3CCD-52E2-02C8-81EA60FEF573}"/>
                </a:ext>
              </a:extLst>
            </p:cNvPr>
            <p:cNvSpPr txBox="1"/>
            <p:nvPr/>
          </p:nvSpPr>
          <p:spPr>
            <a:xfrm>
              <a:off x="8075897" y="311805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36321445-A305-59DD-9036-93274D90C549}"/>
                </a:ext>
              </a:extLst>
            </p:cNvPr>
            <p:cNvSpPr txBox="1"/>
            <p:nvPr/>
          </p:nvSpPr>
          <p:spPr>
            <a:xfrm>
              <a:off x="8075897" y="456901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9E5FA827-617C-4F07-1DA6-F546B35A1DE5}"/>
                </a:ext>
              </a:extLst>
            </p:cNvPr>
            <p:cNvSpPr txBox="1"/>
            <p:nvPr/>
          </p:nvSpPr>
          <p:spPr>
            <a:xfrm>
              <a:off x="8075897" y="548512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cxnSp>
          <p:nvCxnSpPr>
            <p:cNvPr id="159" name="直線單箭頭接點 158">
              <a:extLst>
                <a:ext uri="{FF2B5EF4-FFF2-40B4-BE49-F238E27FC236}">
                  <a16:creationId xmlns:a16="http://schemas.microsoft.com/office/drawing/2014/main" id="{DCFA4CC9-EC4F-50F2-AA8A-535046F8C5F0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117172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D4BB7238-441E-8EBE-C6B9-BBD14B5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247261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AE74AAB4-F92B-2B1B-796C-80FC0FE3C35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449" y="380046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8D8D7C00-BB80-B168-42DA-ECC10682E79A}"/>
                </a:ext>
              </a:extLst>
            </p:cNvPr>
            <p:cNvSpPr txBox="1"/>
            <p:nvPr/>
          </p:nvSpPr>
          <p:spPr>
            <a:xfrm>
              <a:off x="7622051" y="105599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77E33AFA-76FC-78AC-A2A2-49517A204D3C}"/>
                </a:ext>
              </a:extLst>
            </p:cNvPr>
            <p:cNvSpPr txBox="1"/>
            <p:nvPr/>
          </p:nvSpPr>
          <p:spPr>
            <a:xfrm>
              <a:off x="7616709" y="2335032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20F30D83-DF6B-BB55-6293-F15DFFCF80DF}"/>
                </a:ext>
              </a:extLst>
            </p:cNvPr>
            <p:cNvSpPr txBox="1"/>
            <p:nvPr/>
          </p:nvSpPr>
          <p:spPr>
            <a:xfrm>
              <a:off x="7628740" y="368698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5D02487-A3D4-DB10-E8FE-E31991F5334B}"/>
                </a:ext>
              </a:extLst>
            </p:cNvPr>
            <p:cNvGrpSpPr/>
            <p:nvPr/>
          </p:nvGrpSpPr>
          <p:grpSpPr>
            <a:xfrm>
              <a:off x="7650158" y="4667142"/>
              <a:ext cx="488040" cy="246221"/>
              <a:chOff x="6531696" y="4968199"/>
              <a:chExt cx="488040" cy="246221"/>
            </a:xfrm>
          </p:grpSpPr>
          <p:cxnSp>
            <p:nvCxnSpPr>
              <p:cNvPr id="173" name="直線單箭頭接點 172">
                <a:extLst>
                  <a:ext uri="{FF2B5EF4-FFF2-40B4-BE49-F238E27FC236}">
                    <a16:creationId xmlns:a16="http://schemas.microsoft.com/office/drawing/2014/main" id="{A9BB53AD-DFB8-451C-3D93-D401EF41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931465F4-1BE9-8DFD-F7E0-D15F4EACEB31}"/>
                  </a:ext>
                </a:extLst>
              </p:cNvPr>
              <p:cNvSpPr txBox="1"/>
              <p:nvPr/>
            </p:nvSpPr>
            <p:spPr>
              <a:xfrm>
                <a:off x="6531696" y="4968199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SP</a:t>
                </a:r>
                <a:r>
                  <a:rPr lang="en-US" altLang="zh-TW" sz="1000" b="1" baseline="-25000" dirty="0"/>
                  <a:t>3</a:t>
                </a:r>
                <a:endParaRPr lang="zh-TW" altLang="en-US" sz="1000" b="1" dirty="0"/>
              </a:p>
            </p:txBody>
          </p:sp>
        </p:grp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42D5F9A8-625E-37A5-5385-E8A3678E56B9}"/>
                </a:ext>
              </a:extLst>
            </p:cNvPr>
            <p:cNvCxnSpPr/>
            <p:nvPr/>
          </p:nvCxnSpPr>
          <p:spPr>
            <a:xfrm>
              <a:off x="8138198" y="118794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0D9692A2-2D85-B23F-AB45-7C522A3E131A}"/>
                </a:ext>
              </a:extLst>
            </p:cNvPr>
            <p:cNvCxnSpPr/>
            <p:nvPr/>
          </p:nvCxnSpPr>
          <p:spPr>
            <a:xfrm>
              <a:off x="8138198" y="247261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F7933D4A-2EA5-FC6D-2453-A71C86351FE9}"/>
                </a:ext>
              </a:extLst>
            </p:cNvPr>
            <p:cNvCxnSpPr>
              <a:cxnSpLocks/>
            </p:cNvCxnSpPr>
            <p:nvPr/>
          </p:nvCxnSpPr>
          <p:spPr>
            <a:xfrm>
              <a:off x="8154924" y="380046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9" name="直線單箭頭接點 168">
              <a:extLst>
                <a:ext uri="{FF2B5EF4-FFF2-40B4-BE49-F238E27FC236}">
                  <a16:creationId xmlns:a16="http://schemas.microsoft.com/office/drawing/2014/main" id="{0806325B-9253-A8F2-6F2F-4305AEF4844B}"/>
                </a:ext>
              </a:extLst>
            </p:cNvPr>
            <p:cNvCxnSpPr>
              <a:cxnSpLocks/>
            </p:cNvCxnSpPr>
            <p:nvPr/>
          </p:nvCxnSpPr>
          <p:spPr>
            <a:xfrm>
              <a:off x="7622051" y="273379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91425A65-A8AD-A2CC-C9C1-576C768E194B}"/>
                </a:ext>
              </a:extLst>
            </p:cNvPr>
            <p:cNvSpPr txBox="1"/>
            <p:nvPr/>
          </p:nvSpPr>
          <p:spPr>
            <a:xfrm>
              <a:off x="8612542" y="210451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FF0000"/>
                  </a:solidFill>
                </a:rPr>
                <a:t>Used Space</a:t>
              </a:r>
              <a:endParaRPr lang="zh-TW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9200735D-CD98-C76F-0DDB-2B49BE6784C9}"/>
                </a:ext>
              </a:extLst>
            </p:cNvPr>
            <p:cNvSpPr txBox="1"/>
            <p:nvPr/>
          </p:nvSpPr>
          <p:spPr>
            <a:xfrm>
              <a:off x="8612542" y="278408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00B050"/>
                  </a:solidFill>
                </a:rPr>
                <a:t>Unused Space</a:t>
              </a:r>
              <a:endParaRPr lang="zh-TW" altLang="en-US" sz="1100" b="1" dirty="0">
                <a:solidFill>
                  <a:srgbClr val="00B050"/>
                </a:solidFill>
              </a:endParaRPr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FE361C4C-3D96-871B-D11F-02AC2C93399F}"/>
                </a:ext>
              </a:extLst>
            </p:cNvPr>
            <p:cNvSpPr txBox="1"/>
            <p:nvPr/>
          </p:nvSpPr>
          <p:spPr>
            <a:xfrm>
              <a:off x="7427052" y="260330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08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1CF508AE-D878-D7F3-2B4E-1B25DFD88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3E9FD89D-31ED-7F19-55F4-1B0A16263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Optimal Number of Segments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9617405-8BED-27E3-01E8-138DB797E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39546"/>
              </p:ext>
            </p:extLst>
          </p:nvPr>
        </p:nvGraphicFramePr>
        <p:xfrm>
          <a:off x="314692" y="1733006"/>
          <a:ext cx="8298479" cy="44326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34432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6264047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33187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5973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5973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3422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512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</a:tbl>
          </a:graphicData>
        </a:graphic>
      </p:graphicFrame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60B0608F-E7A3-AD28-5052-A459C90FC10E}"/>
              </a:ext>
            </a:extLst>
          </p:cNvPr>
          <p:cNvSpPr txBox="1"/>
          <p:nvPr/>
        </p:nvSpPr>
        <p:spPr>
          <a:xfrm>
            <a:off x="189471" y="914945"/>
            <a:ext cx="8423700" cy="64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Selects 512 as Number of Subarray per Bank</a:t>
            </a:r>
          </a:p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endParaRPr lang="en-US"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6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155726A9-CF84-710C-341F-1D7E7587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5E572FCA-DD6D-8ED9-0A5A-DEC7A8FC9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Optimal number of Segments</a:t>
            </a:r>
            <a:endParaRPr dirty="0"/>
          </a:p>
        </p:txBody>
      </p:sp>
      <p:sp>
        <p:nvSpPr>
          <p:cNvPr id="3" name="Google Shape;459;p72">
            <a:extLst>
              <a:ext uri="{FF2B5EF4-FFF2-40B4-BE49-F238E27FC236}">
                <a16:creationId xmlns:a16="http://schemas.microsoft.com/office/drawing/2014/main" id="{E1A26B3F-7B41-BE13-6938-ED9D4A7A0EE7}"/>
              </a:ext>
            </a:extLst>
          </p:cNvPr>
          <p:cNvSpPr txBox="1"/>
          <p:nvPr/>
        </p:nvSpPr>
        <p:spPr>
          <a:xfrm>
            <a:off x="308842" y="945787"/>
            <a:ext cx="8170842" cy="12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optimal number of segments that best describe the LLM trace pattern,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 Segments 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enough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3D54FD2-1CF4-DA48-3EF0-481F8D8CB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34223"/>
              </p:ext>
            </p:extLst>
          </p:nvPr>
        </p:nvGraphicFramePr>
        <p:xfrm>
          <a:off x="827315" y="2200176"/>
          <a:ext cx="7343389" cy="433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3372F510-BF6A-8529-794B-16BDA5FA7149}"/>
              </a:ext>
            </a:extLst>
          </p:cNvPr>
          <p:cNvSpPr txBox="1"/>
          <p:nvPr/>
        </p:nvSpPr>
        <p:spPr>
          <a:xfrm>
            <a:off x="4499009" y="42677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/>
              <a:t>N=16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7344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EC876FEB-5E04-3653-6366-A3984B71A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9373A633-24E0-15A9-60E8-9ED9FB8AB3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Area Overhead</a:t>
            </a:r>
            <a:endParaRPr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3578EFB7-E6BC-2518-6AC4-C0D1444F0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031327"/>
              </p:ext>
            </p:extLst>
          </p:nvPr>
        </p:nvGraphicFramePr>
        <p:xfrm>
          <a:off x="387758" y="1317697"/>
          <a:ext cx="8155220" cy="510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41BBFF9-54F7-3581-F0BE-8868D4E3E139}"/>
              </a:ext>
            </a:extLst>
          </p:cNvPr>
          <p:cNvSpPr txBox="1"/>
          <p:nvPr/>
        </p:nvSpPr>
        <p:spPr>
          <a:xfrm>
            <a:off x="4465368" y="4255514"/>
            <a:ext cx="1085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0.97% area</a:t>
            </a:r>
            <a:r>
              <a:rPr lang="zh-TW" altLang="en-US" dirty="0"/>
              <a:t> </a:t>
            </a:r>
            <a:r>
              <a:rPr lang="en-US" altLang="zh-TW" dirty="0"/>
              <a:t>of DRAM 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64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91C0E0A-88BF-4C33-AD04-97FE61BCD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755D978-C607-A05F-C179-B3658A25F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Auto Refresh vs WUPR Settings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3C3E4E-9B8D-7E9B-FDE1-4825102829FE}"/>
              </a:ext>
            </a:extLst>
          </p:cNvPr>
          <p:cNvGraphicFramePr>
            <a:graphicFrameLocks noGrp="1"/>
          </p:cNvGraphicFramePr>
          <p:nvPr/>
        </p:nvGraphicFramePr>
        <p:xfrm>
          <a:off x="314692" y="1733006"/>
          <a:ext cx="8298479" cy="485995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34432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6264047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33187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5973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5973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3422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512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Temperature Range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&lt;85C, 85~95C, &gt;95C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028656751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</a:tbl>
          </a:graphicData>
        </a:graphic>
      </p:graphicFrame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B69BD9AE-FE8B-3095-8CA3-CA5D00F5B903}"/>
              </a:ext>
            </a:extLst>
          </p:cNvPr>
          <p:cNvSpPr txBox="1"/>
          <p:nvPr/>
        </p:nvSpPr>
        <p:spPr>
          <a:xfrm>
            <a:off x="189471" y="914945"/>
            <a:ext cx="8423700" cy="64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Selects 512 as Number of Subarray per Bank</a:t>
            </a:r>
          </a:p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endParaRPr lang="en-US"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7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FBF6092-416B-296F-F1F8-C0BAF5D3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AA680B5F-E0BC-A3D5-3FFF-2442A0D6A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PTPX Energy Extraction</a:t>
            </a:r>
            <a:endParaRPr dirty="0"/>
          </a:p>
        </p:txBody>
      </p:sp>
      <p:sp>
        <p:nvSpPr>
          <p:cNvPr id="2" name="Google Shape;65;g35318edb1a6_0_0">
            <a:extLst>
              <a:ext uri="{FF2B5EF4-FFF2-40B4-BE49-F238E27FC236}">
                <a16:creationId xmlns:a16="http://schemas.microsoft.com/office/drawing/2014/main" id="{A0D5127B-4DFC-F947-F88A-D188CE3A6FDD}"/>
              </a:ext>
            </a:extLst>
          </p:cNvPr>
          <p:cNvSpPr txBox="1"/>
          <p:nvPr/>
        </p:nvSpPr>
        <p:spPr>
          <a:xfrm>
            <a:off x="252082" y="1002030"/>
            <a:ext cx="8423700" cy="97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 a small portion of Partial LLM Simulation Workload on RTL</a:t>
            </a:r>
            <a:endParaRPr sz="2800" b="1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A7673620-5953-056C-51B7-BD2704DCEC83}"/>
              </a:ext>
            </a:extLst>
          </p:cNvPr>
          <p:cNvSpPr txBox="1"/>
          <p:nvPr/>
        </p:nvSpPr>
        <p:spPr>
          <a:xfrm>
            <a:off x="252082" y="2100576"/>
            <a:ext cx="8423700" cy="104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Spans through 512 Refreshes &amp; Takes the Average Power calculated by PTPX</a:t>
            </a:r>
            <a:endParaRPr sz="2800" b="1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03E519-9869-73B2-EFDF-6F7012E1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01007"/>
              </p:ext>
            </p:extLst>
          </p:nvPr>
        </p:nvGraphicFramePr>
        <p:xfrm>
          <a:off x="326797" y="3428999"/>
          <a:ext cx="8348985" cy="321194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30409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6318576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36204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651678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DRAM Model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Proposed 3D-DRAM Model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 of Trace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Single Core Partial LLM Workload Trace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Patterns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100000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018794315"/>
                  </a:ext>
                </a:extLst>
              </a:tr>
              <a:tr h="4926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WUPR Number of Segments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16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822305036"/>
                  </a:ext>
                </a:extLst>
              </a:tr>
              <a:tr h="4926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Process Technology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TSMC 16nm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4256444905"/>
                  </a:ext>
                </a:extLst>
              </a:tr>
              <a:tr h="466130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Clock Frequency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1Ghz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5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Recent Progress</a:t>
            </a:r>
            <a:endParaRPr/>
          </a:p>
        </p:txBody>
      </p:sp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81530426-663E-8423-96B7-EEE68DA17F29}"/>
              </a:ext>
            </a:extLst>
          </p:cNvPr>
          <p:cNvSpPr txBox="1"/>
          <p:nvPr/>
        </p:nvSpPr>
        <p:spPr>
          <a:xfrm>
            <a:off x="252082" y="1966504"/>
            <a:ext cx="8423700" cy="9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Rerun the Simulation Under 22nm ITRS process node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5;g35318edb1a6_0_0">
            <a:extLst>
              <a:ext uri="{FF2B5EF4-FFF2-40B4-BE49-F238E27FC236}">
                <a16:creationId xmlns:a16="http://schemas.microsoft.com/office/drawing/2014/main" id="{C697AD80-79FE-40E8-A4B7-783C51A175BE}"/>
              </a:ext>
            </a:extLst>
          </p:cNvPr>
          <p:cNvSpPr txBox="1"/>
          <p:nvPr/>
        </p:nvSpPr>
        <p:spPr>
          <a:xfrm>
            <a:off x="252082" y="1028156"/>
            <a:ext cx="8423700" cy="8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Clarify the power model for energy calculation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;g35318edb1a6_0_0">
            <a:extLst>
              <a:ext uri="{FF2B5EF4-FFF2-40B4-BE49-F238E27FC236}">
                <a16:creationId xmlns:a16="http://schemas.microsoft.com/office/drawing/2014/main" id="{C720D116-EC6E-5BD6-1A34-46DBAEEECFD4}"/>
              </a:ext>
            </a:extLst>
          </p:cNvPr>
          <p:cNvSpPr txBox="1"/>
          <p:nvPr/>
        </p:nvSpPr>
        <p:spPr>
          <a:xfrm>
            <a:off x="252082" y="3083379"/>
            <a:ext cx="8423700" cy="8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Auto Refresh &amp; WUPR Comparison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96EAE1A-9516-B37A-5A30-9ECE5630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CF67FAA-5C49-D73F-5531-59733DA76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5864997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Energy Settings</a:t>
            </a:r>
            <a:endParaRPr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41F72BC5-B505-4922-CBEC-25606FF9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02898"/>
              </p:ext>
            </p:extLst>
          </p:nvPr>
        </p:nvGraphicFramePr>
        <p:xfrm>
          <a:off x="326797" y="975359"/>
          <a:ext cx="8277272" cy="277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764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600" dirty="0"/>
                        <a:t>Description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600" dirty="0"/>
                        <a:t>Value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8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VDD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Core Supply voltage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1.0(V)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47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VPP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 err="1"/>
                        <a:t>Wordline</a:t>
                      </a:r>
                      <a:r>
                        <a:rPr lang="en-US" sz="1600" dirty="0"/>
                        <a:t> Boost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1.5(V)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8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IDD2N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 err="1"/>
                        <a:t>Precharge</a:t>
                      </a:r>
                      <a:r>
                        <a:rPr lang="en-US" sz="1600" dirty="0"/>
                        <a:t> Standby Current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40(mA)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8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IDD3N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Active Standby Current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55(mA)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76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IDD5B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Refresh Current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250(mA)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76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1" dirty="0"/>
                        <a:t>WUPR</a:t>
                      </a:r>
                      <a:r>
                        <a:rPr lang="en-US" sz="1600" b="1" baseline="-25000" dirty="0"/>
                        <a:t>POWER</a:t>
                      </a:r>
                      <a:endParaRPr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1" dirty="0"/>
                        <a:t>Average Power of WUPR</a:t>
                      </a:r>
                      <a:endParaRPr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1" dirty="0"/>
                        <a:t>0.5476(</a:t>
                      </a:r>
                      <a:r>
                        <a:rPr lang="en-US" sz="1600" b="1" dirty="0" err="1"/>
                        <a:t>mW</a:t>
                      </a:r>
                      <a:r>
                        <a:rPr lang="en-US" sz="1600" b="1" dirty="0"/>
                        <a:t>)</a:t>
                      </a:r>
                      <a:endParaRPr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79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C291D5F-4E19-ADC8-6A86-535FD8518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74CA436-6509-C6FC-91F8-C11AAEC22C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Adding WUPR Term Into Simulator</a:t>
            </a:r>
            <a:endParaRPr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2CA87FE-9A2E-BB6E-1A49-7FCF1855A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52570"/>
              </p:ext>
            </p:extLst>
          </p:nvPr>
        </p:nvGraphicFramePr>
        <p:xfrm>
          <a:off x="326796" y="1010194"/>
          <a:ext cx="8573363" cy="546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4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450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600" dirty="0"/>
                        <a:t>Energy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60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90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1" dirty="0"/>
                        <a:t>Command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/>
                        <a:t>Activation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Activation Energy (</a:t>
                      </a:r>
                      <a:r>
                        <a:rPr sz="1600" b="0" dirty="0" err="1"/>
                        <a:t>nJ</a:t>
                      </a:r>
                      <a:r>
                        <a:rPr sz="1600" b="0" dirty="0"/>
                        <a:t>/Access) × Number of Activations</a:t>
                      </a:r>
                      <a:r>
                        <a:rPr lang="en-US" altLang="en-US" sz="1600" b="0" dirty="0"/>
                        <a:t> 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 err="1"/>
                        <a:t>nJ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90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 err="1"/>
                        <a:t>Precharge</a:t>
                      </a:r>
                      <a:r>
                        <a:rPr sz="1600" b="0" dirty="0"/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 err="1"/>
                        <a:t>Precharge</a:t>
                      </a:r>
                      <a:r>
                        <a:rPr sz="1600" b="0" dirty="0"/>
                        <a:t> Energy (</a:t>
                      </a:r>
                      <a:r>
                        <a:rPr sz="1600" b="0" dirty="0" err="1"/>
                        <a:t>nJ</a:t>
                      </a:r>
                      <a:r>
                        <a:rPr sz="1600" b="0" dirty="0"/>
                        <a:t>/Access) × Number of </a:t>
                      </a:r>
                      <a:r>
                        <a:rPr sz="1600" b="0" dirty="0" err="1"/>
                        <a:t>Precharges</a:t>
                      </a:r>
                      <a:r>
                        <a:rPr lang="en-US" altLang="en-US" sz="1600" b="0" dirty="0"/>
                        <a:t> 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 err="1"/>
                        <a:t>nJ</a:t>
                      </a:r>
                      <a:r>
                        <a:rPr lang="en-US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90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/>
                        <a:t>Read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Read Energy (</a:t>
                      </a:r>
                      <a:r>
                        <a:rPr sz="1600" b="0" dirty="0" err="1"/>
                        <a:t>nJ</a:t>
                      </a:r>
                      <a:r>
                        <a:rPr sz="1600" b="0" dirty="0"/>
                        <a:t>/Access) × Number of Reads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0" dirty="0" err="1"/>
                        <a:t>nJ</a:t>
                      </a:r>
                      <a:r>
                        <a:rPr lang="en-US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90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/>
                        <a:t>Write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Write Energy (</a:t>
                      </a:r>
                      <a:r>
                        <a:rPr sz="1600" b="0" dirty="0" err="1"/>
                        <a:t>nJ</a:t>
                      </a:r>
                      <a:r>
                        <a:rPr sz="1600" b="0" dirty="0"/>
                        <a:t>/Access) × Number of Writes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0" dirty="0" err="1"/>
                        <a:t>nJ</a:t>
                      </a:r>
                      <a:r>
                        <a:rPr lang="en-US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58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/>
                        <a:t>Refresh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((</a:t>
                      </a:r>
                      <a:r>
                        <a:rPr sz="1600" b="0" dirty="0"/>
                        <a:t>VDD × IDD5B + VPP × IPP5B</a:t>
                      </a:r>
                      <a:r>
                        <a:rPr lang="en-US" altLang="zh-TW" sz="1600" b="0" dirty="0"/>
                        <a:t>)</a:t>
                      </a:r>
                      <a:r>
                        <a:rPr sz="1600" b="0" dirty="0"/>
                        <a:t>× </a:t>
                      </a:r>
                      <a:r>
                        <a:rPr lang="en-US" sz="1600" b="0" dirty="0" err="1"/>
                        <a:t>nRFC</a:t>
                      </a:r>
                      <a:r>
                        <a:rPr lang="en-US" sz="1600" b="0" baseline="-25000" dirty="0" err="1"/>
                        <a:t>Cycles</a:t>
                      </a:r>
                      <a:r>
                        <a:rPr sz="1600" b="0" dirty="0"/>
                        <a:t> × Number of Refreshes</a:t>
                      </a:r>
                      <a:r>
                        <a:rPr lang="en-US" sz="1600" b="0" dirty="0"/>
                        <a:t> </a:t>
                      </a:r>
                      <a:r>
                        <a:rPr lang="en-US" altLang="zh-TW" sz="1600" b="0" dirty="0"/>
                        <a:t>× </a:t>
                      </a:r>
                      <a:r>
                        <a:rPr lang="en-US" altLang="zh-TW" sz="1600" b="0" dirty="0" err="1"/>
                        <a:t>t</a:t>
                      </a:r>
                      <a:r>
                        <a:rPr lang="en-US" altLang="zh-TW" sz="1600" b="0" baseline="-25000" dirty="0" err="1"/>
                        <a:t>CKns</a:t>
                      </a:r>
                      <a:r>
                        <a:rPr lang="en-US" altLang="zh-TW" sz="1600" b="0" dirty="0"/>
                        <a:t> ) / 1000 (</a:t>
                      </a:r>
                      <a:r>
                        <a:rPr lang="en-US" altLang="zh-TW" sz="1600" b="0" dirty="0" err="1"/>
                        <a:t>nJ</a:t>
                      </a:r>
                      <a:r>
                        <a:rPr lang="en-US" altLang="zh-TW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8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1" dirty="0"/>
                        <a:t>Total WUPR Energy</a:t>
                      </a:r>
                      <a:endParaRPr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altLang="zh-TW" sz="1600" b="1" dirty="0"/>
                        <a:t>(WUPR Average Power </a:t>
                      </a:r>
                      <a:r>
                        <a:rPr lang="en-US" altLang="zh-TW" sz="1600" b="0" dirty="0"/>
                        <a:t>× </a:t>
                      </a:r>
                      <a:r>
                        <a:rPr lang="en-US" altLang="zh-TW" sz="1600" b="0" dirty="0" err="1"/>
                        <a:t>Active</a:t>
                      </a:r>
                      <a:r>
                        <a:rPr lang="en-US" altLang="zh-TW" sz="1600" b="0" baseline="-25000" dirty="0" err="1"/>
                        <a:t>Cycles</a:t>
                      </a:r>
                      <a:r>
                        <a:rPr lang="en-US" altLang="zh-TW" sz="1600" b="0" baseline="-25000" dirty="0"/>
                        <a:t> </a:t>
                      </a:r>
                      <a:r>
                        <a:rPr lang="en-US" altLang="zh-TW" sz="1600" b="0" dirty="0"/>
                        <a:t>× </a:t>
                      </a:r>
                      <a:r>
                        <a:rPr lang="en-US" altLang="zh-TW" sz="1600" b="0" dirty="0" err="1"/>
                        <a:t>t</a:t>
                      </a:r>
                      <a:r>
                        <a:rPr lang="en-US" altLang="zh-TW" sz="1600" b="0" baseline="-25000" dirty="0" err="1"/>
                        <a:t>CKns</a:t>
                      </a:r>
                      <a:r>
                        <a:rPr lang="en-US" altLang="zh-TW" sz="1600" b="0" dirty="0"/>
                        <a:t> ) / 1000 (</a:t>
                      </a:r>
                      <a:r>
                        <a:rPr lang="en-US" altLang="zh-TW" sz="1600" b="0" dirty="0" err="1"/>
                        <a:t>nJ</a:t>
                      </a:r>
                      <a:r>
                        <a:rPr lang="en-US" altLang="zh-TW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06091"/>
                  </a:ext>
                </a:extLst>
              </a:tr>
              <a:tr h="57016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1" dirty="0"/>
                        <a:t>Background</a:t>
                      </a:r>
                      <a:endParaRPr lang="en-US" sz="1600" b="1" dirty="0"/>
                    </a:p>
                    <a:p>
                      <a:pPr algn="l">
                        <a:defRPr sz="1200"/>
                      </a:pPr>
                      <a:r>
                        <a:rPr sz="1600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Active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((VDD × IDD3N) + VPP × IPP3N)×</a:t>
                      </a:r>
                      <a:r>
                        <a:rPr lang="zh-TW" altLang="en-US" sz="1600" b="0" dirty="0"/>
                        <a:t> </a:t>
                      </a:r>
                      <a:r>
                        <a:rPr lang="en-US" sz="1600" b="0" dirty="0" err="1"/>
                        <a:t>Active</a:t>
                      </a:r>
                      <a:r>
                        <a:rPr lang="en-US" sz="1600" b="0" baseline="-25000" dirty="0" err="1"/>
                        <a:t>Cycles</a:t>
                      </a:r>
                      <a:r>
                        <a:rPr lang="en-US" sz="1600" b="0" baseline="-25000" dirty="0"/>
                        <a:t> </a:t>
                      </a:r>
                      <a:r>
                        <a:rPr lang="en-US" altLang="zh-TW" sz="1600" b="0" dirty="0"/>
                        <a:t>× </a:t>
                      </a:r>
                      <a:r>
                        <a:rPr lang="en-US" altLang="zh-TW" sz="1600" b="0" dirty="0" err="1"/>
                        <a:t>t</a:t>
                      </a:r>
                      <a:r>
                        <a:rPr lang="en-US" altLang="zh-TW" sz="1600" b="0" baseline="-25000" dirty="0" err="1"/>
                        <a:t>CKns</a:t>
                      </a:r>
                      <a:r>
                        <a:rPr lang="en-US" altLang="zh-TW" sz="1600" b="0" dirty="0"/>
                        <a:t> ) / 1000 (</a:t>
                      </a:r>
                      <a:r>
                        <a:rPr lang="en-US" altLang="zh-TW" sz="1600" b="0" dirty="0" err="1"/>
                        <a:t>nJ</a:t>
                      </a:r>
                      <a:r>
                        <a:rPr lang="en-US" altLang="zh-TW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90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Idle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((VDD × IDD2N) + VPP × IPP2N)× </a:t>
                      </a:r>
                      <a:r>
                        <a:rPr lang="en-US" sz="1600" b="0" dirty="0" err="1"/>
                        <a:t>Idle</a:t>
                      </a:r>
                      <a:r>
                        <a:rPr lang="en-US" sz="1600" b="0" baseline="-25000" dirty="0" err="1"/>
                        <a:t>Cycles</a:t>
                      </a:r>
                      <a:r>
                        <a:rPr lang="en-US" sz="1600" b="0" baseline="-25000" dirty="0"/>
                        <a:t> </a:t>
                      </a:r>
                    </a:p>
                    <a:p>
                      <a:pPr algn="l">
                        <a:defRPr sz="1200"/>
                      </a:pPr>
                      <a:r>
                        <a:rPr lang="en-US" altLang="zh-TW" sz="1600" b="0" dirty="0"/>
                        <a:t>× </a:t>
                      </a:r>
                      <a:r>
                        <a:rPr lang="en-US" altLang="zh-TW" sz="1600" b="0" dirty="0" err="1"/>
                        <a:t>t</a:t>
                      </a:r>
                      <a:r>
                        <a:rPr lang="en-US" altLang="zh-TW" sz="1600" b="0" baseline="-25000" dirty="0" err="1"/>
                        <a:t>CKns</a:t>
                      </a:r>
                      <a:r>
                        <a:rPr lang="en-US" altLang="zh-TW" sz="1600" b="0" dirty="0"/>
                        <a:t> ) / 1000 (</a:t>
                      </a:r>
                      <a:r>
                        <a:rPr lang="en-US" altLang="zh-TW" sz="1600" b="0" dirty="0" err="1"/>
                        <a:t>nJ</a:t>
                      </a:r>
                      <a:r>
                        <a:rPr lang="en-US" altLang="zh-TW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96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715F7853-FD54-E92D-A0FE-7BB2CDD5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5F2C5905-8B00-3D41-CAB1-E27A2E935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Energy Overhead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73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1D3F7CC-735F-D328-94D2-87169CBA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1DBFF326-9364-D777-EAD5-2CA268C5A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Reduction</a:t>
            </a:r>
            <a:endParaRPr dirty="0"/>
          </a:p>
        </p:txBody>
      </p:sp>
      <p:pic>
        <p:nvPicPr>
          <p:cNvPr id="5" name="圖片 4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14CA1CD4-1659-3803-87EE-0829D1BA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1236618"/>
            <a:ext cx="8381774" cy="49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ABB5D65B-BC0E-AA80-0D76-EA839CE7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3381C838-DEA5-1EF1-D3A1-2FD33EFFD3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Energy Reduction</a:t>
            </a:r>
            <a:endParaRPr dirty="0"/>
          </a:p>
        </p:txBody>
      </p:sp>
      <p:pic>
        <p:nvPicPr>
          <p:cNvPr id="3" name="圖片 2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F9E56C08-A903-05F9-9FFB-74258B38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5" y="1184366"/>
            <a:ext cx="8458154" cy="49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30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47B8E8D6-A2C9-DCD8-F860-BD4CD00D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B55090C9-FEC2-0D78-CA15-D51214C3DF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Total Latency Speedup</a:t>
            </a:r>
            <a:endParaRPr dirty="0"/>
          </a:p>
        </p:txBody>
      </p:sp>
      <p:pic>
        <p:nvPicPr>
          <p:cNvPr id="6" name="圖片 5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1C6DC7B7-423E-FB58-8385-A53DA7F3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1341119"/>
            <a:ext cx="8573036" cy="47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23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47AEF73-64C7-850F-453A-78787A657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490BB88C-C889-2F30-3D13-BEE93D351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Average Bandwidth Improvements</a:t>
            </a:r>
            <a:endParaRPr dirty="0"/>
          </a:p>
        </p:txBody>
      </p:sp>
      <p:pic>
        <p:nvPicPr>
          <p:cNvPr id="4" name="圖片 3" descr="一張含有 文字, 螢幕擷取畫面, 繪圖, 行 的圖片&#10;&#10;自動產生的描述">
            <a:extLst>
              <a:ext uri="{FF2B5EF4-FFF2-40B4-BE49-F238E27FC236}">
                <a16:creationId xmlns:a16="http://schemas.microsoft.com/office/drawing/2014/main" id="{42441D7D-82D1-09B1-8406-4583CB3C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28" y="1323703"/>
            <a:ext cx="8670164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66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E67DA76-DB41-FD10-D96F-9735FD943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CA39BB3A-DB5E-07FA-1ED2-B30A16107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Total Energy Consumption</a:t>
            </a:r>
            <a:endParaRPr dirty="0"/>
          </a:p>
        </p:txBody>
      </p:sp>
      <p:pic>
        <p:nvPicPr>
          <p:cNvPr id="3" name="圖片 2" descr="一張含有 文字, 螢幕擷取畫面, 鮮豔, 繪圖 的圖片&#10;&#10;自動產生的描述">
            <a:extLst>
              <a:ext uri="{FF2B5EF4-FFF2-40B4-BE49-F238E27FC236}">
                <a16:creationId xmlns:a16="http://schemas.microsoft.com/office/drawing/2014/main" id="{9CF3EC0F-6969-E5B7-57C3-3FE5F725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4" y="1254035"/>
            <a:ext cx="8534399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91976F1-73A2-A4E3-37BD-C4B43308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0CA82115-1F4D-E5CF-92E4-2C72DA94B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Power Model</a:t>
            </a:r>
            <a:endParaRPr dirty="0"/>
          </a:p>
        </p:txBody>
      </p:sp>
      <p:sp>
        <p:nvSpPr>
          <p:cNvPr id="2" name="Google Shape;65;g35318edb1a6_0_0">
            <a:extLst>
              <a:ext uri="{FF2B5EF4-FFF2-40B4-BE49-F238E27FC236}">
                <a16:creationId xmlns:a16="http://schemas.microsoft.com/office/drawing/2014/main" id="{FE7929E7-0E13-DC52-6FE8-E72CCA6CAD98}"/>
              </a:ext>
            </a:extLst>
          </p:cNvPr>
          <p:cNvSpPr txBox="1"/>
          <p:nvPr/>
        </p:nvSpPr>
        <p:spPr>
          <a:xfrm>
            <a:off x="252082" y="1002030"/>
            <a:ext cx="8423700" cy="97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Energy are divided into </a:t>
            </a:r>
            <a:r>
              <a:rPr lang="en-US" sz="2800" b="1" dirty="0">
                <a:solidFill>
                  <a:srgbClr val="333333"/>
                </a:solidFill>
                <a:highlight>
                  <a:srgbClr val="FFFFFF"/>
                </a:highlight>
              </a:rPr>
              <a:t>C</a:t>
            </a:r>
            <a:r>
              <a:rPr lang="en-US" sz="2800" b="1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ommand energy </a:t>
            </a: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2800" b="1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Background energy</a:t>
            </a:r>
            <a:endParaRPr sz="2800" b="1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5;g35318edb1a6_0_0">
            <a:extLst>
              <a:ext uri="{FF2B5EF4-FFF2-40B4-BE49-F238E27FC236}">
                <a16:creationId xmlns:a16="http://schemas.microsoft.com/office/drawing/2014/main" id="{F600F289-D928-21AE-0BB3-943A8D0BF53F}"/>
              </a:ext>
            </a:extLst>
          </p:cNvPr>
          <p:cNvSpPr txBox="1"/>
          <p:nvPr/>
        </p:nvSpPr>
        <p:spPr>
          <a:xfrm>
            <a:off x="252082" y="2011679"/>
            <a:ext cx="8423700" cy="97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Command energy are calculated &amp; extracted using CACTI-3DD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;g35318edb1a6_0_0">
            <a:extLst>
              <a:ext uri="{FF2B5EF4-FFF2-40B4-BE49-F238E27FC236}">
                <a16:creationId xmlns:a16="http://schemas.microsoft.com/office/drawing/2014/main" id="{BA5B4476-132A-D717-0D78-30CA2CEA8748}"/>
              </a:ext>
            </a:extLst>
          </p:cNvPr>
          <p:cNvSpPr txBox="1"/>
          <p:nvPr/>
        </p:nvSpPr>
        <p:spPr>
          <a:xfrm>
            <a:off x="252082" y="3021328"/>
            <a:ext cx="8423700" cy="97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Background energy is being calculated using the </a:t>
            </a:r>
            <a:r>
              <a:rPr lang="en-US" sz="280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HBM2E voltage </a:t>
            </a: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currents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78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CF3140DE-3C27-1E8D-FF89-F0E03CAD7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82523C5-27A8-50F5-BAF4-320511BBED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Power Model(Per Bank Level Controller)</a:t>
            </a:r>
            <a:endParaRPr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E7E21D4-0790-A195-2B61-6CD901D31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52813"/>
              </p:ext>
            </p:extLst>
          </p:nvPr>
        </p:nvGraphicFramePr>
        <p:xfrm>
          <a:off x="326796" y="1010194"/>
          <a:ext cx="8573363" cy="506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4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770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600" dirty="0"/>
                        <a:t>Energy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60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27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1" dirty="0"/>
                        <a:t>Command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/>
                        <a:t>Activation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Activation Energy (</a:t>
                      </a:r>
                      <a:r>
                        <a:rPr sz="1600" b="0" dirty="0" err="1"/>
                        <a:t>nJ</a:t>
                      </a:r>
                      <a:r>
                        <a:rPr sz="1600" b="0" dirty="0"/>
                        <a:t>/Access) × Number of Activations</a:t>
                      </a:r>
                      <a:r>
                        <a:rPr lang="en-US" altLang="en-US" sz="1600" b="0" dirty="0"/>
                        <a:t> 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 err="1"/>
                        <a:t>nJ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27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 err="1"/>
                        <a:t>Precharge</a:t>
                      </a:r>
                      <a:r>
                        <a:rPr sz="1600" b="0" dirty="0"/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 err="1"/>
                        <a:t>Precharge</a:t>
                      </a:r>
                      <a:r>
                        <a:rPr sz="1600" b="0" dirty="0"/>
                        <a:t> Energy (</a:t>
                      </a:r>
                      <a:r>
                        <a:rPr sz="1600" b="0" dirty="0" err="1"/>
                        <a:t>nJ</a:t>
                      </a:r>
                      <a:r>
                        <a:rPr sz="1600" b="0" dirty="0"/>
                        <a:t>/Access) × Number of </a:t>
                      </a:r>
                      <a:r>
                        <a:rPr sz="1600" b="0" dirty="0" err="1"/>
                        <a:t>Precharges</a:t>
                      </a:r>
                      <a:r>
                        <a:rPr lang="en-US" altLang="en-US" sz="1600" b="0" dirty="0"/>
                        <a:t> 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 err="1"/>
                        <a:t>nJ</a:t>
                      </a:r>
                      <a:r>
                        <a:rPr lang="en-US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27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/>
                        <a:t>Read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Read Energy (</a:t>
                      </a:r>
                      <a:r>
                        <a:rPr sz="1600" b="0" dirty="0" err="1"/>
                        <a:t>nJ</a:t>
                      </a:r>
                      <a:r>
                        <a:rPr sz="1600" b="0" dirty="0"/>
                        <a:t>/Access) × Number of Reads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0" dirty="0" err="1"/>
                        <a:t>nJ</a:t>
                      </a:r>
                      <a:r>
                        <a:rPr lang="en-US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27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/>
                        <a:t>Write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Write Energy (</a:t>
                      </a:r>
                      <a:r>
                        <a:rPr sz="1600" b="0" dirty="0" err="1"/>
                        <a:t>nJ</a:t>
                      </a:r>
                      <a:r>
                        <a:rPr sz="1600" b="0" dirty="0"/>
                        <a:t>/Access) × Number of Writes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0" dirty="0" err="1"/>
                        <a:t>nJ</a:t>
                      </a:r>
                      <a:r>
                        <a:rPr lang="en-US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28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Total </a:t>
                      </a:r>
                      <a:r>
                        <a:rPr sz="1600" b="0" dirty="0"/>
                        <a:t>Refresh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b="0" dirty="0"/>
                        <a:t>(</a:t>
                      </a:r>
                      <a:r>
                        <a:rPr sz="1600" b="0" dirty="0"/>
                        <a:t>((VDD × IDD5B) + VPP × IPP5B)× </a:t>
                      </a:r>
                      <a:r>
                        <a:rPr lang="en-US" sz="1600" b="0" dirty="0" err="1"/>
                        <a:t>nRFC</a:t>
                      </a:r>
                      <a:r>
                        <a:rPr lang="en-US" sz="1600" b="0" baseline="-25000" dirty="0" err="1"/>
                        <a:t>Cycles</a:t>
                      </a:r>
                      <a:r>
                        <a:rPr sz="1600" b="0" dirty="0"/>
                        <a:t> × Number of Refreshes</a:t>
                      </a:r>
                      <a:r>
                        <a:rPr lang="en-US" sz="1600" b="0" dirty="0"/>
                        <a:t> </a:t>
                      </a:r>
                      <a:r>
                        <a:rPr lang="en-US" altLang="zh-TW" sz="1600" b="0" dirty="0"/>
                        <a:t>× </a:t>
                      </a:r>
                      <a:r>
                        <a:rPr lang="en-US" altLang="zh-TW" sz="1600" b="0" dirty="0" err="1"/>
                        <a:t>t</a:t>
                      </a:r>
                      <a:r>
                        <a:rPr lang="en-US" altLang="zh-TW" sz="1600" b="0" baseline="-25000" dirty="0" err="1"/>
                        <a:t>CKns</a:t>
                      </a:r>
                      <a:r>
                        <a:rPr lang="en-US" altLang="zh-TW" sz="1600" b="0" dirty="0"/>
                        <a:t> ) / 1000 (</a:t>
                      </a:r>
                      <a:r>
                        <a:rPr lang="en-US" altLang="zh-TW" sz="1600" b="0" dirty="0" err="1"/>
                        <a:t>nJ</a:t>
                      </a:r>
                      <a:r>
                        <a:rPr lang="en-US" altLang="zh-TW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975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1" dirty="0"/>
                        <a:t>Background</a:t>
                      </a:r>
                      <a:endParaRPr lang="en-US" sz="1600" b="1" dirty="0"/>
                    </a:p>
                    <a:p>
                      <a:pPr algn="l">
                        <a:defRPr sz="1200"/>
                      </a:pPr>
                      <a:r>
                        <a:rPr sz="1600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Active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((VDD × IDD3N) + VPP × IPP3N)×</a:t>
                      </a:r>
                      <a:r>
                        <a:rPr lang="zh-TW" altLang="en-US" sz="1600" b="0" dirty="0"/>
                        <a:t> </a:t>
                      </a:r>
                      <a:r>
                        <a:rPr lang="en-US" sz="1600" b="0" dirty="0" err="1"/>
                        <a:t>Active</a:t>
                      </a:r>
                      <a:r>
                        <a:rPr lang="en-US" sz="1600" b="0" baseline="-25000" dirty="0" err="1"/>
                        <a:t>Cycles</a:t>
                      </a:r>
                      <a:r>
                        <a:rPr lang="en-US" sz="1600" b="0" baseline="-25000" dirty="0"/>
                        <a:t> </a:t>
                      </a:r>
                      <a:r>
                        <a:rPr lang="en-US" altLang="zh-TW" sz="1600" b="0" dirty="0"/>
                        <a:t>× </a:t>
                      </a:r>
                      <a:r>
                        <a:rPr lang="en-US" altLang="zh-TW" sz="1600" b="0" dirty="0" err="1"/>
                        <a:t>t</a:t>
                      </a:r>
                      <a:r>
                        <a:rPr lang="en-US" altLang="zh-TW" sz="1600" b="0" baseline="-25000" dirty="0" err="1"/>
                        <a:t>CKns</a:t>
                      </a:r>
                      <a:r>
                        <a:rPr lang="en-US" altLang="zh-TW" sz="1600" b="0" dirty="0"/>
                        <a:t> ) / 1000 (</a:t>
                      </a:r>
                      <a:r>
                        <a:rPr lang="en-US" altLang="zh-TW" sz="1600" b="0" dirty="0" err="1"/>
                        <a:t>nJ</a:t>
                      </a:r>
                      <a:r>
                        <a:rPr lang="en-US" altLang="zh-TW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8627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/>
                        <a:t>Idle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600" b="0" dirty="0"/>
                        <a:t>((VDD × IDD2N) + VPP × IPP2N)× </a:t>
                      </a:r>
                      <a:r>
                        <a:rPr lang="en-US" sz="1600" b="0" dirty="0" err="1"/>
                        <a:t>Idle</a:t>
                      </a:r>
                      <a:r>
                        <a:rPr lang="en-US" sz="1600" b="0" baseline="-25000" dirty="0" err="1"/>
                        <a:t>Cycles</a:t>
                      </a:r>
                      <a:r>
                        <a:rPr lang="en-US" sz="1600" b="0" baseline="-25000" dirty="0"/>
                        <a:t> </a:t>
                      </a:r>
                    </a:p>
                    <a:p>
                      <a:pPr algn="l">
                        <a:defRPr sz="1200"/>
                      </a:pPr>
                      <a:r>
                        <a:rPr lang="en-US" altLang="zh-TW" sz="1600" b="0" dirty="0"/>
                        <a:t>× </a:t>
                      </a:r>
                      <a:r>
                        <a:rPr lang="en-US" altLang="zh-TW" sz="1600" b="0" dirty="0" err="1"/>
                        <a:t>t</a:t>
                      </a:r>
                      <a:r>
                        <a:rPr lang="en-US" altLang="zh-TW" sz="1600" b="0" baseline="-25000" dirty="0" err="1"/>
                        <a:t>CKns</a:t>
                      </a:r>
                      <a:r>
                        <a:rPr lang="en-US" altLang="zh-TW" sz="1600" b="0" dirty="0"/>
                        <a:t> ) / 1000 (</a:t>
                      </a:r>
                      <a:r>
                        <a:rPr lang="en-US" altLang="zh-TW" sz="1600" b="0" dirty="0" err="1"/>
                        <a:t>nJ</a:t>
                      </a:r>
                      <a:r>
                        <a:rPr lang="en-US" altLang="zh-TW" sz="1600" b="0" dirty="0"/>
                        <a:t>)</a:t>
                      </a:r>
                      <a:endParaRPr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12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CAD67368-FCDB-9CC4-8738-40C17D40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A34AE686-FED6-C579-72B6-6BB3BD9A8E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Power Model(Per Bank Level Controller)</a:t>
            </a:r>
            <a:endParaRPr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2644B3BE-0B9E-C8F6-C485-27C929236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64595"/>
              </p:ext>
            </p:extLst>
          </p:nvPr>
        </p:nvGraphicFramePr>
        <p:xfrm>
          <a:off x="326797" y="975359"/>
          <a:ext cx="8277272" cy="2366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764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600" dirty="0"/>
                        <a:t>Description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600" dirty="0"/>
                        <a:t>Value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8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VDD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Core Supply voltage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1.0(V)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47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VPP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 err="1"/>
                        <a:t>Wordline</a:t>
                      </a:r>
                      <a:r>
                        <a:rPr lang="en-US" sz="1600" dirty="0"/>
                        <a:t> Boost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1.5(V)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8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IDD2N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 err="1"/>
                        <a:t>Precharge</a:t>
                      </a:r>
                      <a:r>
                        <a:rPr lang="en-US" sz="1600" dirty="0"/>
                        <a:t> Standby Current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40(mA)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8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IDD3N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Active Standby Current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55(mA)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76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IDD5B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Refresh Current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600" dirty="0"/>
                        <a:t>250(mA)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7DF3C127-2F23-8B0E-DE04-714DD1E90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CDA54479-4FEF-EAF9-2137-F6018ABC2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Finding Optimal Number of Subarrays</a:t>
            </a:r>
            <a:endParaRPr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0B32FFD-B860-2D1A-63F4-2DF432BB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20114"/>
              </p:ext>
            </p:extLst>
          </p:nvPr>
        </p:nvGraphicFramePr>
        <p:xfrm>
          <a:off x="314297" y="1097284"/>
          <a:ext cx="8298479" cy="53993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34432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6264047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40425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727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5204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5204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727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416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5204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52047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64,128,256,512,1024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52047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52047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6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B4402A7-EC3A-4E6B-B020-798F4F75E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4A9A110E-6491-52C6-9D4D-8338713DA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Timing Constraints Trend</a:t>
            </a:r>
            <a:endParaRPr dirty="0"/>
          </a:p>
        </p:txBody>
      </p:sp>
      <p:graphicFrame>
        <p:nvGraphicFramePr>
          <p:cNvPr id="2" name="Chart 2">
            <a:extLst>
              <a:ext uri="{FF2B5EF4-FFF2-40B4-BE49-F238E27FC236}">
                <a16:creationId xmlns:a16="http://schemas.microsoft.com/office/drawing/2014/main" id="{9880782F-3FBE-0C7C-330D-EBEDAE06E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747125"/>
              </p:ext>
            </p:extLst>
          </p:nvPr>
        </p:nvGraphicFramePr>
        <p:xfrm>
          <a:off x="516660" y="1245326"/>
          <a:ext cx="7895819" cy="4720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06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CDBC0FDC-E874-4869-6FD4-FE82D0613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E1363B4C-BFA6-1CCC-20EA-D7F24E853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Energy per command Trend</a:t>
            </a:r>
            <a:endParaRPr dirty="0"/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82F65765-281A-9E19-040E-B6115F400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3123"/>
              </p:ext>
            </p:extLst>
          </p:nvPr>
        </p:nvGraphicFramePr>
        <p:xfrm>
          <a:off x="326797" y="1314995"/>
          <a:ext cx="8133806" cy="4824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500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FB93E18-36E4-3D72-064E-7CBC4FEB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B3AE66AB-822F-A2E0-C645-AA895F009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Bandwidth Trend</a:t>
            </a:r>
            <a:endParaRPr dirty="0"/>
          </a:p>
        </p:txBody>
      </p:sp>
      <p:pic>
        <p:nvPicPr>
          <p:cNvPr id="4" name="圖片 3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421E6255-B8FD-8534-4EE4-17A90387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0" y="1182233"/>
            <a:ext cx="8666598" cy="50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66078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14998</TotalTime>
  <Words>955</Words>
  <Application>Microsoft Office PowerPoint</Application>
  <PresentationFormat>如螢幕大小 (4:3)</PresentationFormat>
  <Paragraphs>240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Calibri</vt:lpstr>
      <vt:lpstr>Arial</vt:lpstr>
      <vt:lpstr>Noto Sans Symbols</vt:lpstr>
      <vt:lpstr>Arial Narrow</vt:lpstr>
      <vt:lpstr>Times New Roman</vt:lpstr>
      <vt:lpstr>Federo</vt:lpstr>
      <vt:lpstr>lpsoc3</vt:lpstr>
      <vt:lpstr>PowerPoint 簡報</vt:lpstr>
      <vt:lpstr>Recent Progress</vt:lpstr>
      <vt:lpstr>Power Model</vt:lpstr>
      <vt:lpstr>Power Model(Per Bank Level Controller)</vt:lpstr>
      <vt:lpstr>Power Model(Per Bank Level Controller)</vt:lpstr>
      <vt:lpstr>Finding Optimal Number of Subarrays</vt:lpstr>
      <vt:lpstr>Timing Constraints Trend</vt:lpstr>
      <vt:lpstr>Energy per command Trend</vt:lpstr>
      <vt:lpstr>Bandwidth Trend</vt:lpstr>
      <vt:lpstr>Simulation Cycles Trend</vt:lpstr>
      <vt:lpstr>Latency Trend For Different Of Subarrays</vt:lpstr>
      <vt:lpstr>Write Updated Partial Refresh(WUPR)</vt:lpstr>
      <vt:lpstr>Write Updated Partial Refresh(WUPR)</vt:lpstr>
      <vt:lpstr>WUPR with 4 Segments(N=4)</vt:lpstr>
      <vt:lpstr>WUPR Optimal Number of Segments</vt:lpstr>
      <vt:lpstr>WUPR Optimal number of Segments</vt:lpstr>
      <vt:lpstr>Area Overhead</vt:lpstr>
      <vt:lpstr>Auto Refresh vs WUPR Settings</vt:lpstr>
      <vt:lpstr>WUPR PTPX Energy Extraction</vt:lpstr>
      <vt:lpstr>Energy Settings</vt:lpstr>
      <vt:lpstr>Adding WUPR Term Into Simulator</vt:lpstr>
      <vt:lpstr>Energy Overhead</vt:lpstr>
      <vt:lpstr>Refresh Counts Reduction</vt:lpstr>
      <vt:lpstr>Refresh Energy Reduction</vt:lpstr>
      <vt:lpstr>Total Latency Speedup</vt:lpstr>
      <vt:lpstr>Average Bandwidth Improvements</vt:lpstr>
      <vt:lpstr>Total Energy Consumption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530</cp:revision>
  <dcterms:created xsi:type="dcterms:W3CDTF">2010-07-12T19:41:54Z</dcterms:created>
  <dcterms:modified xsi:type="dcterms:W3CDTF">2025-07-21T14:32:51Z</dcterms:modified>
</cp:coreProperties>
</file>