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5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6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7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8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9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82" r:id="rId4"/>
    <p:sldId id="276" r:id="rId5"/>
    <p:sldId id="291" r:id="rId6"/>
    <p:sldId id="283" r:id="rId7"/>
    <p:sldId id="284" r:id="rId8"/>
    <p:sldId id="286" r:id="rId9"/>
    <p:sldId id="287" r:id="rId10"/>
    <p:sldId id="289" r:id="rId11"/>
    <p:sldId id="263" r:id="rId12"/>
    <p:sldId id="288" r:id="rId13"/>
    <p:sldId id="290" r:id="rId14"/>
    <p:sldId id="281" r:id="rId15"/>
  </p:sldIdLst>
  <p:sldSz cx="9144000" cy="6858000" type="screen4x3"/>
  <p:notesSz cx="6797675" cy="9926638"/>
  <p:embeddedFontLst>
    <p:embeddedFont>
      <p:font typeface="Noto Sans Symbols" panose="02020500000000000000" charset="-120"/>
      <p:regular r:id="rId17"/>
      <p:bold r:id="rId18"/>
    </p:embeddedFont>
    <p:embeddedFont>
      <p:font typeface="Arial Narrow" panose="020B0606020202030204" pitchFamily="34" charset="0"/>
      <p:regular r:id="rId19"/>
      <p:bold r:id="rId20"/>
      <p:italic r:id="rId21"/>
      <p:boldItalic r:id="rId22"/>
    </p:embeddedFont>
    <p:embeddedFont>
      <p:font typeface="Federo" panose="02020500000000000000" charset="0"/>
      <p:regular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83">
          <p15:clr>
            <a:srgbClr val="A4A3A4"/>
          </p15:clr>
        </p15:guide>
        <p15:guide id="2" pos="2857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5" roundtripDataSignature="AMtx7mjhi3QZRVPu4FnDpvtl4kBE6ONl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8D8D8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等深淺樣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76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590" y="114"/>
      </p:cViewPr>
      <p:guideLst>
        <p:guide orient="horz" pos="2183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bank_size_analysis_trace_summary.csv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refab_summary.csv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ramulator2\bank_analysis\analysis_excel\bank_analysis_trace_summary.csv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gota\Desktop\DRAM_Analyze\Master_Thesis_MC\DRAM_System_Analysis\bank_size_analysis_trace_summary.csv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Timing</a:t>
            </a:r>
            <a:r>
              <a:rPr lang="en-US" altLang="zh-TW" baseline="0"/>
              <a:t> Constraints Under Different DRAM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bank_analysis_refab_summary!$J$4</c:f>
              <c:strCache>
                <c:ptCount val="1"/>
                <c:pt idx="0">
                  <c:v>nRCD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bank_analysis_refab_summary!$J$5:$J$8</c:f>
              <c:numCache>
                <c:formatCode>General</c:formatCode>
                <c:ptCount val="4"/>
                <c:pt idx="0">
                  <c:v>10</c:v>
                </c:pt>
                <c:pt idx="1">
                  <c:v>10</c:v>
                </c:pt>
                <c:pt idx="2">
                  <c:v>11</c:v>
                </c:pt>
                <c:pt idx="3">
                  <c:v>12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677-4CC1-A007-42415BA660D0}"/>
            </c:ext>
          </c:extLst>
        </c:ser>
        <c:ser>
          <c:idx val="1"/>
          <c:order val="1"/>
          <c:tx>
            <c:strRef>
              <c:f>bank_analysis_refab_summary!$K$4</c:f>
              <c:strCache>
                <c:ptCount val="1"/>
                <c:pt idx="0">
                  <c:v>nRAS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bank_analysis_refab_summary!$K$5:$K$8</c:f>
              <c:numCache>
                <c:formatCode>General</c:formatCode>
                <c:ptCount val="4"/>
                <c:pt idx="0">
                  <c:v>16</c:v>
                </c:pt>
                <c:pt idx="1">
                  <c:v>16</c:v>
                </c:pt>
                <c:pt idx="2">
                  <c:v>17</c:v>
                </c:pt>
                <c:pt idx="3">
                  <c:v>19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677-4CC1-A007-42415BA660D0}"/>
            </c:ext>
          </c:extLst>
        </c:ser>
        <c:ser>
          <c:idx val="2"/>
          <c:order val="2"/>
          <c:tx>
            <c:strRef>
              <c:f>bank_analysis_refab_summary!$L$4</c:f>
              <c:strCache>
                <c:ptCount val="1"/>
                <c:pt idx="0">
                  <c:v>nRC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bank_analysis_refab_summary!$L$5:$L$8</c:f>
              <c:numCache>
                <c:formatCode>General</c:formatCode>
                <c:ptCount val="4"/>
                <c:pt idx="0">
                  <c:v>22</c:v>
                </c:pt>
                <c:pt idx="1">
                  <c:v>22</c:v>
                </c:pt>
                <c:pt idx="2">
                  <c:v>23</c:v>
                </c:pt>
                <c:pt idx="3">
                  <c:v>25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677-4CC1-A007-42415BA660D0}"/>
            </c:ext>
          </c:extLst>
        </c:ser>
        <c:ser>
          <c:idx val="3"/>
          <c:order val="3"/>
          <c:tx>
            <c:strRef>
              <c:f>bank_analysis_refab_summary!$M$4</c:f>
              <c:strCache>
                <c:ptCount val="1"/>
                <c:pt idx="0">
                  <c:v>nCAS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bank_analysis_refab_summary!$M$5:$M$8</c:f>
              <c:numCache>
                <c:formatCode>General</c:formatCode>
                <c:ptCount val="4"/>
                <c:pt idx="0">
                  <c:v>8</c:v>
                </c:pt>
                <c:pt idx="1">
                  <c:v>9</c:v>
                </c:pt>
                <c:pt idx="2">
                  <c:v>14</c:v>
                </c:pt>
                <c:pt idx="3">
                  <c:v>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6677-4CC1-A007-42415BA660D0}"/>
            </c:ext>
          </c:extLst>
        </c:ser>
        <c:ser>
          <c:idx val="4"/>
          <c:order val="4"/>
          <c:tx>
            <c:strRef>
              <c:f>bank_analysis_refab_summary!$N$4</c:f>
              <c:strCache>
                <c:ptCount val="1"/>
                <c:pt idx="0">
                  <c:v>nRRD</c:v>
                </c:pt>
              </c:strCache>
            </c:strRef>
          </c:tx>
          <c:spPr>
            <a:ln w="28575" cap="rnd">
              <a:solidFill>
                <a:schemeClr val="accent5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5"/>
              </a:solidFill>
              <a:ln w="9525">
                <a:solidFill>
                  <a:schemeClr val="accent5"/>
                </a:solidFill>
              </a:ln>
              <a:effectLst/>
            </c:spPr>
          </c:marker>
          <c:cat>
            <c:strRef>
              <c:f>bank_analysis_refab_summary!$I$5:$I$8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bank_analysis_refab_summary!$N$5:$N$8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6677-4CC1-A007-42415BA660D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49660736"/>
        <c:axId val="149676096"/>
      </c:lineChart>
      <c:catAx>
        <c:axId val="149660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76096"/>
        <c:crosses val="autoZero"/>
        <c:auto val="1"/>
        <c:lblAlgn val="ctr"/>
        <c:lblOffset val="100"/>
        <c:noMultiLvlLbl val="0"/>
      </c:catAx>
      <c:valAx>
        <c:axId val="1496760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 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49660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 err="1"/>
              <a:t>nRFC</a:t>
            </a:r>
            <a:r>
              <a:rPr lang="en-US" altLang="zh-TW" dirty="0"/>
              <a:t> Under</a:t>
            </a:r>
            <a:r>
              <a:rPr lang="en-US" altLang="zh-TW" baseline="0" dirty="0"/>
              <a:t> Different DRAM Bank Sizes</a:t>
            </a:r>
            <a:endParaRPr lang="en-US" altLang="zh-TW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bank_analysis_refab_summary!$G$4</c:f>
              <c:strCache>
                <c:ptCount val="1"/>
                <c:pt idx="0">
                  <c:v>nRFC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bank_analysis_refab_summary!$F$5:$F$8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bank_analysis_refab_summary!$G$5:$G$8</c:f>
              <c:numCache>
                <c:formatCode>General</c:formatCode>
                <c:ptCount val="4"/>
                <c:pt idx="0">
                  <c:v>60</c:v>
                </c:pt>
                <c:pt idx="1">
                  <c:v>80</c:v>
                </c:pt>
                <c:pt idx="2">
                  <c:v>110</c:v>
                </c:pt>
                <c:pt idx="3">
                  <c:v>160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DB2B-4A99-BE83-FC7606D5D9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57095216"/>
        <c:axId val="457113936"/>
      </c:lineChart>
      <c:catAx>
        <c:axId val="4570952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13936"/>
        <c:crosses val="autoZero"/>
        <c:auto val="1"/>
        <c:lblAlgn val="ctr"/>
        <c:lblOffset val="100"/>
        <c:noMultiLvlLbl val="0"/>
      </c:catAx>
      <c:valAx>
        <c:axId val="45711393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Cycle Time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09521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Energy per</a:t>
            </a:r>
            <a:r>
              <a:rPr lang="en-US" altLang="zh-TW" baseline="0" dirty="0"/>
              <a:t> command </a:t>
            </a:r>
            <a:r>
              <a:rPr lang="en-US" altLang="zh-TW" dirty="0"/>
              <a:t>under Different Bank Sizes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bank_size_analysis_trace_summar!$B$57</c:f>
              <c:strCache>
                <c:ptCount val="1"/>
                <c:pt idx="0">
                  <c:v>Activation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cat>
            <c:strRef>
              <c:f>bank_size_analysis_trace_summar!$A$58:$A$61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bank_size_analysis_trace_summar!$B$58:$B$61</c:f>
              <c:numCache>
                <c:formatCode>General</c:formatCode>
                <c:ptCount val="4"/>
                <c:pt idx="0">
                  <c:v>1.4354100000000001</c:v>
                </c:pt>
                <c:pt idx="1">
                  <c:v>1.4916400000000001</c:v>
                </c:pt>
                <c:pt idx="2">
                  <c:v>1.4916400000000001</c:v>
                </c:pt>
                <c:pt idx="3">
                  <c:v>2.3681000000000001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926-4464-BEBF-078032C77D61}"/>
            </c:ext>
          </c:extLst>
        </c:ser>
        <c:ser>
          <c:idx val="1"/>
          <c:order val="1"/>
          <c:tx>
            <c:strRef>
              <c:f>bank_size_analysis_trace_summar!$C$57</c:f>
              <c:strCache>
                <c:ptCount val="1"/>
                <c:pt idx="0">
                  <c:v>Precharge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cat>
            <c:strRef>
              <c:f>bank_size_analysis_trace_summar!$A$58:$A$61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bank_size_analysis_trace_summar!$C$58:$C$61</c:f>
              <c:numCache>
                <c:formatCode>General</c:formatCode>
                <c:ptCount val="4"/>
                <c:pt idx="0">
                  <c:v>1.3875500000000001</c:v>
                </c:pt>
                <c:pt idx="1">
                  <c:v>1.3885799999999999</c:v>
                </c:pt>
                <c:pt idx="2">
                  <c:v>1.3885799999999999</c:v>
                </c:pt>
                <c:pt idx="3">
                  <c:v>2.22872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8926-4464-BEBF-078032C77D61}"/>
            </c:ext>
          </c:extLst>
        </c:ser>
        <c:ser>
          <c:idx val="2"/>
          <c:order val="2"/>
          <c:tx>
            <c:strRef>
              <c:f>bank_size_analysis_trace_summar!$D$57</c:f>
              <c:strCache>
                <c:ptCount val="1"/>
                <c:pt idx="0">
                  <c:v>Read/Write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cat>
            <c:strRef>
              <c:f>bank_size_analysis_trace_summar!$A$58:$A$61</c:f>
              <c:strCache>
                <c:ptCount val="4"/>
                <c:pt idx="0">
                  <c:v>256Mb</c:v>
                </c:pt>
                <c:pt idx="1">
                  <c:v>512Mb</c:v>
                </c:pt>
                <c:pt idx="2">
                  <c:v>1024Mb</c:v>
                </c:pt>
                <c:pt idx="3">
                  <c:v>2048Mb</c:v>
                </c:pt>
              </c:strCache>
            </c:strRef>
          </c:cat>
          <c:val>
            <c:numRef>
              <c:f>bank_size_analysis_trace_summar!$D$58:$D$61</c:f>
              <c:numCache>
                <c:formatCode>General</c:formatCode>
                <c:ptCount val="4"/>
                <c:pt idx="0">
                  <c:v>2.44726</c:v>
                </c:pt>
                <c:pt idx="1">
                  <c:v>2.6425299999999998</c:v>
                </c:pt>
                <c:pt idx="2">
                  <c:v>3.7755899999999998</c:v>
                </c:pt>
                <c:pt idx="3">
                  <c:v>6.0885899999999999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8926-4464-BEBF-078032C77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41530207"/>
        <c:axId val="41458207"/>
      </c:lineChart>
      <c:catAx>
        <c:axId val="41530207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458207"/>
        <c:crosses val="autoZero"/>
        <c:auto val="1"/>
        <c:lblAlgn val="ctr"/>
        <c:lblOffset val="100"/>
        <c:noMultiLvlLbl val="0"/>
      </c:catAx>
      <c:valAx>
        <c:axId val="414582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Energy/cmd</a:t>
                </a:r>
                <a:r>
                  <a:rPr lang="en-US" altLang="zh-TW" baseline="0"/>
                  <a:t> (nJ)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153020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Auto Refresh Counts with Different DRAM</a:t>
            </a:r>
            <a:r>
              <a:rPr lang="en-US" altLang="zh-TW" baseline="0"/>
              <a:t> Bank Sizes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bank_analysis_refab_summary!$F$24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bank_analysis_refab_summary!$G$24</c:f>
              <c:numCache>
                <c:formatCode>General</c:formatCode>
                <c:ptCount val="1"/>
                <c:pt idx="0">
                  <c:v>67600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309-42F0-9EAF-FF55E9774DAE}"/>
            </c:ext>
          </c:extLst>
        </c:ser>
        <c:ser>
          <c:idx val="1"/>
          <c:order val="1"/>
          <c:tx>
            <c:strRef>
              <c:f>bank_analysis_refab_summary!$F$25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bank_analysis_refab_summary!$G$25</c:f>
              <c:numCache>
                <c:formatCode>General</c:formatCode>
                <c:ptCount val="1"/>
                <c:pt idx="0">
                  <c:v>67956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E309-42F0-9EAF-FF55E9774DAE}"/>
            </c:ext>
          </c:extLst>
        </c:ser>
        <c:ser>
          <c:idx val="2"/>
          <c:order val="2"/>
          <c:tx>
            <c:strRef>
              <c:f>bank_analysis_refab_summary!$F$26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bank_analysis_refab_summary!$G$26</c:f>
              <c:numCache>
                <c:formatCode>General</c:formatCode>
                <c:ptCount val="1"/>
                <c:pt idx="0">
                  <c:v>69316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E309-42F0-9EAF-FF55E9774DAE}"/>
            </c:ext>
          </c:extLst>
        </c:ser>
        <c:ser>
          <c:idx val="3"/>
          <c:order val="3"/>
          <c:tx>
            <c:strRef>
              <c:f>bank_analysis_refab_summary!$F$27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bank_analysis_refab_summary!$G$23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bank_analysis_refab_summary!$G$27</c:f>
              <c:numCache>
                <c:formatCode>General</c:formatCode>
                <c:ptCount val="1"/>
                <c:pt idx="0">
                  <c:v>70243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E309-42F0-9EAF-FF55E9774DAE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354374960"/>
        <c:axId val="354374000"/>
      </c:barChart>
      <c:catAx>
        <c:axId val="354374960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354374000"/>
        <c:crosses val="autoZero"/>
        <c:auto val="1"/>
        <c:lblAlgn val="ctr"/>
        <c:lblOffset val="100"/>
        <c:noMultiLvlLbl val="0"/>
      </c:catAx>
      <c:valAx>
        <c:axId val="354374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3543749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WUPR Refresh Counts with Different</a:t>
            </a:r>
            <a:r>
              <a:rPr lang="en-US" altLang="zh-TW" baseline="0"/>
              <a:t> DRAM Bank Sizes</a:t>
            </a:r>
            <a:r>
              <a:rPr lang="en-US" altLang="zh-TW"/>
              <a:t>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bank_analysis_refab_summary!$F$32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bank_analysis_refab_summary!$G$32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8E6-4B6C-AC2B-E828329697F5}"/>
            </c:ext>
          </c:extLst>
        </c:ser>
        <c:ser>
          <c:idx val="1"/>
          <c:order val="1"/>
          <c:tx>
            <c:strRef>
              <c:f>bank_analysis_refab_summary!$F$33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bank_analysis_refab_summary!$G$33</c:f>
              <c:numCache>
                <c:formatCode>General</c:formatCode>
                <c:ptCount val="1"/>
                <c:pt idx="0">
                  <c:v>27450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8E6-4B6C-AC2B-E828329697F5}"/>
            </c:ext>
          </c:extLst>
        </c:ser>
        <c:ser>
          <c:idx val="2"/>
          <c:order val="2"/>
          <c:tx>
            <c:strRef>
              <c:f>bank_analysis_refab_summary!$F$34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bank_analysis_refab_summary!$G$34</c:f>
              <c:numCache>
                <c:formatCode>General</c:formatCode>
                <c:ptCount val="1"/>
                <c:pt idx="0">
                  <c:v>27453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8E6-4B6C-AC2B-E828329697F5}"/>
            </c:ext>
          </c:extLst>
        </c:ser>
        <c:ser>
          <c:idx val="3"/>
          <c:order val="3"/>
          <c:tx>
            <c:strRef>
              <c:f>bank_analysis_refab_summary!$F$35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bank_analysis_refab_summary!$G$31</c:f>
              <c:strCache>
                <c:ptCount val="1"/>
                <c:pt idx="0">
                  <c:v>Refresh Counts</c:v>
                </c:pt>
              </c:strCache>
            </c:strRef>
          </c:cat>
          <c:val>
            <c:numRef>
              <c:f>bank_analysis_refab_summary!$G$35</c:f>
              <c:numCache>
                <c:formatCode>General</c:formatCode>
                <c:ptCount val="1"/>
                <c:pt idx="0">
                  <c:v>27454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8E6-4B6C-AC2B-E828329697F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142736"/>
        <c:axId val="457145136"/>
      </c:barChart>
      <c:catAx>
        <c:axId val="4571427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5136"/>
        <c:crosses val="autoZero"/>
        <c:auto val="1"/>
        <c:lblAlgn val="ctr"/>
        <c:lblOffset val="100"/>
        <c:noMultiLvlLbl val="0"/>
      </c:catAx>
      <c:valAx>
        <c:axId val="457145136"/>
        <c:scaling>
          <c:orientation val="minMax"/>
          <c:max val="27455"/>
          <c:min val="2740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Refresh Counts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1427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 dirty="0"/>
              <a:t>Average Bandwidth with Different Bank Sizes</a:t>
            </a:r>
            <a:endParaRPr lang="zh-TW" altLang="en-US" dirty="0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bank_analysis_trace_summary!$B$20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bank_analysis_trace_summary!$C$20</c:f>
              <c:numCache>
                <c:formatCode>General</c:formatCode>
                <c:ptCount val="1"/>
                <c:pt idx="0">
                  <c:v>93.408783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3E-4F34-B765-FC1B380A5576}"/>
            </c:ext>
          </c:extLst>
        </c:ser>
        <c:ser>
          <c:idx val="1"/>
          <c:order val="1"/>
          <c:tx>
            <c:strRef>
              <c:f>bank_analysis_trace_summary!$B$21</c:f>
              <c:strCache>
                <c:ptCount val="1"/>
                <c:pt idx="0">
                  <c:v>256Mb WUPR 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bank_analysis_trace_summary!$C$21</c:f>
              <c:numCache>
                <c:formatCode>General</c:formatCode>
                <c:ptCount val="1"/>
                <c:pt idx="0">
                  <c:v>94.576362599999996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3E-4F34-B765-FC1B380A5576}"/>
            </c:ext>
          </c:extLst>
        </c:ser>
        <c:ser>
          <c:idx val="2"/>
          <c:order val="2"/>
          <c:tx>
            <c:strRef>
              <c:f>bank_analysis_trace_summary!$B$22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bank_analysis_trace_summary!$C$22</c:f>
              <c:numCache>
                <c:formatCode>General</c:formatCode>
                <c:ptCount val="1"/>
                <c:pt idx="0">
                  <c:v>92.9197159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3E-4F34-B765-FC1B380A5576}"/>
            </c:ext>
          </c:extLst>
        </c:ser>
        <c:ser>
          <c:idx val="3"/>
          <c:order val="3"/>
          <c:tx>
            <c:strRef>
              <c:f>bank_analysis_trace_summary!$B$23</c:f>
              <c:strCache>
                <c:ptCount val="1"/>
                <c:pt idx="0">
                  <c:v>512Mb WUPR 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bank_analysis_trace_summary!$C$23</c:f>
              <c:numCache>
                <c:formatCode>General</c:formatCode>
                <c:ptCount val="1"/>
                <c:pt idx="0">
                  <c:v>94.371414200000004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C3E-4F34-B765-FC1B380A5576}"/>
            </c:ext>
          </c:extLst>
        </c:ser>
        <c:ser>
          <c:idx val="4"/>
          <c:order val="4"/>
          <c:tx>
            <c:strRef>
              <c:f>bank_analysis_trace_summary!$B$24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bank_analysis_trace_summary!$C$24</c:f>
              <c:numCache>
                <c:formatCode>General</c:formatCode>
                <c:ptCount val="1"/>
                <c:pt idx="0">
                  <c:v>91.097213699999998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C3E-4F34-B765-FC1B380A5576}"/>
            </c:ext>
          </c:extLst>
        </c:ser>
        <c:ser>
          <c:idx val="5"/>
          <c:order val="5"/>
          <c:tx>
            <c:strRef>
              <c:f>bank_analysis_trace_summary!$B$25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bank_analysis_trace_summary!$C$25</c:f>
              <c:numCache>
                <c:formatCode>General</c:formatCode>
                <c:ptCount val="1"/>
                <c:pt idx="0">
                  <c:v>92.990402200000005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9C3E-4F34-B765-FC1B380A5576}"/>
            </c:ext>
          </c:extLst>
        </c:ser>
        <c:ser>
          <c:idx val="6"/>
          <c:order val="6"/>
          <c:tx>
            <c:strRef>
              <c:f>bank_analysis_trace_summary!$B$26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bank_analysis_trace_summary!$C$26</c:f>
              <c:numCache>
                <c:formatCode>General</c:formatCode>
                <c:ptCount val="1"/>
                <c:pt idx="0">
                  <c:v>89.8951797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9C3E-4F34-B765-FC1B380A5576}"/>
            </c:ext>
          </c:extLst>
        </c:ser>
        <c:ser>
          <c:idx val="7"/>
          <c:order val="7"/>
          <c:tx>
            <c:strRef>
              <c:f>bank_analysis_trace_summary!$B$27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0_);[Red]\(#,##0.0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bank_analysis_trace_summary!$C$19</c:f>
              <c:strCache>
                <c:ptCount val="1"/>
                <c:pt idx="0">
                  <c:v>Average Bandwidth</c:v>
                </c:pt>
              </c:strCache>
            </c:strRef>
          </c:cat>
          <c:val>
            <c:numRef>
              <c:f>bank_analysis_trace_summary!$C$27</c:f>
              <c:numCache>
                <c:formatCode>General</c:formatCode>
                <c:ptCount val="1"/>
                <c:pt idx="0">
                  <c:v>92.511970500000004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9C3E-4F34-B765-FC1B380A5576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457208496"/>
        <c:axId val="457198896"/>
      </c:barChart>
      <c:catAx>
        <c:axId val="45720849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457198896"/>
        <c:crosses val="autoZero"/>
        <c:auto val="1"/>
        <c:lblAlgn val="ctr"/>
        <c:lblOffset val="100"/>
        <c:noMultiLvlLbl val="0"/>
      </c:catAx>
      <c:valAx>
        <c:axId val="45719889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GB/s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45720849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Energy Consumption Under different Bank Sizes 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bank_size_analysis_trace_summar!$A$27</c:f>
              <c:strCache>
                <c:ptCount val="1"/>
                <c:pt idx="0">
                  <c:v>256Mb AR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bank_size_analysis_trace_summar!$C$27</c:f>
              <c:numCache>
                <c:formatCode>General</c:formatCode>
                <c:ptCount val="1"/>
                <c:pt idx="0">
                  <c:v>575.12107089174992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8B4-44C8-9474-571DBAB412E8}"/>
            </c:ext>
          </c:extLst>
        </c:ser>
        <c:ser>
          <c:idx val="1"/>
          <c:order val="1"/>
          <c:tx>
            <c:strRef>
              <c:f>bank_size_analysis_trace_summar!$A$28</c:f>
              <c:strCache>
                <c:ptCount val="1"/>
                <c:pt idx="0">
                  <c:v>256Mb WUPR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bank_size_analysis_trace_summar!$C$28</c:f>
              <c:numCache>
                <c:formatCode>General</c:formatCode>
                <c:ptCount val="1"/>
                <c:pt idx="0">
                  <c:v>571.17504201689007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8B4-44C8-9474-571DBAB412E8}"/>
            </c:ext>
          </c:extLst>
        </c:ser>
        <c:ser>
          <c:idx val="2"/>
          <c:order val="2"/>
          <c:tx>
            <c:strRef>
              <c:f>bank_size_analysis_trace_summar!$A$29</c:f>
              <c:strCache>
                <c:ptCount val="1"/>
                <c:pt idx="0">
                  <c:v>512Mb AR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bank_size_analysis_trace_summar!$C$29</c:f>
              <c:numCache>
                <c:formatCode>General</c:formatCode>
                <c:ptCount val="1"/>
                <c:pt idx="0">
                  <c:v>615.47872199999995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18B4-44C8-9474-571DBAB412E8}"/>
            </c:ext>
          </c:extLst>
        </c:ser>
        <c:ser>
          <c:idx val="3"/>
          <c:order val="3"/>
          <c:tx>
            <c:strRef>
              <c:f>bank_size_analysis_trace_summar!$A$30</c:f>
              <c:strCache>
                <c:ptCount val="1"/>
                <c:pt idx="0">
                  <c:v>512Mb WUPR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bank_size_analysis_trace_summar!$C$30</c:f>
              <c:numCache>
                <c:formatCode>General</c:formatCode>
                <c:ptCount val="1"/>
                <c:pt idx="0">
                  <c:v>610.38243999999997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18B4-44C8-9474-571DBAB412E8}"/>
            </c:ext>
          </c:extLst>
        </c:ser>
        <c:ser>
          <c:idx val="4"/>
          <c:order val="4"/>
          <c:tx>
            <c:strRef>
              <c:f>bank_size_analysis_trace_summar!$A$31</c:f>
              <c:strCache>
                <c:ptCount val="1"/>
                <c:pt idx="0">
                  <c:v>1024Mb AR</c:v>
                </c:pt>
              </c:strCache>
            </c:strRef>
          </c:tx>
          <c:spPr>
            <a:solidFill>
              <a:schemeClr val="accent5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bank_size_analysis_trace_summar!$C$31</c:f>
              <c:numCache>
                <c:formatCode>General</c:formatCode>
                <c:ptCount val="1"/>
                <c:pt idx="0">
                  <c:v>838.72768394113893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18B4-44C8-9474-571DBAB412E8}"/>
            </c:ext>
          </c:extLst>
        </c:ser>
        <c:ser>
          <c:idx val="5"/>
          <c:order val="5"/>
          <c:tx>
            <c:strRef>
              <c:f>bank_size_analysis_trace_summar!$A$32</c:f>
              <c:strCache>
                <c:ptCount val="1"/>
                <c:pt idx="0">
                  <c:v>1024Mb WUPR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bank_size_analysis_trace_summar!$C$32</c:f>
              <c:numCache>
                <c:formatCode>General</c:formatCode>
                <c:ptCount val="1"/>
                <c:pt idx="0">
                  <c:v>831.75152289509901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18B4-44C8-9474-571DBAB412E8}"/>
            </c:ext>
          </c:extLst>
        </c:ser>
        <c:ser>
          <c:idx val="6"/>
          <c:order val="6"/>
          <c:tx>
            <c:strRef>
              <c:f>bank_size_analysis_trace_summar!$A$33</c:f>
              <c:strCache>
                <c:ptCount val="1"/>
                <c:pt idx="0">
                  <c:v>2048Mb AR</c:v>
                </c:pt>
              </c:strCache>
            </c:strRef>
          </c:tx>
          <c:spPr>
            <a:solidFill>
              <a:schemeClr val="accent1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bank_size_analysis_trace_summar!$C$33</c:f>
              <c:numCache>
                <c:formatCode>General</c:formatCode>
                <c:ptCount val="1"/>
                <c:pt idx="0">
                  <c:v>1313.0954306282999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18B4-44C8-9474-571DBAB412E8}"/>
            </c:ext>
          </c:extLst>
        </c:ser>
        <c:ser>
          <c:idx val="7"/>
          <c:order val="7"/>
          <c:tx>
            <c:strRef>
              <c:f>bank_size_analysis_trace_summar!$A$34</c:f>
              <c:strCache>
                <c:ptCount val="1"/>
                <c:pt idx="0">
                  <c:v>2048Mb WUPR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dLbls>
            <c:numFmt formatCode="#,##0.0_);[Red]\(#,##0.0\)" sourceLinked="0"/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TW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bank_size_analysis_trace_summar!$C$34</c:f>
              <c:numCache>
                <c:formatCode>General</c:formatCode>
                <c:ptCount val="1"/>
                <c:pt idx="0">
                  <c:v>1302.76509137008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18B4-44C8-9474-571DBAB412E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930835295"/>
        <c:axId val="1930841055"/>
      </c:barChart>
      <c:catAx>
        <c:axId val="193083529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0841055"/>
        <c:crosses val="autoZero"/>
        <c:auto val="1"/>
        <c:lblAlgn val="ctr"/>
        <c:lblOffset val="100"/>
        <c:noMultiLvlLbl val="0"/>
      </c:catAx>
      <c:valAx>
        <c:axId val="19308410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Energy(mJ)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93083529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49688" y="0"/>
            <a:ext cx="2946400" cy="4968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1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75" cy="4467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sldNum" idx="12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A0B59F6-0AE9-DB07-3C2D-81CE51E646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2B035B66-087A-6A2C-4C68-BE5037A2379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B1F73AC2-0BF9-5F92-A240-471CF3DC3B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862212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E0AE39F8-3971-87CC-04A0-92E91C1936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D470E30C-EDD3-DAD7-09D8-1E43172FBF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22097153-E67C-537D-8A66-53A4EDDA0B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482852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334F656A-C7C1-18CB-361F-C8995BBC8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EE810806-5078-E925-9816-CEAF62FCF3F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40656B10-CFFB-DB98-9496-1F5B252614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8694421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6CB0969E-65D5-A158-3867-DD4DDF9CB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B09BDC94-A9EC-F4C6-7CB0-280ECBED145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9F3725C-DEF5-ED72-9F2D-E234CC3A1E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234106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>
          <a:extLst>
            <a:ext uri="{FF2B5EF4-FFF2-40B4-BE49-F238E27FC236}">
              <a16:creationId xmlns:a16="http://schemas.microsoft.com/office/drawing/2014/main" id="{A4922452-E3B9-E3D7-2BF3-B584FAD89D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7:notes">
            <a:extLst>
              <a:ext uri="{FF2B5EF4-FFF2-40B4-BE49-F238E27FC236}">
                <a16:creationId xmlns:a16="http://schemas.microsoft.com/office/drawing/2014/main" id="{720DFB5E-43D9-AFA3-CBD9-AC9DAD8704C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7:notes">
            <a:extLst>
              <a:ext uri="{FF2B5EF4-FFF2-40B4-BE49-F238E27FC236}">
                <a16:creationId xmlns:a16="http://schemas.microsoft.com/office/drawing/2014/main" id="{DFEA8392-3FB7-0018-1E31-9A5A340371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3938952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/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441E57FA-CECA-B833-0AC4-6F35651B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3702EFC8-3EE2-939A-58D5-C464A523754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B5818447-022C-90D8-B54B-E493DAE0E9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9298000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19C84074-D322-9FE9-1F15-85ACB6094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B658CCA2-D9D5-0A6A-D490-D2F03CE2DF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5B6D6904-ED69-4887-888B-38E638CF76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1826284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8D16FCA3-EE27-5860-A8A2-25A0AA818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A4CE7786-4786-F9C4-4978-77776FA8D20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461B5B3D-B421-A73E-E369-1FE62BA1422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242583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5F00B6D7-CA0D-8890-D50D-921DD542D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487CB517-CAD6-D98E-50DB-54B41340DAA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C20FDAA-E98B-394F-3CA6-4473107CB9B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1072498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D496D08F-13D4-2733-3FCA-863C64C24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C43928AD-BD58-9D64-5777-980EFEC3E8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86E73124-28D1-F6B6-EC36-18B89A1D29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99172872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0D04237-5D33-007E-17E5-5910EC7716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0A2CDF45-A67A-A8F3-6936-DAD741AE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01DCC86A-8A50-FCB4-C179-21A455DD3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0349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>
          <a:extLst>
            <a:ext uri="{FF2B5EF4-FFF2-40B4-BE49-F238E27FC236}">
              <a16:creationId xmlns:a16="http://schemas.microsoft.com/office/drawing/2014/main" id="{A6BF1256-EEA0-78C1-0184-78BD04CABB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5318edb1a6_0_0:notes">
            <a:extLst>
              <a:ext uri="{FF2B5EF4-FFF2-40B4-BE49-F238E27FC236}">
                <a16:creationId xmlns:a16="http://schemas.microsoft.com/office/drawing/2014/main" id="{2FDF0694-E0C7-2F3A-85F4-1A3AB76813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79450" y="4714875"/>
            <a:ext cx="5438700" cy="446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1" name="Google Shape;61;g35318edb1a6_0_0:notes">
            <a:extLst>
              <a:ext uri="{FF2B5EF4-FFF2-40B4-BE49-F238E27FC236}">
                <a16:creationId xmlns:a16="http://schemas.microsoft.com/office/drawing/2014/main" id="{28CD2116-B345-9572-83CA-B7D10E1F2BC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17575" y="744538"/>
            <a:ext cx="4962525" cy="3722687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56286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9"/>
          <p:cNvSpPr txBox="1">
            <a:spLocks noGrp="1"/>
          </p:cNvSpPr>
          <p:nvPr>
            <p:ph type="ctrTitle"/>
          </p:nvPr>
        </p:nvSpPr>
        <p:spPr>
          <a:xfrm>
            <a:off x="900113" y="836613"/>
            <a:ext cx="7848600" cy="18002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u="sng">
                <a:latin typeface="Federo"/>
                <a:ea typeface="Federo"/>
                <a:cs typeface="Federo"/>
                <a:sym typeface="Feder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9"/>
          <p:cNvSpPr txBox="1">
            <a:spLocks noGrp="1"/>
          </p:cNvSpPr>
          <p:nvPr>
            <p:ph type="subTitle" idx="1"/>
          </p:nvPr>
        </p:nvSpPr>
        <p:spPr>
          <a:xfrm>
            <a:off x="2051050" y="2925763"/>
            <a:ext cx="4967288" cy="172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Font typeface="Noto Sans Symbols"/>
              <a:buNone/>
              <a:defRPr sz="2400" i="1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lvl="2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lvl="3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lvl="4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lvl="5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lvl="6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lvl="7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lvl="8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body" idx="1"/>
          </p:nvPr>
        </p:nvSpPr>
        <p:spPr>
          <a:xfrm rot="5400000">
            <a:off x="1943101" y="-711199"/>
            <a:ext cx="5256212" cy="83518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9"/>
          <p:cNvSpPr txBox="1">
            <a:spLocks noGrp="1"/>
          </p:cNvSpPr>
          <p:nvPr>
            <p:ph type="title"/>
          </p:nvPr>
        </p:nvSpPr>
        <p:spPr>
          <a:xfrm rot="5400000">
            <a:off x="4714876" y="2060576"/>
            <a:ext cx="5976937" cy="20875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9"/>
          <p:cNvSpPr txBox="1">
            <a:spLocks noGrp="1"/>
          </p:cNvSpPr>
          <p:nvPr>
            <p:ph type="body" idx="1"/>
          </p:nvPr>
        </p:nvSpPr>
        <p:spPr>
          <a:xfrm rot="5400000">
            <a:off x="462757" y="48419"/>
            <a:ext cx="5976937" cy="6111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■"/>
              <a:defRPr/>
            </a:lvl1pPr>
            <a:lvl2pPr marL="914400" lvl="1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●"/>
              <a:defRPr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0"/>
          <p:cNvSpPr txBox="1">
            <a:spLocks noGrp="1"/>
          </p:cNvSpPr>
          <p:nvPr>
            <p:ph type="body" idx="1"/>
          </p:nvPr>
        </p:nvSpPr>
        <p:spPr>
          <a:xfrm>
            <a:off x="251520" y="836613"/>
            <a:ext cx="842384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9116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Char char="■"/>
              <a:defRPr>
                <a:latin typeface="Calibri"/>
                <a:ea typeface="Calibri"/>
                <a:cs typeface="Calibri"/>
                <a:sym typeface="Calibri"/>
              </a:defRPr>
            </a:lvl1pPr>
            <a:lvl2pPr marL="914400" lvl="1" indent="-37084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240"/>
              <a:buFont typeface="Noto Sans Symbols"/>
              <a:buChar char="◆"/>
              <a:defRPr>
                <a:latin typeface="Calibri"/>
                <a:ea typeface="Calibri"/>
                <a:cs typeface="Calibri"/>
                <a:sym typeface="Calibri"/>
              </a:defRPr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>
                <a:latin typeface="Calibri"/>
                <a:ea typeface="Calibri"/>
                <a:cs typeface="Calibri"/>
                <a:sym typeface="Calibri"/>
              </a:defRPr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>
                <a:latin typeface="Calibri"/>
                <a:ea typeface="Calibri"/>
                <a:cs typeface="Calibri"/>
                <a:sym typeface="Calibri"/>
              </a:defRPr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Char char="»"/>
              <a:defRPr>
                <a:latin typeface="Calibri"/>
                <a:ea typeface="Calibri"/>
                <a:cs typeface="Calibri"/>
                <a:sym typeface="Calibri"/>
              </a:defRPr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/>
            </a:lvl1pPr>
            <a:lvl2pPr marL="914400" lvl="1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/>
            </a:lvl2pPr>
            <a:lvl3pPr marL="1371600" lvl="2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SzPts val="1600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marL="2286000" lvl="4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400"/>
            </a:lvl5pPr>
            <a:lvl6pPr marL="2743200" lvl="5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6pPr>
            <a:lvl7pPr marL="3200400" lvl="6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7pPr>
            <a:lvl8pPr marL="3657600" lvl="7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8pPr>
            <a:lvl9pPr marL="4114800" lvl="8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 Narrow"/>
              <a:buNone/>
              <a:defRPr sz="14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4098925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body" idx="2"/>
          </p:nvPr>
        </p:nvSpPr>
        <p:spPr>
          <a:xfrm>
            <a:off x="4646613" y="836613"/>
            <a:ext cx="4100512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■"/>
              <a:defRPr sz="2800"/>
            </a:lvl1pPr>
            <a:lvl2pPr marL="914400" lvl="1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●"/>
              <a:defRPr sz="2400"/>
            </a:lvl2pPr>
            <a:lvl3pPr marL="1371600" lvl="2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⮚"/>
              <a:defRPr sz="2000"/>
            </a:lvl3pPr>
            <a:lvl4pPr marL="1828800" lvl="3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∙"/>
              <a:defRPr sz="1800"/>
            </a:lvl4pPr>
            <a:lvl5pPr marL="2286000" lvl="4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6pPr>
            <a:lvl7pPr marL="3200400" lvl="6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7pPr>
            <a:lvl8pPr marL="3657600" lvl="7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8pPr>
            <a:lvl9pPr marL="4114800" lvl="8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 Narrow"/>
              <a:buChar char="»"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  <p:sp>
        <p:nvSpPr>
          <p:cNvPr id="32" name="Google Shape;32;p13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None/>
              <a:defRPr sz="1600" b="1"/>
            </a:lvl9pPr>
          </a:lstStyle>
          <a:p>
            <a:endParaRPr/>
          </a:p>
        </p:txBody>
      </p:sp>
      <p:sp>
        <p:nvSpPr>
          <p:cNvPr id="33" name="Google Shape;33;p13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■"/>
              <a:defRPr sz="2400"/>
            </a:lvl1pPr>
            <a:lvl2pPr marL="914400" lvl="1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  <a:defRPr sz="2000"/>
            </a:lvl2pPr>
            <a:lvl3pPr marL="1371600" lvl="2" indent="-3429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SzPts val="1800"/>
              <a:buChar char="⮚"/>
              <a:defRPr sz="1800"/>
            </a:lvl3pPr>
            <a:lvl4pPr marL="1828800" lvl="3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∙"/>
              <a:defRPr sz="1600"/>
            </a:lvl4pPr>
            <a:lvl5pPr marL="2286000" lvl="4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»"/>
              <a:defRPr sz="1600"/>
            </a:lvl5pPr>
            <a:lvl6pPr marL="2743200" lvl="5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6pPr>
            <a:lvl7pPr marL="3200400" lvl="6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7pPr>
            <a:lvl8pPr marL="3657600" lvl="7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8pPr>
            <a:lvl9pPr marL="4114800" lvl="8" indent="-33020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 Narrow"/>
              <a:buChar char="»"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4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6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6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43180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SzPts val="3200"/>
              <a:buChar char="■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SzPts val="2800"/>
              <a:buChar char="●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2400"/>
              <a:buChar char="⮚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∙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/>
            </a:lvl9pPr>
          </a:lstStyle>
          <a:p>
            <a:endParaRPr/>
          </a:p>
        </p:txBody>
      </p:sp>
      <p:sp>
        <p:nvSpPr>
          <p:cNvPr id="40" name="Google Shape;40;p16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7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7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4" name="Google Shape;44;p17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2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 Narrow"/>
              <a:buNone/>
              <a:defRPr sz="9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375" cy="6492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rgbClr val="0033CC"/>
                </a:solidFill>
                <a:latin typeface="Arial Narrow"/>
                <a:ea typeface="Arial Narrow"/>
                <a:cs typeface="Arial Narrow"/>
                <a:sym typeface="Arial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3600" b="1" i="0" u="none" strike="noStrike" cap="none">
                <a:solidFill>
                  <a:schemeClr val="accent2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body" idx="1"/>
          </p:nvPr>
        </p:nvSpPr>
        <p:spPr>
          <a:xfrm>
            <a:off x="395288" y="836613"/>
            <a:ext cx="8351837" cy="52562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3180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3200"/>
              <a:buFont typeface="Noto Sans Symbols"/>
              <a:buChar char="■"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406400" algn="l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Noto Sans Symbols"/>
              <a:buChar char="●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81000" algn="l" rtl="0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oto Sans Symbols"/>
              <a:buChar char="⮚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Char char="∙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6pPr>
            <a:lvl7pPr marL="3200400" marR="0" lvl="6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7pPr>
            <a:lvl8pPr marL="3657600" marR="0" lvl="7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8pPr>
            <a:lvl9pPr marL="4114800" marR="0" lvl="8" indent="-355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 Narrow"/>
              <a:buChar char="»"/>
              <a:defRPr sz="20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defRPr>
            </a:lvl9pPr>
          </a:lstStyle>
          <a:p>
            <a:endParaRPr/>
          </a:p>
        </p:txBody>
      </p:sp>
      <p:sp>
        <p:nvSpPr>
          <p:cNvPr id="12" name="Google Shape;12;p8"/>
          <p:cNvSpPr txBox="1"/>
          <p:nvPr/>
        </p:nvSpPr>
        <p:spPr>
          <a:xfrm>
            <a:off x="3903663" y="4456113"/>
            <a:ext cx="3476625" cy="366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" name="Google Shape;13;p8"/>
          <p:cNvSpPr txBox="1"/>
          <p:nvPr/>
        </p:nvSpPr>
        <p:spPr>
          <a:xfrm>
            <a:off x="8712200" y="6381750"/>
            <a:ext cx="431800" cy="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en-US" sz="1400" b="0" i="0" u="none" strike="noStrike" cap="non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‹#›</a:t>
            </a:fld>
            <a:endParaRPr sz="1400" b="0" i="0" u="none" strike="noStrike" cap="non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cxnSp>
        <p:nvCxnSpPr>
          <p:cNvPr id="14" name="Google Shape;14;p8"/>
          <p:cNvCxnSpPr/>
          <p:nvPr/>
        </p:nvCxnSpPr>
        <p:spPr>
          <a:xfrm>
            <a:off x="325438" y="692150"/>
            <a:ext cx="8207375" cy="0"/>
          </a:xfrm>
          <a:prstGeom prst="straightConnector1">
            <a:avLst/>
          </a:prstGeom>
          <a:noFill/>
          <a:ln w="57150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chart" Target="../charts/char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/>
          <p:nvPr/>
        </p:nvSpPr>
        <p:spPr>
          <a:xfrm>
            <a:off x="107503" y="3068960"/>
            <a:ext cx="8856983" cy="14865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Yeh Shun-Liang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College of Semiconductor Technology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rgbClr val="D60093"/>
              </a:buClr>
              <a:buSzPts val="2800"/>
              <a:buFont typeface="Noto Sans Symbols"/>
              <a:buNone/>
            </a:pPr>
            <a:r>
              <a:rPr lang="en-US"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National Yang Ming Chiao Tung University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215167" y="1700808"/>
            <a:ext cx="8641800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33CC"/>
              </a:buClr>
              <a:buSzPts val="3400"/>
              <a:buFont typeface="Noto Sans Symbols"/>
              <a:buNone/>
            </a:pPr>
            <a:r>
              <a:rPr lang="en-US" sz="4000" b="1" i="0" u="none" strike="noStrike" cap="none">
                <a:solidFill>
                  <a:srgbClr val="0033CC"/>
                </a:solidFill>
                <a:latin typeface="Calibri"/>
                <a:ea typeface="Calibri"/>
                <a:cs typeface="Calibri"/>
                <a:sym typeface="Calibri"/>
              </a:rPr>
              <a:t>Weekly meeting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" name="Google Shape;58;p1" descr="NCTU_LOGO_b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751769" y="5138842"/>
            <a:ext cx="1568450" cy="15700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BDB34F7-BFD6-3990-50A6-E741CA46D3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618A6F61-FDE0-D0AA-20EF-3A1803F9ED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Dummy Refresh</a:t>
            </a:r>
            <a:endParaRPr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B8B654B3-389E-B8DB-6F0B-08A6EA04D5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930" y="1408492"/>
            <a:ext cx="8156666" cy="3884259"/>
          </a:xfrm>
          <a:prstGeom prst="rect">
            <a:avLst/>
          </a:prstGeom>
        </p:spPr>
      </p:pic>
      <p:sp>
        <p:nvSpPr>
          <p:cNvPr id="4" name="Google Shape;492;p76">
            <a:extLst>
              <a:ext uri="{FF2B5EF4-FFF2-40B4-BE49-F238E27FC236}">
                <a16:creationId xmlns:a16="http://schemas.microsoft.com/office/drawing/2014/main" id="{038710E6-2BC7-D3C7-F835-EE4861B122CD}"/>
              </a:ext>
            </a:extLst>
          </p:cNvPr>
          <p:cNvSpPr txBox="1"/>
          <p:nvPr/>
        </p:nvSpPr>
        <p:spPr>
          <a:xfrm>
            <a:off x="409303" y="5623385"/>
            <a:ext cx="849795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</a:t>
            </a: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Architecture(ISCA)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32885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C5E0166F-1945-F2E4-8F2E-AB14CCEA56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FE36248B-2BDC-7844-FF0D-E4D1B6C643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WUPR Architecture</a:t>
            </a:r>
            <a:endParaRPr dirty="0"/>
          </a:p>
        </p:txBody>
      </p: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F752EA36-9A30-ACDB-C6A0-F5FEF2F132AA}"/>
              </a:ext>
            </a:extLst>
          </p:cNvPr>
          <p:cNvGrpSpPr/>
          <p:nvPr/>
        </p:nvGrpSpPr>
        <p:grpSpPr>
          <a:xfrm>
            <a:off x="665898" y="2356290"/>
            <a:ext cx="2431151" cy="1563534"/>
            <a:chOff x="383750" y="2567582"/>
            <a:chExt cx="2431151" cy="1563534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4907DFEE-7820-6F60-8790-E1748C7130AE}"/>
                </a:ext>
              </a:extLst>
            </p:cNvPr>
            <p:cNvSpPr/>
            <p:nvPr/>
          </p:nvSpPr>
          <p:spPr>
            <a:xfrm>
              <a:off x="383750" y="2567582"/>
              <a:ext cx="2431151" cy="1563534"/>
            </a:xfrm>
            <a:prstGeom prst="rect">
              <a:avLst/>
            </a:prstGeom>
            <a:pattFill prst="dashUpDiag">
              <a:fgClr>
                <a:srgbClr val="D8D8D8"/>
              </a:fgClr>
              <a:bgClr>
                <a:schemeClr val="bg1"/>
              </a:bgClr>
            </a:pattFill>
            <a:ln>
              <a:prstDash val="dashDot"/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84581588-B24E-B698-FD55-9A30E566D21F}"/>
                </a:ext>
              </a:extLst>
            </p:cNvPr>
            <p:cNvSpPr txBox="1"/>
            <p:nvPr/>
          </p:nvSpPr>
          <p:spPr>
            <a:xfrm>
              <a:off x="599669" y="2612400"/>
              <a:ext cx="2036481" cy="33788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zh-TW" b="1" dirty="0">
                  <a:solidFill>
                    <a:schemeClr val="dk1"/>
                  </a:solidFill>
                </a:rPr>
                <a:t>Memory Controller</a:t>
              </a:r>
              <a:endParaRPr lang="zh-TW" altLang="en-US" b="1" dirty="0">
                <a:solidFill>
                  <a:schemeClr val="dk1"/>
                </a:solidFill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92454B10-5AEB-5D7B-4305-0CF095251CB0}"/>
                </a:ext>
              </a:extLst>
            </p:cNvPr>
            <p:cNvSpPr/>
            <p:nvPr/>
          </p:nvSpPr>
          <p:spPr>
            <a:xfrm>
              <a:off x="801651" y="3148702"/>
              <a:ext cx="1632519" cy="793672"/>
            </a:xfrm>
            <a:prstGeom prst="rect">
              <a:avLst/>
            </a:prstGeom>
            <a:solidFill>
              <a:srgbClr val="C4D6A0"/>
            </a:solidFill>
            <a:ln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TW" b="1" dirty="0"/>
                <a:t>WUPR</a:t>
              </a:r>
              <a:endParaRPr lang="zh-TW" altLang="en-US" b="1" dirty="0"/>
            </a:p>
          </p:txBody>
        </p:sp>
      </p:grp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E4D14B2D-8DD3-11E4-C359-2FD28AE0B78C}"/>
              </a:ext>
            </a:extLst>
          </p:cNvPr>
          <p:cNvSpPr txBox="1"/>
          <p:nvPr/>
        </p:nvSpPr>
        <p:spPr>
          <a:xfrm>
            <a:off x="3002748" y="2971606"/>
            <a:ext cx="872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zh-TW" sz="1000" b="1" dirty="0"/>
              <a:t>Command Bus</a:t>
            </a:r>
            <a:endParaRPr lang="zh-TW" altLang="en-US" sz="1000" b="1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FFB8B1E6-432D-18F2-3B79-A348E1091143}"/>
              </a:ext>
            </a:extLst>
          </p:cNvPr>
          <p:cNvSpPr/>
          <p:nvPr/>
        </p:nvSpPr>
        <p:spPr>
          <a:xfrm>
            <a:off x="3862997" y="1675072"/>
            <a:ext cx="4647333" cy="4219302"/>
          </a:xfrm>
          <a:prstGeom prst="rect">
            <a:avLst/>
          </a:prstGeom>
          <a:solidFill>
            <a:srgbClr val="CEE8F7"/>
          </a:solidFill>
          <a:ln>
            <a:prstDash val="dashDot"/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" name="文字方塊 7">
            <a:extLst>
              <a:ext uri="{FF2B5EF4-FFF2-40B4-BE49-F238E27FC236}">
                <a16:creationId xmlns:a16="http://schemas.microsoft.com/office/drawing/2014/main" id="{D3C2AF97-3903-5851-A621-D783BD5C5207}"/>
              </a:ext>
            </a:extLst>
          </p:cNvPr>
          <p:cNvSpPr txBox="1"/>
          <p:nvPr/>
        </p:nvSpPr>
        <p:spPr>
          <a:xfrm>
            <a:off x="3309999" y="1786173"/>
            <a:ext cx="5705479" cy="3378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TW" b="1" dirty="0">
                <a:solidFill>
                  <a:schemeClr val="dk1"/>
                </a:solidFill>
              </a:rPr>
              <a:t>3D DRAM Bank</a:t>
            </a:r>
            <a:endParaRPr lang="zh-TW" altLang="en-US" b="1" dirty="0">
              <a:solidFill>
                <a:schemeClr val="dk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FDA2FE38-E6AF-9BA0-BF47-21373F27DFC9}"/>
              </a:ext>
            </a:extLst>
          </p:cNvPr>
          <p:cNvSpPr/>
          <p:nvPr/>
        </p:nvSpPr>
        <p:spPr>
          <a:xfrm>
            <a:off x="4124219" y="2268182"/>
            <a:ext cx="1398012" cy="1651647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Mode Register</a:t>
            </a:r>
            <a:endParaRPr lang="zh-TW" altLang="en-US" dirty="0"/>
          </a:p>
        </p:txBody>
      </p:sp>
      <p:sp>
        <p:nvSpPr>
          <p:cNvPr id="10" name="文字方塊 9">
            <a:extLst>
              <a:ext uri="{FF2B5EF4-FFF2-40B4-BE49-F238E27FC236}">
                <a16:creationId xmlns:a16="http://schemas.microsoft.com/office/drawing/2014/main" id="{175C6A82-EBBF-4210-9CCF-E8D0987FE093}"/>
              </a:ext>
            </a:extLst>
          </p:cNvPr>
          <p:cNvSpPr txBox="1"/>
          <p:nvPr/>
        </p:nvSpPr>
        <p:spPr>
          <a:xfrm>
            <a:off x="4795241" y="4260852"/>
            <a:ext cx="177284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Dummy Refresh/AR</a:t>
            </a:r>
            <a:endParaRPr lang="zh-TW" altLang="en-US" sz="1200" b="1" dirty="0"/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032B56CF-F14D-759D-259A-8C4A093125BE}"/>
              </a:ext>
            </a:extLst>
          </p:cNvPr>
          <p:cNvCxnSpPr>
            <a:cxnSpLocks/>
          </p:cNvCxnSpPr>
          <p:nvPr/>
        </p:nvCxnSpPr>
        <p:spPr>
          <a:xfrm>
            <a:off x="4830483" y="3919824"/>
            <a:ext cx="0" cy="7300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矩形 11">
            <a:extLst>
              <a:ext uri="{FF2B5EF4-FFF2-40B4-BE49-F238E27FC236}">
                <a16:creationId xmlns:a16="http://schemas.microsoft.com/office/drawing/2014/main" id="{5F9415E7-1C53-46F1-3C65-EDFBD357AEC7}"/>
              </a:ext>
            </a:extLst>
          </p:cNvPr>
          <p:cNvSpPr/>
          <p:nvPr/>
        </p:nvSpPr>
        <p:spPr>
          <a:xfrm>
            <a:off x="4145788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Management</a:t>
            </a:r>
            <a:endParaRPr lang="zh-TW" altLang="en-US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43FB331-741E-0FFB-DC2D-F57364B6A138}"/>
              </a:ext>
            </a:extLst>
          </p:cNvPr>
          <p:cNvSpPr/>
          <p:nvPr/>
        </p:nvSpPr>
        <p:spPr>
          <a:xfrm>
            <a:off x="6212019" y="2282371"/>
            <a:ext cx="1834000" cy="1487293"/>
          </a:xfrm>
          <a:prstGeom prst="rect">
            <a:avLst/>
          </a:prstGeom>
          <a:solidFill>
            <a:srgbClr val="D8D8D8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DRAM rows</a:t>
            </a:r>
            <a:endParaRPr lang="zh-TW" altLang="en-US" b="1" dirty="0"/>
          </a:p>
        </p:txBody>
      </p:sp>
      <p:cxnSp>
        <p:nvCxnSpPr>
          <p:cNvPr id="14" name="直線單箭頭接點 13">
            <a:extLst>
              <a:ext uri="{FF2B5EF4-FFF2-40B4-BE49-F238E27FC236}">
                <a16:creationId xmlns:a16="http://schemas.microsoft.com/office/drawing/2014/main" id="{69C7801F-634B-7689-96C2-8C2C39044539}"/>
              </a:ext>
            </a:extLst>
          </p:cNvPr>
          <p:cNvCxnSpPr>
            <a:cxnSpLocks/>
          </p:cNvCxnSpPr>
          <p:nvPr/>
        </p:nvCxnSpPr>
        <p:spPr>
          <a:xfrm>
            <a:off x="5536413" y="5083978"/>
            <a:ext cx="84691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96386506-009B-EAFA-E1A6-DB66B756C022}"/>
              </a:ext>
            </a:extLst>
          </p:cNvPr>
          <p:cNvCxnSpPr>
            <a:cxnSpLocks/>
          </p:cNvCxnSpPr>
          <p:nvPr/>
        </p:nvCxnSpPr>
        <p:spPr>
          <a:xfrm flipV="1">
            <a:off x="7073229" y="4116723"/>
            <a:ext cx="0" cy="5135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文字方塊 19">
            <a:extLst>
              <a:ext uri="{FF2B5EF4-FFF2-40B4-BE49-F238E27FC236}">
                <a16:creationId xmlns:a16="http://schemas.microsoft.com/office/drawing/2014/main" id="{F58255DD-B71B-F751-F61D-37629A7760BD}"/>
              </a:ext>
            </a:extLst>
          </p:cNvPr>
          <p:cNvSpPr txBox="1"/>
          <p:nvPr/>
        </p:nvSpPr>
        <p:spPr>
          <a:xfrm>
            <a:off x="5611222" y="5083978"/>
            <a:ext cx="723773" cy="253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Update</a:t>
            </a:r>
            <a:endParaRPr lang="zh-TW" altLang="en-US" sz="1200" b="1" dirty="0"/>
          </a:p>
        </p:txBody>
      </p: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24A8A207-D38F-B36C-1D5A-608484701C9F}"/>
              </a:ext>
            </a:extLst>
          </p:cNvPr>
          <p:cNvSpPr txBox="1"/>
          <p:nvPr/>
        </p:nvSpPr>
        <p:spPr>
          <a:xfrm>
            <a:off x="7023108" y="4259946"/>
            <a:ext cx="139801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/>
              <a:t>Refresh</a:t>
            </a:r>
            <a:endParaRPr lang="zh-TW" altLang="en-US" sz="1200" b="1" dirty="0"/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64F0320-DCE9-5A4B-5C89-9C1270FF3957}"/>
              </a:ext>
            </a:extLst>
          </p:cNvPr>
          <p:cNvSpPr/>
          <p:nvPr/>
        </p:nvSpPr>
        <p:spPr>
          <a:xfrm>
            <a:off x="6402414" y="4649891"/>
            <a:ext cx="1398015" cy="907476"/>
          </a:xfrm>
          <a:prstGeom prst="rect">
            <a:avLst/>
          </a:prstGeom>
          <a:solidFill>
            <a:srgbClr val="C4D6A0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dirty="0"/>
              <a:t>Refresh</a:t>
            </a:r>
          </a:p>
          <a:p>
            <a:pPr algn="ctr"/>
            <a:r>
              <a:rPr lang="en-US" altLang="zh-TW" dirty="0"/>
              <a:t>Counter</a:t>
            </a:r>
            <a:endParaRPr lang="zh-TW" altLang="en-US" dirty="0"/>
          </a:p>
        </p:txBody>
      </p:sp>
      <p:cxnSp>
        <p:nvCxnSpPr>
          <p:cNvPr id="18" name="直線單箭頭接點 17">
            <a:extLst>
              <a:ext uri="{FF2B5EF4-FFF2-40B4-BE49-F238E27FC236}">
                <a16:creationId xmlns:a16="http://schemas.microsoft.com/office/drawing/2014/main" id="{85CF08AC-EE76-6B88-4E65-3F4E8EF41069}"/>
              </a:ext>
            </a:extLst>
          </p:cNvPr>
          <p:cNvCxnSpPr>
            <a:cxnSpLocks/>
          </p:cNvCxnSpPr>
          <p:nvPr/>
        </p:nvCxnSpPr>
        <p:spPr>
          <a:xfrm>
            <a:off x="2735368" y="3334246"/>
            <a:ext cx="138065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矩形 26">
            <a:extLst>
              <a:ext uri="{FF2B5EF4-FFF2-40B4-BE49-F238E27FC236}">
                <a16:creationId xmlns:a16="http://schemas.microsoft.com/office/drawing/2014/main" id="{8BC833D6-2554-7659-8A7B-FE85F3F61909}"/>
              </a:ext>
            </a:extLst>
          </p:cNvPr>
          <p:cNvSpPr/>
          <p:nvPr/>
        </p:nvSpPr>
        <p:spPr>
          <a:xfrm>
            <a:off x="6212019" y="3819817"/>
            <a:ext cx="1841598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buffer</a:t>
            </a:r>
            <a:endParaRPr lang="zh-TW" altLang="en-US" b="1" dirty="0"/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DDB7FC2A-BD32-54EB-E3FA-700CE5721F61}"/>
              </a:ext>
            </a:extLst>
          </p:cNvPr>
          <p:cNvSpPr/>
          <p:nvPr/>
        </p:nvSpPr>
        <p:spPr>
          <a:xfrm rot="5400000">
            <a:off x="5262460" y="2887519"/>
            <a:ext cx="1487292" cy="276999"/>
          </a:xfrm>
          <a:prstGeom prst="rect">
            <a:avLst/>
          </a:prstGeom>
          <a:solidFill>
            <a:srgbClr val="FBD7BB"/>
          </a:solidFill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Row Decoder</a:t>
            </a:r>
            <a:endParaRPr lang="zh-TW" altLang="en-US" b="1" dirty="0"/>
          </a:p>
        </p:txBody>
      </p:sp>
      <p:sp>
        <p:nvSpPr>
          <p:cNvPr id="33" name="橢圓 32">
            <a:extLst>
              <a:ext uri="{FF2B5EF4-FFF2-40B4-BE49-F238E27FC236}">
                <a16:creationId xmlns:a16="http://schemas.microsoft.com/office/drawing/2014/main" id="{92153634-4339-DED0-F3AD-EE8028F90843}"/>
              </a:ext>
            </a:extLst>
          </p:cNvPr>
          <p:cNvSpPr/>
          <p:nvPr/>
        </p:nvSpPr>
        <p:spPr>
          <a:xfrm>
            <a:off x="739804" y="3159318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1</a:t>
            </a:r>
            <a:endParaRPr lang="zh-TW" altLang="en-US" b="1" dirty="0"/>
          </a:p>
        </p:txBody>
      </p:sp>
      <p:sp>
        <p:nvSpPr>
          <p:cNvPr id="34" name="橢圓 33">
            <a:extLst>
              <a:ext uri="{FF2B5EF4-FFF2-40B4-BE49-F238E27FC236}">
                <a16:creationId xmlns:a16="http://schemas.microsoft.com/office/drawing/2014/main" id="{B29FCAE5-31B1-0C30-0E62-62D079993B0B}"/>
              </a:ext>
            </a:extLst>
          </p:cNvPr>
          <p:cNvSpPr/>
          <p:nvPr/>
        </p:nvSpPr>
        <p:spPr>
          <a:xfrm>
            <a:off x="6334995" y="4251570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  <p:sp>
        <p:nvSpPr>
          <p:cNvPr id="36" name="Google Shape;492;p76">
            <a:extLst>
              <a:ext uri="{FF2B5EF4-FFF2-40B4-BE49-F238E27FC236}">
                <a16:creationId xmlns:a16="http://schemas.microsoft.com/office/drawing/2014/main" id="{54754EB2-6F70-48A9-C61C-EB21533ADEA9}"/>
              </a:ext>
            </a:extLst>
          </p:cNvPr>
          <p:cNvSpPr txBox="1"/>
          <p:nvPr/>
        </p:nvSpPr>
        <p:spPr>
          <a:xfrm>
            <a:off x="662766" y="6000409"/>
            <a:ext cx="8423700" cy="730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333333"/>
              </a:buClr>
              <a:buSzPts val="1200"/>
              <a:buFont typeface="Calibri"/>
              <a:buNone/>
            </a:pPr>
            <a:r>
              <a:rPr lang="en-US" sz="12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2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I., Chishti, Z., Lu, S.-L., &amp; Jacob, B. (2015). Flexible auto-refresh: Enabling scalable and energy-efficient DRAM refresh reductions. In Proceedings of the 42nd Annual International Symposium on Computer Architecture</a:t>
            </a: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		</a:t>
            </a: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dirty="0">
              <a:solidFill>
                <a:srgbClr val="333333"/>
              </a:solidFill>
              <a:highlight>
                <a:srgbClr val="FFFFFF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橢圓 36">
            <a:extLst>
              <a:ext uri="{FF2B5EF4-FFF2-40B4-BE49-F238E27FC236}">
                <a16:creationId xmlns:a16="http://schemas.microsoft.com/office/drawing/2014/main" id="{07FDD8DF-5117-37F4-59EC-5BB843E8412A}"/>
              </a:ext>
            </a:extLst>
          </p:cNvPr>
          <p:cNvSpPr/>
          <p:nvPr/>
        </p:nvSpPr>
        <p:spPr>
          <a:xfrm>
            <a:off x="402500" y="6099875"/>
            <a:ext cx="284026" cy="263198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TW" b="1" dirty="0"/>
              <a:t>2</a:t>
            </a:r>
            <a:endParaRPr lang="zh-TW" altLang="en-US" b="1" dirty="0"/>
          </a:p>
        </p:txBody>
      </p:sp>
    </p:spTree>
    <p:extLst>
      <p:ext uri="{BB962C8B-B14F-4D97-AF65-F5344CB8AC3E}">
        <p14:creationId xmlns:p14="http://schemas.microsoft.com/office/powerpoint/2010/main" val="2671191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0B895FD6-1D1C-B6EA-77E9-A897BBAAA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3C8FAC79-7FFD-1393-7F1B-DC14422689F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Original 3D-DRAM Die</a:t>
            </a:r>
            <a:endParaRPr dirty="0"/>
          </a:p>
        </p:txBody>
      </p:sp>
      <p:pic>
        <p:nvPicPr>
          <p:cNvPr id="4" name="圖片 3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B8F25890-E162-E8D4-166B-66CDD3FDE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998"/>
            <a:ext cx="9144000" cy="47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8090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963AFD96-6A53-80D1-8725-9D63EF7FA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D805F054-16B8-2E37-4010-493FF95BDE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3D-DRAM Die Modification</a:t>
            </a:r>
            <a:endParaRPr dirty="0"/>
          </a:p>
        </p:txBody>
      </p:sp>
      <p:pic>
        <p:nvPicPr>
          <p:cNvPr id="5" name="圖片 4" descr="一張含有 文字, 螢幕擷取畫面, 圖表, 方案 的圖片&#10;&#10;自動產生的描述">
            <a:extLst>
              <a:ext uri="{FF2B5EF4-FFF2-40B4-BE49-F238E27FC236}">
                <a16:creationId xmlns:a16="http://schemas.microsoft.com/office/drawing/2014/main" id="{618FC703-F975-ED01-F0D1-7902CC6A0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049998"/>
            <a:ext cx="9144000" cy="4758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7109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>
          <a:extLst>
            <a:ext uri="{FF2B5EF4-FFF2-40B4-BE49-F238E27FC236}">
              <a16:creationId xmlns:a16="http://schemas.microsoft.com/office/drawing/2014/main" id="{4947B9AA-CA10-B0DC-87B3-4CDF022B6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7">
            <a:extLst>
              <a:ext uri="{FF2B5EF4-FFF2-40B4-BE49-F238E27FC236}">
                <a16:creationId xmlns:a16="http://schemas.microsoft.com/office/drawing/2014/main" id="{2AF44B2A-C11C-F304-9748-54AD0579BCC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Reference</a:t>
            </a:r>
            <a:endParaRPr dirty="0"/>
          </a:p>
        </p:txBody>
      </p:sp>
      <p:sp>
        <p:nvSpPr>
          <p:cNvPr id="3" name="Google Shape;509;p89">
            <a:extLst>
              <a:ext uri="{FF2B5EF4-FFF2-40B4-BE49-F238E27FC236}">
                <a16:creationId xmlns:a16="http://schemas.microsoft.com/office/drawing/2014/main" id="{E9F4CF19-FF35-63BF-81C6-37361815E653}"/>
              </a:ext>
            </a:extLst>
          </p:cNvPr>
          <p:cNvSpPr txBox="1"/>
          <p:nvPr/>
        </p:nvSpPr>
        <p:spPr>
          <a:xfrm>
            <a:off x="471605" y="955722"/>
            <a:ext cx="8024324" cy="1200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[1] I. </a:t>
            </a:r>
            <a:r>
              <a:rPr lang="en-US" sz="1800" dirty="0" err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Bhati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Z. Chishti, S.-L. Lu, and B. L. Jacob, "Flexible Auto-Refresh: Enabling Scalable and Energy-Efficient DRAM Refresh Reductions," in </a:t>
            </a:r>
            <a:r>
              <a:rPr lang="en-US" sz="1800" i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Proceedings of the 42nd Annual International Symposium on Computer Architecture (ISCA)</a:t>
            </a:r>
            <a:r>
              <a:rPr lang="en-US" sz="1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Portland, OR, USA, June 2015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6767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/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Recent Progress</a:t>
            </a:r>
            <a:endParaRPr/>
          </a:p>
        </p:txBody>
      </p:sp>
      <p:sp>
        <p:nvSpPr>
          <p:cNvPr id="65" name="Google Shape;65;g35318edb1a6_0_0"/>
          <p:cNvSpPr txBox="1"/>
          <p:nvPr/>
        </p:nvSpPr>
        <p:spPr>
          <a:xfrm>
            <a:off x="252082" y="2240101"/>
            <a:ext cx="8423700" cy="9349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dirty="0">
                <a:solidFill>
                  <a:srgbClr val="333333"/>
                </a:solidFill>
                <a:highlight>
                  <a:srgbClr val="FFFFFF"/>
                </a:highlight>
              </a:rPr>
              <a:t>Add the description of modification to DRAM logic Die for WUPR 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	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66040" marR="0" lvl="0" indent="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" name="Google Shape;65;g35318edb1a6_0_0">
            <a:extLst>
              <a:ext uri="{FF2B5EF4-FFF2-40B4-BE49-F238E27FC236}">
                <a16:creationId xmlns:a16="http://schemas.microsoft.com/office/drawing/2014/main" id="{81530426-663E-8423-96B7-EEE68DA17F29}"/>
              </a:ext>
            </a:extLst>
          </p:cNvPr>
          <p:cNvSpPr txBox="1"/>
          <p:nvPr/>
        </p:nvSpPr>
        <p:spPr>
          <a:xfrm>
            <a:off x="252082" y="1076054"/>
            <a:ext cx="8423700" cy="1144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marR="0" lvl="0" indent="-391160" algn="l" rtl="0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Noto Sans Symbols"/>
              <a:buChar char="■"/>
            </a:pPr>
            <a:r>
              <a:rPr lang="en-US" sz="2800" b="0" i="0" u="none" strike="noStrike" cap="none" dirty="0">
                <a:solidFill>
                  <a:srgbClr val="333333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Analyze Refresh Counts, Average Bandwidth &amp; Energy under different Bank Size</a:t>
            </a:r>
            <a:endParaRPr sz="2800" b="0" i="0" u="none" strike="noStrike" cap="none" dirty="0">
              <a:solidFill>
                <a:srgbClr val="333333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BA16091A-FCD7-CBE2-DEC5-B641654D4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711529E3-67A5-0CDD-3DC4-18CAB1DA3A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4513" y="115888"/>
            <a:ext cx="7699500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Bank Analysis Configuration</a:t>
            </a:r>
            <a:endParaRPr dirty="0"/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891FD3DC-8B84-B7E9-FDC2-9D22071AC6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9277724"/>
              </p:ext>
            </p:extLst>
          </p:nvPr>
        </p:nvGraphicFramePr>
        <p:xfrm>
          <a:off x="314298" y="1097284"/>
          <a:ext cx="8159930" cy="5512704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000466">
                  <a:extLst>
                    <a:ext uri="{9D8B030D-6E8A-4147-A177-3AD203B41FA5}">
                      <a16:colId xmlns:a16="http://schemas.microsoft.com/office/drawing/2014/main" val="339215098"/>
                    </a:ext>
                  </a:extLst>
                </a:gridCol>
                <a:gridCol w="6159464">
                  <a:extLst>
                    <a:ext uri="{9D8B030D-6E8A-4147-A177-3AD203B41FA5}">
                      <a16:colId xmlns:a16="http://schemas.microsoft.com/office/drawing/2014/main" val="784070351"/>
                    </a:ext>
                  </a:extLst>
                </a:gridCol>
              </a:tblGrid>
              <a:tr h="412742">
                <a:tc gridSpan="2">
                  <a:txBody>
                    <a:bodyPr/>
                    <a:lstStyle/>
                    <a:p>
                      <a:pPr algn="ctr" rtl="0" fontAlgn="ctr"/>
                      <a:r>
                        <a:rPr lang="en-US" sz="1400" b="1" u="none" strike="noStrike" dirty="0">
                          <a:effectLst/>
                        </a:rPr>
                        <a:t>Simulation Configuration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3104111"/>
                  </a:ext>
                </a:extLst>
              </a:tr>
              <a:tr h="742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DRAM Model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Proposed 3D-DRAM Model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463347823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Banks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64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831542304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2TB/s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765397341"/>
                  </a:ext>
                </a:extLst>
              </a:tr>
              <a:tr h="742939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Ideal Bandwidth per Core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128GB/s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1934203722"/>
                  </a:ext>
                </a:extLst>
              </a:tr>
              <a:tr h="425642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>
                          <a:effectLst/>
                        </a:rPr>
                        <a:t>Name of Trace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 Single Core Partial LLM Workload Trace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54550915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sz="1400" u="none" strike="noStrike" dirty="0">
                          <a:effectLst/>
                        </a:rPr>
                        <a:t>Number of Traces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u="none" strike="noStrike" dirty="0">
                          <a:effectLst/>
                        </a:rPr>
                        <a:t> 193881265</a:t>
                      </a:r>
                      <a:endParaRPr lang="en-US" altLang="zh-TW" sz="1400" b="0" i="0" u="none" strike="noStrike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</a:endParaRP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360300040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Bank Sizes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</a:rPr>
                        <a:t> </a:t>
                      </a:r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256Mb,512Mb,1024Mb &amp; 2048Mb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951287086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Clock Frequency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1Ghz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2221958745"/>
                  </a:ext>
                </a:extLst>
              </a:tr>
              <a:tr h="531407">
                <a:tc>
                  <a:txBody>
                    <a:bodyPr/>
                    <a:lstStyle/>
                    <a:p>
                      <a:pPr marR="0" algn="l" rtl="0" font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DRAM Technology Node</a:t>
                      </a:r>
                    </a:p>
                  </a:txBody>
                  <a:tcPr marL="3199" marR="3199" marT="3199" marB="0" anchor="ctr"/>
                </a:tc>
                <a:tc>
                  <a:txBody>
                    <a:bodyPr/>
                    <a:lstStyle/>
                    <a:p>
                      <a:pPr algn="l" rtl="0" fontAlgn="ctr"/>
                      <a:r>
                        <a:rPr lang="en-US" altLang="zh-TW" sz="1400" b="0" i="0" u="none" strike="noStrike" cap="none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  <a:sym typeface="Arial"/>
                        </a:rPr>
                        <a:t> ITRS 32nm </a:t>
                      </a:r>
                    </a:p>
                  </a:txBody>
                  <a:tcPr marL="3199" marR="3199" marT="3199" marB="0" anchor="ctr"/>
                </a:tc>
                <a:extLst>
                  <a:ext uri="{0D108BD9-81ED-4DB2-BD59-A6C34878D82A}">
                    <a16:rowId xmlns:a16="http://schemas.microsoft.com/office/drawing/2014/main" val="327512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1714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571CDDBB-9439-8325-5DF3-7BA66FDEC6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FFEE51F0-A8CF-DC9E-2949-8BE8E30805F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Timing Constraints</a:t>
            </a:r>
            <a:r>
              <a:rPr lang="zh-TW" altLang="en-US" dirty="0"/>
              <a:t> </a:t>
            </a:r>
            <a:r>
              <a:rPr lang="en-US" altLang="zh-TW" dirty="0"/>
              <a:t>Trend</a:t>
            </a:r>
            <a:endParaRPr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26D7D6A6-43F9-81A2-3E1F-56BD614F45C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37738265"/>
              </p:ext>
            </p:extLst>
          </p:nvPr>
        </p:nvGraphicFramePr>
        <p:xfrm>
          <a:off x="1336765" y="885040"/>
          <a:ext cx="6069875" cy="300572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EB7E83A2-F50F-F711-BC8D-4A376AFD6A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79004587"/>
              </p:ext>
            </p:extLst>
          </p:nvPr>
        </p:nvGraphicFramePr>
        <p:xfrm>
          <a:off x="1336765" y="3890764"/>
          <a:ext cx="6222275" cy="266482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</p:spTree>
    <p:extLst>
      <p:ext uri="{BB962C8B-B14F-4D97-AF65-F5344CB8AC3E}">
        <p14:creationId xmlns:p14="http://schemas.microsoft.com/office/powerpoint/2010/main" val="13663401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AC030251-D706-E16A-A3CD-85893CA89B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6780C65D-6E11-76B0-F31D-4612A002DF0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altLang="zh-TW" dirty="0"/>
              <a:t>Energy per accesses trend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6BA2443-DC2B-23BA-988A-C99634FC6B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27828675"/>
              </p:ext>
            </p:extLst>
          </p:nvPr>
        </p:nvGraphicFramePr>
        <p:xfrm>
          <a:off x="530135" y="1500051"/>
          <a:ext cx="8083730" cy="463949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2756453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471AEEA7-935B-A9E9-F463-3DC5166EE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482A337E-C9B1-5680-F7B9-A1B4F1D9CC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C7A59D09-5276-EE42-2812-4E8C23C3AD8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4174340"/>
              </p:ext>
            </p:extLst>
          </p:nvPr>
        </p:nvGraphicFramePr>
        <p:xfrm>
          <a:off x="646011" y="2246811"/>
          <a:ext cx="7851977" cy="411915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143B1440-E427-0137-F076-338B922606F9}"/>
              </a:ext>
            </a:extLst>
          </p:cNvPr>
          <p:cNvSpPr txBox="1"/>
          <p:nvPr/>
        </p:nvSpPr>
        <p:spPr>
          <a:xfrm>
            <a:off x="308842" y="945788"/>
            <a:ext cx="8170842" cy="9265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Worse Timing Constraints leads to longer execution time leads to more refreshes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45443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EE801DCE-BA5A-23B1-CEF8-67FF8DC23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4AE7B09-5C0C-ECD4-1040-DDE3DFA452B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68657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Refresh Counts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FC818565-7CD1-E9F8-B0EA-569082D61B5C}"/>
              </a:ext>
            </a:extLst>
          </p:cNvPr>
          <p:cNvSpPr txBox="1"/>
          <p:nvPr/>
        </p:nvSpPr>
        <p:spPr>
          <a:xfrm>
            <a:off x="308842" y="945788"/>
            <a:ext cx="8170842" cy="11246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WUPR helps skips unnecessary refreshes thus refresh counts does not change much as bank size increases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" name="圖表 1">
            <a:extLst>
              <a:ext uri="{FF2B5EF4-FFF2-40B4-BE49-F238E27FC236}">
                <a16:creationId xmlns:a16="http://schemas.microsoft.com/office/drawing/2014/main" id="{0117C26E-16F2-0194-1982-06A9063A4E9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89668960"/>
              </p:ext>
            </p:extLst>
          </p:nvPr>
        </p:nvGraphicFramePr>
        <p:xfrm>
          <a:off x="461554" y="2070462"/>
          <a:ext cx="8018130" cy="426937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136109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691976F1-73A2-A4E3-37BD-C4B43308E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0CA82115-1F4D-E5CF-92E4-2C72DA94BA7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6797" y="98470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753162EB-7ADC-E9F4-0B57-663ADF985C2B}"/>
              </a:ext>
            </a:extLst>
          </p:cNvPr>
          <p:cNvSpPr txBox="1"/>
          <p:nvPr/>
        </p:nvSpPr>
        <p:spPr>
          <a:xfrm>
            <a:off x="308842" y="945788"/>
            <a:ext cx="8170842" cy="1274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bank leads to longer execution time, more long period refreshes, WUPR skipping refreshes performs well for larger banks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79081E58-55EF-500A-83D7-591EAD991BD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75008541"/>
              </p:ext>
            </p:extLst>
          </p:nvPr>
        </p:nvGraphicFramePr>
        <p:xfrm>
          <a:off x="426719" y="2484121"/>
          <a:ext cx="8070919" cy="394280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457814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>
          <a:extLst>
            <a:ext uri="{FF2B5EF4-FFF2-40B4-BE49-F238E27FC236}">
              <a16:creationId xmlns:a16="http://schemas.microsoft.com/office/drawing/2014/main" id="{DA05A083-7401-6DF3-026E-EF354E7905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318edb1a6_0_0">
            <a:extLst>
              <a:ext uri="{FF2B5EF4-FFF2-40B4-BE49-F238E27FC236}">
                <a16:creationId xmlns:a16="http://schemas.microsoft.com/office/drawing/2014/main" id="{2EEE6ECE-8723-A5EE-4C72-91614EDDFB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08842" y="72344"/>
            <a:ext cx="8817203" cy="6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Average Bandwidth with Different Bank Sizes</a:t>
            </a:r>
            <a:endParaRPr dirty="0"/>
          </a:p>
        </p:txBody>
      </p:sp>
      <p:sp>
        <p:nvSpPr>
          <p:cNvPr id="6" name="Google Shape;459;p72">
            <a:extLst>
              <a:ext uri="{FF2B5EF4-FFF2-40B4-BE49-F238E27FC236}">
                <a16:creationId xmlns:a16="http://schemas.microsoft.com/office/drawing/2014/main" id="{622F1220-B603-6B04-B14B-E9AC0D42A5DB}"/>
              </a:ext>
            </a:extLst>
          </p:cNvPr>
          <p:cNvSpPr txBox="1"/>
          <p:nvPr/>
        </p:nvSpPr>
        <p:spPr>
          <a:xfrm>
            <a:off x="308842" y="945787"/>
            <a:ext cx="8170842" cy="1196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360363" marR="0" lvl="0" indent="-360363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60093"/>
              </a:buClr>
              <a:buSzPts val="2560"/>
              <a:buFont typeface="Arial"/>
              <a:buChar char="■"/>
            </a:pPr>
            <a:r>
              <a:rPr lang="en-US" altLang="zh-TW" sz="28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Larger banks size leads to higher energy consumption due to longer latency and higher access energy</a:t>
            </a:r>
            <a:endParaRPr lang="en-US" altLang="zh-TW" sz="2800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" name="圖表 3">
            <a:extLst>
              <a:ext uri="{FF2B5EF4-FFF2-40B4-BE49-F238E27FC236}">
                <a16:creationId xmlns:a16="http://schemas.microsoft.com/office/drawing/2014/main" id="{7C2B8037-8C06-CA2C-3A25-AFEDFB17996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86055383"/>
              </p:ext>
            </p:extLst>
          </p:nvPr>
        </p:nvGraphicFramePr>
        <p:xfrm>
          <a:off x="671351" y="2366551"/>
          <a:ext cx="8002386" cy="40516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423195628"/>
      </p:ext>
    </p:extLst>
  </p:cSld>
  <p:clrMapOvr>
    <a:masterClrMapping/>
  </p:clrMapOvr>
</p:sld>
</file>

<file path=ppt/theme/theme1.xml><?xml version="1.0" encoding="utf-8"?>
<a:theme xmlns:a="http://schemas.openxmlformats.org/drawingml/2006/main" name="lpsoc3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4117</TotalTime>
  <Words>472</Words>
  <Application>Microsoft Office PowerPoint</Application>
  <PresentationFormat>如螢幕大小 (4:3)</PresentationFormat>
  <Paragraphs>103</Paragraphs>
  <Slides>14</Slides>
  <Notes>14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21" baseType="lpstr">
      <vt:lpstr>Noto Sans Symbols</vt:lpstr>
      <vt:lpstr>Times New Roman</vt:lpstr>
      <vt:lpstr>Calibri</vt:lpstr>
      <vt:lpstr>Federo</vt:lpstr>
      <vt:lpstr>Arial</vt:lpstr>
      <vt:lpstr>Arial Narrow</vt:lpstr>
      <vt:lpstr>lpsoc3</vt:lpstr>
      <vt:lpstr>PowerPoint 簡報</vt:lpstr>
      <vt:lpstr>Recent Progress</vt:lpstr>
      <vt:lpstr>Bank Analysis Configuration</vt:lpstr>
      <vt:lpstr>Timing Constraints Trend</vt:lpstr>
      <vt:lpstr>Energy per accesses trend</vt:lpstr>
      <vt:lpstr>Refresh Counts with Different Bank Sizes</vt:lpstr>
      <vt:lpstr>Refresh Counts with Different Bank Sizes</vt:lpstr>
      <vt:lpstr>Average Bandwidth with Different Bank Sizes</vt:lpstr>
      <vt:lpstr>Average Bandwidth with Different Bank Sizes</vt:lpstr>
      <vt:lpstr>Dummy Refresh</vt:lpstr>
      <vt:lpstr>WUPR Architecture</vt:lpstr>
      <vt:lpstr>Original 3D-DRAM Die</vt:lpstr>
      <vt:lpstr>3D-DRAM Die Modification</vt:lpstr>
      <vt:lpstr>Reference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derrick</dc:creator>
  <cp:lastModifiedBy>汪哿令</cp:lastModifiedBy>
  <cp:revision>228</cp:revision>
  <dcterms:created xsi:type="dcterms:W3CDTF">2010-07-12T19:41:54Z</dcterms:created>
  <dcterms:modified xsi:type="dcterms:W3CDTF">2025-06-25T07:15:18Z</dcterms:modified>
</cp:coreProperties>
</file>