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2" r:id="rId4"/>
    <p:sldId id="276" r:id="rId5"/>
    <p:sldId id="291" r:id="rId6"/>
    <p:sldId id="292" r:id="rId7"/>
    <p:sldId id="284" r:id="rId8"/>
    <p:sldId id="286" r:id="rId9"/>
    <p:sldId id="287" r:id="rId10"/>
    <p:sldId id="263" r:id="rId11"/>
    <p:sldId id="288" r:id="rId12"/>
    <p:sldId id="290" r:id="rId13"/>
    <p:sldId id="281" r:id="rId14"/>
  </p:sldIdLst>
  <p:sldSz cx="9144000" cy="6858000" type="screen4x3"/>
  <p:notesSz cx="6797675" cy="9926638"/>
  <p:embeddedFontLst>
    <p:embeddedFont>
      <p:font typeface="Noto Sans Symbols" panose="02020500000000000000" charset="-120"/>
      <p:regular r:id="rId16"/>
      <p:bold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Federo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52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subarray_analysi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subarray_analysi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subarray_analysis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bank_analysis_refab_summa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bank_size_analysis_trace_summar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bank_size_analysis_trace_summar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Timing Constraints Under Different number of Subarrays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subarray_analysis!$B$3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subarray_analysis!$A$4:$A$8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subarray_analysis!$B$4:$B$8</c:f>
              <c:numCache>
                <c:formatCode>General</c:formatCode>
                <c:ptCount val="5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1B-40C3-88EB-1EEAA06CEA81}"/>
            </c:ext>
          </c:extLst>
        </c:ser>
        <c:ser>
          <c:idx val="1"/>
          <c:order val="1"/>
          <c:tx>
            <c:strRef>
              <c:f>subarray_analysis!$C$3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subarray_analysis!$A$4:$A$8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subarray_analysis!$C$4:$C$8</c:f>
              <c:numCache>
                <c:formatCode>General</c:formatCode>
                <c:ptCount val="5"/>
                <c:pt idx="0">
                  <c:v>26</c:v>
                </c:pt>
                <c:pt idx="1">
                  <c:v>17</c:v>
                </c:pt>
                <c:pt idx="2">
                  <c:v>15</c:v>
                </c:pt>
                <c:pt idx="3">
                  <c:v>14</c:v>
                </c:pt>
                <c:pt idx="4">
                  <c:v>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B1B-40C3-88EB-1EEAA06CEA81}"/>
            </c:ext>
          </c:extLst>
        </c:ser>
        <c:ser>
          <c:idx val="2"/>
          <c:order val="2"/>
          <c:tx>
            <c:strRef>
              <c:f>subarray_analysis!$D$3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subarray_analysis!$A$4:$A$8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subarray_analysis!$D$4:$D$8</c:f>
              <c:numCache>
                <c:formatCode>General</c:formatCode>
                <c:ptCount val="5"/>
                <c:pt idx="0">
                  <c:v>40</c:v>
                </c:pt>
                <c:pt idx="1">
                  <c:v>23</c:v>
                </c:pt>
                <c:pt idx="2">
                  <c:v>18</c:v>
                </c:pt>
                <c:pt idx="3">
                  <c:v>16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B1B-40C3-88EB-1EEAA06CEA81}"/>
            </c:ext>
          </c:extLst>
        </c:ser>
        <c:ser>
          <c:idx val="3"/>
          <c:order val="3"/>
          <c:tx>
            <c:strRef>
              <c:f>subarray_analysis!$E$3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subarray_analysis!$A$4:$A$8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subarray_analysis!$E$4:$E$8</c:f>
              <c:numCache>
                <c:formatCode>General</c:formatCode>
                <c:ptCount val="5"/>
                <c:pt idx="0">
                  <c:v>14</c:v>
                </c:pt>
                <c:pt idx="1">
                  <c:v>15</c:v>
                </c:pt>
                <c:pt idx="2">
                  <c:v>17</c:v>
                </c:pt>
                <c:pt idx="3">
                  <c:v>23</c:v>
                </c:pt>
                <c:pt idx="4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1B-40C3-88EB-1EEAA06CEA81}"/>
            </c:ext>
          </c:extLst>
        </c:ser>
        <c:ser>
          <c:idx val="4"/>
          <c:order val="4"/>
          <c:tx>
            <c:strRef>
              <c:f>subarray_analysis!$F$3</c:f>
              <c:strCache>
                <c:ptCount val="1"/>
                <c:pt idx="0">
                  <c:v>nRP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subarray_analysis!$A$4:$A$8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subarray_analysis!$F$4:$F$8</c:f>
              <c:numCache>
                <c:formatCode>General</c:formatCode>
                <c:ptCount val="5"/>
                <c:pt idx="0">
                  <c:v>16</c:v>
                </c:pt>
                <c:pt idx="1">
                  <c:v>7</c:v>
                </c:pt>
                <c:pt idx="2">
                  <c:v>4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1B-40C3-88EB-1EEAA06CEA81}"/>
            </c:ext>
          </c:extLst>
        </c:ser>
        <c:ser>
          <c:idx val="5"/>
          <c:order val="5"/>
          <c:tx>
            <c:strRef>
              <c:f>subarray_analysis!$G$3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subarray_analysis!$A$4:$A$8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subarray_analysis!$G$4:$G$8</c:f>
              <c:numCache>
                <c:formatCode>General</c:formatCode>
                <c:ptCount val="5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B1B-40C3-88EB-1EEAA06CEA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0592351"/>
        <c:axId val="1120615871"/>
      </c:lineChart>
      <c:catAx>
        <c:axId val="11205923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Subarrays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0615871"/>
        <c:crosses val="autoZero"/>
        <c:auto val="1"/>
        <c:lblAlgn val="ctr"/>
        <c:lblOffset val="100"/>
        <c:noMultiLvlLbl val="0"/>
      </c:catAx>
      <c:valAx>
        <c:axId val="1120615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0592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 of</a:t>
            </a:r>
            <a:r>
              <a:rPr lang="en-US" altLang="zh-TW" baseline="0"/>
              <a:t> command with Different Number of Subarrays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subarray_analysis!$K$3</c:f>
              <c:strCache>
                <c:ptCount val="1"/>
                <c:pt idx="0">
                  <c:v>Activation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subarray_analysis!$J$4:$J$8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subarray_analysis!$K$4:$K$8</c:f>
              <c:numCache>
                <c:formatCode>General</c:formatCode>
                <c:ptCount val="5"/>
                <c:pt idx="0">
                  <c:v>2.2513800000000002</c:v>
                </c:pt>
                <c:pt idx="1">
                  <c:v>1.49644</c:v>
                </c:pt>
                <c:pt idx="2">
                  <c:v>1.1293599999999999</c:v>
                </c:pt>
                <c:pt idx="3">
                  <c:v>0.96657599999999999</c:v>
                </c:pt>
                <c:pt idx="4">
                  <c:v>0.92671199999999998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E7-47E6-B4A2-30966CE41232}"/>
            </c:ext>
          </c:extLst>
        </c:ser>
        <c:ser>
          <c:idx val="1"/>
          <c:order val="1"/>
          <c:tx>
            <c:strRef>
              <c:f>subarray_analysis!$L$3</c:f>
              <c:strCache>
                <c:ptCount val="1"/>
                <c:pt idx="0">
                  <c:v>Precharge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subarray_analysis!$J$4:$J$8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subarray_analysis!$L$4:$L$8</c:f>
              <c:numCache>
                <c:formatCode>General</c:formatCode>
                <c:ptCount val="5"/>
                <c:pt idx="0">
                  <c:v>2.1504300000000001</c:v>
                </c:pt>
                <c:pt idx="1">
                  <c:v>1.3885799999999999</c:v>
                </c:pt>
                <c:pt idx="2">
                  <c:v>1.0076499999999999</c:v>
                </c:pt>
                <c:pt idx="3">
                  <c:v>0.81718599999999997</c:v>
                </c:pt>
                <c:pt idx="4">
                  <c:v>0.72195399999999998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E7-47E6-B4A2-30966CE41232}"/>
            </c:ext>
          </c:extLst>
        </c:ser>
        <c:ser>
          <c:idx val="2"/>
          <c:order val="2"/>
          <c:tx>
            <c:strRef>
              <c:f>subarray_analysis!$M$3</c:f>
              <c:strCache>
                <c:ptCount val="1"/>
                <c:pt idx="0">
                  <c:v>Read/Write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subarray_analysis!$J$4:$J$8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f>subarray_analysis!$M$4:$M$8</c:f>
              <c:numCache>
                <c:formatCode>General</c:formatCode>
                <c:ptCount val="5"/>
                <c:pt idx="0">
                  <c:v>5.7557999999999998</c:v>
                </c:pt>
                <c:pt idx="1">
                  <c:v>6.2062799999999996</c:v>
                </c:pt>
                <c:pt idx="2">
                  <c:v>7.1070599999999997</c:v>
                </c:pt>
                <c:pt idx="3">
                  <c:v>8.9080600000000008</c:v>
                </c:pt>
                <c:pt idx="4">
                  <c:v>12.508699999999999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E7-47E6-B4A2-30966CE412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5359775"/>
        <c:axId val="1045414015"/>
      </c:lineChart>
      <c:catAx>
        <c:axId val="1045359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Subarrays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5414015"/>
        <c:crosses val="autoZero"/>
        <c:auto val="1"/>
        <c:lblAlgn val="ctr"/>
        <c:lblOffset val="100"/>
        <c:noMultiLvlLbl val="0"/>
      </c:catAx>
      <c:valAx>
        <c:axId val="1045414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Energy(nJ)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5359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DRAM Core Area Under Different Number of Subarrays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subarray_analysis!$K$11</c:f>
              <c:strCache>
                <c:ptCount val="1"/>
                <c:pt idx="0">
                  <c:v>Area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extLst>
                <c:ext xmlns:c15="http://schemas.microsoft.com/office/drawing/2012/chart" uri="{02D57815-91ED-43cb-92C2-25804820EDAC}">
                  <c15:fullRef>
                    <c15:sqref>subarray_analysis!$J$12:$J$17</c15:sqref>
                  </c15:fullRef>
                </c:ext>
              </c:extLst>
              <c:f>subarray_analysis!$J$13:$J$17</c:f>
              <c:numCache>
                <c:formatCode>General</c:formatCode>
                <c:ptCount val="5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</c:numCache>
            </c:num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subarray_analysis!$K$12:$K$17</c15:sqref>
                  </c15:fullRef>
                </c:ext>
              </c:extLst>
              <c:f>subarray_analysis!$K$13:$K$17</c:f>
              <c:numCache>
                <c:formatCode>General</c:formatCode>
                <c:ptCount val="5"/>
                <c:pt idx="0">
                  <c:v>23.559100000000001</c:v>
                </c:pt>
                <c:pt idx="1">
                  <c:v>24.537299999999998</c:v>
                </c:pt>
                <c:pt idx="2">
                  <c:v>26.488199999999999</c:v>
                </c:pt>
                <c:pt idx="3">
                  <c:v>30.372399999999999</c:v>
                </c:pt>
                <c:pt idx="4">
                  <c:v>38.095500000000001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92-449B-A15E-44A3BD86CA5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045317055"/>
        <c:axId val="1045345375"/>
      </c:lineChart>
      <c:catAx>
        <c:axId val="10453170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Subarrays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5345375"/>
        <c:crosses val="autoZero"/>
        <c:auto val="1"/>
        <c:lblAlgn val="ctr"/>
        <c:lblOffset val="100"/>
        <c:noMultiLvlLbl val="0"/>
      </c:catAx>
      <c:valAx>
        <c:axId val="1045345375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Area(mm^2)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53170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Refresh Counts Under Different</a:t>
            </a:r>
            <a:r>
              <a:rPr lang="en-US" altLang="zh-TW" baseline="0"/>
              <a:t> Number of Subarrays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bank_analysis_refab_summary!$A$18</c:f>
              <c:strCache>
                <c:ptCount val="1"/>
                <c:pt idx="0">
                  <c:v>Auto Refresh 32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bank_analysis_refab_summary!$B$18</c:f>
              <c:numCache>
                <c:formatCode>General</c:formatCode>
                <c:ptCount val="1"/>
                <c:pt idx="0">
                  <c:v>76574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6-48D8-A5C7-00650B350397}"/>
            </c:ext>
          </c:extLst>
        </c:ser>
        <c:ser>
          <c:idx val="1"/>
          <c:order val="1"/>
          <c:tx>
            <c:strRef>
              <c:f>bank_analysis_refab_summary!$A$19</c:f>
              <c:strCache>
                <c:ptCount val="1"/>
                <c:pt idx="0">
                  <c:v>WUPR 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bank_analysis_refab_summary!$B$19</c:f>
              <c:numCache>
                <c:formatCode>General</c:formatCode>
                <c:ptCount val="1"/>
                <c:pt idx="0">
                  <c:v>27445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E6-48D8-A5C7-00650B350397}"/>
            </c:ext>
          </c:extLst>
        </c:ser>
        <c:ser>
          <c:idx val="2"/>
          <c:order val="2"/>
          <c:tx>
            <c:strRef>
              <c:f>bank_analysis_refab_summary!$A$20</c:f>
              <c:strCache>
                <c:ptCount val="1"/>
                <c:pt idx="0">
                  <c:v>Auto Refresh 64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bank_analysis_refab_summary!$B$20</c:f>
              <c:numCache>
                <c:formatCode>General</c:formatCode>
                <c:ptCount val="1"/>
                <c:pt idx="0">
                  <c:v>69316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8E6-48D8-A5C7-00650B350397}"/>
            </c:ext>
          </c:extLst>
        </c:ser>
        <c:ser>
          <c:idx val="3"/>
          <c:order val="3"/>
          <c:tx>
            <c:strRef>
              <c:f>bank_analysis_refab_summary!$A$21</c:f>
              <c:strCache>
                <c:ptCount val="1"/>
                <c:pt idx="0">
                  <c:v>WUPR 64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bank_analysis_refab_summary!$B$21</c:f>
              <c:numCache>
                <c:formatCode>General</c:formatCode>
                <c:ptCount val="1"/>
                <c:pt idx="0">
                  <c:v>27451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8E6-48D8-A5C7-00650B350397}"/>
            </c:ext>
          </c:extLst>
        </c:ser>
        <c:ser>
          <c:idx val="4"/>
          <c:order val="4"/>
          <c:tx>
            <c:strRef>
              <c:f>bank_analysis_refab_summary!$A$22</c:f>
              <c:strCache>
                <c:ptCount val="1"/>
                <c:pt idx="0">
                  <c:v>Auto Refresh 128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bank_analysis_refab_summary!$B$22</c:f>
              <c:numCache>
                <c:formatCode>General</c:formatCode>
                <c:ptCount val="1"/>
                <c:pt idx="0">
                  <c:v>66039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8E6-48D8-A5C7-00650B350397}"/>
            </c:ext>
          </c:extLst>
        </c:ser>
        <c:ser>
          <c:idx val="5"/>
          <c:order val="5"/>
          <c:tx>
            <c:strRef>
              <c:f>bank_analysis_refab_summary!$A$23</c:f>
              <c:strCache>
                <c:ptCount val="1"/>
                <c:pt idx="0">
                  <c:v>WUPR 128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bank_analysis_refab_summary!$B$23</c:f>
              <c:numCache>
                <c:formatCode>General</c:formatCode>
                <c:ptCount val="1"/>
                <c:pt idx="0">
                  <c:v>27043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8E6-48D8-A5C7-00650B350397}"/>
            </c:ext>
          </c:extLst>
        </c:ser>
        <c:ser>
          <c:idx val="6"/>
          <c:order val="6"/>
          <c:tx>
            <c:strRef>
              <c:f>bank_analysis_refab_summary!$A$24</c:f>
              <c:strCache>
                <c:ptCount val="1"/>
                <c:pt idx="0">
                  <c:v>Auto Refresh 256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bank_analysis_refab_summary!$B$24</c:f>
              <c:numCache>
                <c:formatCode>General</c:formatCode>
                <c:ptCount val="1"/>
                <c:pt idx="0">
                  <c:v>65202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8E6-48D8-A5C7-00650B350397}"/>
            </c:ext>
          </c:extLst>
        </c:ser>
        <c:ser>
          <c:idx val="7"/>
          <c:order val="7"/>
          <c:tx>
            <c:strRef>
              <c:f>bank_analysis_refab_summary!$A$25</c:f>
              <c:strCache>
                <c:ptCount val="1"/>
                <c:pt idx="0">
                  <c:v>WUPR 256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bank_analysis_refab_summary!$B$25</c:f>
              <c:numCache>
                <c:formatCode>General</c:formatCode>
                <c:ptCount val="1"/>
                <c:pt idx="0">
                  <c:v>27043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8E6-48D8-A5C7-00650B350397}"/>
            </c:ext>
          </c:extLst>
        </c:ser>
        <c:ser>
          <c:idx val="8"/>
          <c:order val="8"/>
          <c:tx>
            <c:strRef>
              <c:f>bank_analysis_refab_summary!$A$26</c:f>
              <c:strCache>
                <c:ptCount val="1"/>
                <c:pt idx="0">
                  <c:v>Auto Refresh 512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bank_analysis_refab_summary!$B$26</c:f>
              <c:numCache>
                <c:formatCode>General</c:formatCode>
                <c:ptCount val="1"/>
                <c:pt idx="0">
                  <c:v>65202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E6-48D8-A5C7-00650B350397}"/>
            </c:ext>
          </c:extLst>
        </c:ser>
        <c:ser>
          <c:idx val="9"/>
          <c:order val="9"/>
          <c:tx>
            <c:strRef>
              <c:f>bank_analysis_refab_summary!$A$27</c:f>
              <c:strCache>
                <c:ptCount val="1"/>
                <c:pt idx="0">
                  <c:v>WUPR 512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bank_analysis_refab_summary!$B$17</c:f>
              <c:numCache>
                <c:formatCode>General</c:formatCode>
                <c:ptCount val="1"/>
              </c:numCache>
            </c:numRef>
          </c:cat>
          <c:val>
            <c:numRef>
              <c:f>bank_analysis_refab_summary!$B$27</c:f>
              <c:numCache>
                <c:formatCode>General</c:formatCode>
                <c:ptCount val="1"/>
                <c:pt idx="0">
                  <c:v>27043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8E6-48D8-A5C7-00650B35039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8708015"/>
        <c:axId val="1028682095"/>
      </c:barChart>
      <c:catAx>
        <c:axId val="102870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8682095"/>
        <c:crosses val="autoZero"/>
        <c:auto val="1"/>
        <c:lblAlgn val="ctr"/>
        <c:lblOffset val="100"/>
        <c:noMultiLvlLbl val="0"/>
      </c:catAx>
      <c:valAx>
        <c:axId val="1028682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8708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Bandwidth</a:t>
            </a:r>
            <a:r>
              <a:rPr lang="en-US" altLang="zh-TW" baseline="0"/>
              <a:t> Under Different Number of Subarrays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bank_size_analysis_trace_summar!$A$24</c:f>
              <c:strCache>
                <c:ptCount val="1"/>
                <c:pt idx="0">
                  <c:v>Auto Refresh 32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bank_size_analysis_trace_summar!$B$24</c:f>
              <c:numCache>
                <c:formatCode>General</c:formatCode>
                <c:ptCount val="1"/>
                <c:pt idx="0">
                  <c:v>82.462104800000006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2-4A34-9568-2A403BC8511E}"/>
            </c:ext>
          </c:extLst>
        </c:ser>
        <c:ser>
          <c:idx val="1"/>
          <c:order val="1"/>
          <c:tx>
            <c:strRef>
              <c:f>bank_size_analysis_trace_summar!$A$25</c:f>
              <c:strCache>
                <c:ptCount val="1"/>
                <c:pt idx="0">
                  <c:v>WUPR 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bank_size_analysis_trace_summar!$B$25</c:f>
              <c:numCache>
                <c:formatCode>General</c:formatCode>
                <c:ptCount val="1"/>
                <c:pt idx="0">
                  <c:v>84.300735500000002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C2-4A34-9568-2A403BC8511E}"/>
            </c:ext>
          </c:extLst>
        </c:ser>
        <c:ser>
          <c:idx val="2"/>
          <c:order val="2"/>
          <c:tx>
            <c:strRef>
              <c:f>bank_size_analysis_trace_summar!$A$26</c:f>
              <c:strCache>
                <c:ptCount val="1"/>
                <c:pt idx="0">
                  <c:v>Auto Refresh 64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bank_size_analysis_trace_summar!$B$26</c:f>
              <c:numCache>
                <c:formatCode>General</c:formatCode>
                <c:ptCount val="1"/>
                <c:pt idx="0">
                  <c:v>91.097213699999998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C2-4A34-9568-2A403BC8511E}"/>
            </c:ext>
          </c:extLst>
        </c:ser>
        <c:ser>
          <c:idx val="3"/>
          <c:order val="3"/>
          <c:tx>
            <c:strRef>
              <c:f>bank_size_analysis_trace_summar!$A$27</c:f>
              <c:strCache>
                <c:ptCount val="1"/>
                <c:pt idx="0">
                  <c:v>WUPR 64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bank_size_analysis_trace_summar!$B$27</c:f>
              <c:numCache>
                <c:formatCode>General</c:formatCode>
                <c:ptCount val="1"/>
                <c:pt idx="0">
                  <c:v>92.990402200000005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C2-4A34-9568-2A403BC8511E}"/>
            </c:ext>
          </c:extLst>
        </c:ser>
        <c:ser>
          <c:idx val="4"/>
          <c:order val="4"/>
          <c:tx>
            <c:strRef>
              <c:f>bank_size_analysis_trace_summar!$A$28</c:f>
              <c:strCache>
                <c:ptCount val="1"/>
                <c:pt idx="0">
                  <c:v>Auto Refresh 128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bank_size_analysis_trace_summar!$B$28</c:f>
              <c:numCache>
                <c:formatCode>General</c:formatCode>
                <c:ptCount val="1"/>
                <c:pt idx="0">
                  <c:v>95.617370600000001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5C2-4A34-9568-2A403BC8511E}"/>
            </c:ext>
          </c:extLst>
        </c:ser>
        <c:ser>
          <c:idx val="5"/>
          <c:order val="5"/>
          <c:tx>
            <c:strRef>
              <c:f>bank_size_analysis_trace_summar!$A$29</c:f>
              <c:strCache>
                <c:ptCount val="1"/>
                <c:pt idx="0">
                  <c:v>WUPR 128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bank_size_analysis_trace_summar!$B$29</c:f>
              <c:numCache>
                <c:formatCode>General</c:formatCode>
                <c:ptCount val="1"/>
                <c:pt idx="0">
                  <c:v>97.5051117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5C2-4A34-9568-2A403BC8511E}"/>
            </c:ext>
          </c:extLst>
        </c:ser>
        <c:ser>
          <c:idx val="6"/>
          <c:order val="6"/>
          <c:tx>
            <c:strRef>
              <c:f>bank_size_analysis_trace_summar!$A$30</c:f>
              <c:strCache>
                <c:ptCount val="1"/>
                <c:pt idx="0">
                  <c:v>Auto Refresh 256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bank_size_analysis_trace_summar!$B$30</c:f>
              <c:numCache>
                <c:formatCode>General</c:formatCode>
                <c:ptCount val="1"/>
                <c:pt idx="0">
                  <c:v>96.844512899999998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C2-4A34-9568-2A403BC8511E}"/>
            </c:ext>
          </c:extLst>
        </c:ser>
        <c:ser>
          <c:idx val="7"/>
          <c:order val="7"/>
          <c:tx>
            <c:strRef>
              <c:f>bank_size_analysis_trace_summar!$A$31</c:f>
              <c:strCache>
                <c:ptCount val="1"/>
                <c:pt idx="0">
                  <c:v>WUPR 256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bank_size_analysis_trace_summar!$B$31</c:f>
              <c:numCache>
                <c:formatCode>General</c:formatCode>
                <c:ptCount val="1"/>
                <c:pt idx="0">
                  <c:v>98.710090600000001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5C2-4A34-9568-2A403BC8511E}"/>
            </c:ext>
          </c:extLst>
        </c:ser>
        <c:ser>
          <c:idx val="8"/>
          <c:order val="8"/>
          <c:tx>
            <c:strRef>
              <c:f>bank_size_analysis_trace_summar!$A$32</c:f>
              <c:strCache>
                <c:ptCount val="1"/>
                <c:pt idx="0">
                  <c:v>Auto Refresh 512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bank_size_analysis_trace_summar!$B$32</c:f>
              <c:numCache>
                <c:formatCode>General</c:formatCode>
                <c:ptCount val="1"/>
                <c:pt idx="0">
                  <c:v>99.071998600000001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C2-4A34-9568-2A403BC8511E}"/>
            </c:ext>
          </c:extLst>
        </c:ser>
        <c:ser>
          <c:idx val="9"/>
          <c:order val="9"/>
          <c:tx>
            <c:strRef>
              <c:f>bank_size_analysis_trace_summar!$A$33</c:f>
              <c:strCache>
                <c:ptCount val="1"/>
                <c:pt idx="0">
                  <c:v>WUPR 512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bank_size_analysis_trace_summar!$B$33</c:f>
              <c:numCache>
                <c:formatCode>General</c:formatCode>
                <c:ptCount val="1"/>
                <c:pt idx="0">
                  <c:v>101.452797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5C2-4A34-9568-2A403BC851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45417375"/>
        <c:axId val="1045408735"/>
      </c:barChart>
      <c:catAx>
        <c:axId val="10454173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45408735"/>
        <c:crosses val="autoZero"/>
        <c:auto val="1"/>
        <c:lblAlgn val="ctr"/>
        <c:lblOffset val="100"/>
        <c:noMultiLvlLbl val="0"/>
      </c:catAx>
      <c:valAx>
        <c:axId val="1045408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Bandwidth GB/s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4541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</a:t>
            </a:r>
            <a:r>
              <a:rPr lang="en-US" altLang="zh-TW" baseline="0"/>
              <a:t> Consumption with Different # Of Subarrays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bank_size_analysis_trace_summar!$E$24</c:f>
              <c:strCache>
                <c:ptCount val="1"/>
                <c:pt idx="0">
                  <c:v>Auto Refresh 32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bank_size_analysis_trace_summar!$G$24</c:f>
              <c:numCache>
                <c:formatCode>General</c:formatCode>
                <c:ptCount val="1"/>
                <c:pt idx="0">
                  <c:v>1239.001826556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30-435B-B54D-FDD63A9ACD95}"/>
            </c:ext>
          </c:extLst>
        </c:ser>
        <c:ser>
          <c:idx val="1"/>
          <c:order val="1"/>
          <c:tx>
            <c:strRef>
              <c:f>bank_size_analysis_trace_summar!$E$25</c:f>
              <c:strCache>
                <c:ptCount val="1"/>
                <c:pt idx="0">
                  <c:v>WUPR 32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bank_size_analysis_trace_summar!$G$25</c:f>
              <c:numCache>
                <c:formatCode>General</c:formatCode>
                <c:ptCount val="1"/>
                <c:pt idx="0">
                  <c:v>1247.1903151444599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30-435B-B54D-FDD63A9ACD95}"/>
            </c:ext>
          </c:extLst>
        </c:ser>
        <c:ser>
          <c:idx val="2"/>
          <c:order val="2"/>
          <c:tx>
            <c:strRef>
              <c:f>bank_size_analysis_trace_summar!$E$26</c:f>
              <c:strCache>
                <c:ptCount val="1"/>
                <c:pt idx="0">
                  <c:v>Auto Refresh 64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bank_size_analysis_trace_summar!$G$26</c:f>
              <c:numCache>
                <c:formatCode>General</c:formatCode>
                <c:ptCount val="1"/>
                <c:pt idx="0">
                  <c:v>1310.0523877256201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30-435B-B54D-FDD63A9ACD95}"/>
            </c:ext>
          </c:extLst>
        </c:ser>
        <c:ser>
          <c:idx val="3"/>
          <c:order val="3"/>
          <c:tx>
            <c:strRef>
              <c:f>bank_size_analysis_trace_summar!$E$27</c:f>
              <c:strCache>
                <c:ptCount val="1"/>
                <c:pt idx="0">
                  <c:v>WUPR 64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bank_size_analysis_trace_summar!$G$27</c:f>
              <c:numCache>
                <c:formatCode>General</c:formatCode>
                <c:ptCount val="1"/>
                <c:pt idx="0">
                  <c:v>1303.07541280599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30-435B-B54D-FDD63A9ACD95}"/>
            </c:ext>
          </c:extLst>
        </c:ser>
        <c:ser>
          <c:idx val="4"/>
          <c:order val="4"/>
          <c:tx>
            <c:strRef>
              <c:f>bank_size_analysis_trace_summar!$E$28</c:f>
              <c:strCache>
                <c:ptCount val="1"/>
                <c:pt idx="0">
                  <c:v>Auto Refresh 128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bank_size_analysis_trace_summar!$G$28</c:f>
              <c:numCache>
                <c:formatCode>General</c:formatCode>
                <c:ptCount val="1"/>
                <c:pt idx="0">
                  <c:v>1472.56323446838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30-435B-B54D-FDD63A9ACD95}"/>
            </c:ext>
          </c:extLst>
        </c:ser>
        <c:ser>
          <c:idx val="5"/>
          <c:order val="5"/>
          <c:tx>
            <c:strRef>
              <c:f>bank_size_analysis_trace_summar!$E$29</c:f>
              <c:strCache>
                <c:ptCount val="1"/>
                <c:pt idx="0">
                  <c:v>WUPR 128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bank_size_analysis_trace_summar!$G$29</c:f>
              <c:numCache>
                <c:formatCode>General</c:formatCode>
                <c:ptCount val="1"/>
                <c:pt idx="0">
                  <c:v>1466.1738805413102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B30-435B-B54D-FDD63A9ACD95}"/>
            </c:ext>
          </c:extLst>
        </c:ser>
        <c:ser>
          <c:idx val="6"/>
          <c:order val="6"/>
          <c:tx>
            <c:strRef>
              <c:f>bank_size_analysis_trace_summar!$E$30</c:f>
              <c:strCache>
                <c:ptCount val="1"/>
                <c:pt idx="0">
                  <c:v>Auto Refresh 256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bank_size_analysis_trace_summar!$G$30</c:f>
              <c:numCache>
                <c:formatCode>General</c:formatCode>
                <c:ptCount val="1"/>
                <c:pt idx="0">
                  <c:v>1816.6537871466999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30-435B-B54D-FDD63A9ACD95}"/>
            </c:ext>
          </c:extLst>
        </c:ser>
        <c:ser>
          <c:idx val="7"/>
          <c:order val="7"/>
          <c:tx>
            <c:strRef>
              <c:f>bank_size_analysis_trace_summar!$E$31</c:f>
              <c:strCache>
                <c:ptCount val="1"/>
                <c:pt idx="0">
                  <c:v>WUPR 256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bank_size_analysis_trace_summar!$G$31</c:f>
              <c:numCache>
                <c:formatCode>General</c:formatCode>
                <c:ptCount val="1"/>
                <c:pt idx="0">
                  <c:v>1810.4794685331699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B30-435B-B54D-FDD63A9ACD95}"/>
            </c:ext>
          </c:extLst>
        </c:ser>
        <c:ser>
          <c:idx val="8"/>
          <c:order val="8"/>
          <c:tx>
            <c:strRef>
              <c:f>bank_size_analysis_trace_summar!$E$32</c:f>
              <c:strCache>
                <c:ptCount val="1"/>
                <c:pt idx="0">
                  <c:v>Auto Refresh 512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bank_size_analysis_trace_summar!$G$32</c:f>
              <c:numCache>
                <c:formatCode>General</c:formatCode>
                <c:ptCount val="1"/>
                <c:pt idx="0">
                  <c:v>2513.0808323671499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30-435B-B54D-FDD63A9ACD95}"/>
            </c:ext>
          </c:extLst>
        </c:ser>
        <c:ser>
          <c:idx val="9"/>
          <c:order val="9"/>
          <c:tx>
            <c:strRef>
              <c:f>bank_size_analysis_trace_summar!$E$33</c:f>
              <c:strCache>
                <c:ptCount val="1"/>
                <c:pt idx="0">
                  <c:v>WUPR 512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bank_size_analysis_trace_summar!$G$33</c:f>
              <c:numCache>
                <c:formatCode>General</c:formatCode>
                <c:ptCount val="1"/>
                <c:pt idx="0">
                  <c:v>2506.9269444568099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B30-435B-B54D-FDD63A9ACD9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28695055"/>
        <c:axId val="1028695535"/>
      </c:barChart>
      <c:catAx>
        <c:axId val="10286950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28695535"/>
        <c:crosses val="autoZero"/>
        <c:auto val="1"/>
        <c:lblAlgn val="ctr"/>
        <c:lblOffset val="100"/>
        <c:noMultiLvlLbl val="0"/>
      </c:catAx>
      <c:valAx>
        <c:axId val="1028695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Energy(mJ)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869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0AE39F8-3971-87CC-04A0-92E91C19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D470E30C-EDD3-DAD7-09D8-1E43172FB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22097153-E67C-537D-8A66-53A4EDDA0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285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34F656A-C7C1-18CB-361F-C8995BB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E810806-5078-E925-9816-CEAF62FCF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0656B10-CFFB-DB98-9496-1F5B25261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442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CB0969E-65D5-A158-3867-DD4DDF9C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09BDC94-A9EC-F4C6-7CB0-280ECBED1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9F3725C-DEF5-ED72-9F2D-E234CC3A1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341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A4922452-E3B9-E3D7-2BF3-B584FAD8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20DFB5E-43D9-AFA3-CBD9-AC9DAD870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FEA8392-3FB7-0018-1E31-9A5A340371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3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41E57FA-CECA-B833-0AC4-6F35651B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702EFC8-3EE2-939A-58D5-C464A5237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5818447-022C-90D8-B54B-E493DAE0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80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9C84074-D322-9FE9-1F15-85ACB609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B658CCA2-D9D5-0A6A-D490-D2F03CE2D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5B6D6904-ED69-4887-888B-38E638CF7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2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D16FCA3-EE27-5860-A8A2-25A0AA818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A4CE7786-4786-F9C4-4978-77776FA8D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461B5B3D-B421-A73E-E369-1FE62BA14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425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EF6E6B3-7308-88DB-28A8-8ED20953A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E4DAD57-0045-C7BD-4A30-6D59DBBE89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484F3E1-C312-B8C3-E242-ABBB4466B2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41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496D08F-13D4-2733-3FCA-863C64C2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3928AD-BD58-9D64-5777-980EFEC3E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6E73124-28D1-F6B6-EC36-18B89A1D2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72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D04237-5D33-007E-17E5-5910EC77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A2CDF45-A67A-A8F3-6936-DAD741AE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1DCC86A-8A50-FCB4-C179-21A455DD3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4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6BF1256-EEA0-78C1-0184-78BD04CA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FDF0694-E0C7-2F3A-85F4-1A3AB768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8CD2116-B345-9572-83CA-B7D10E1F2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628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5E0166F-1945-F2E4-8F2E-AB14CCEA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FE36248B-2BDC-7844-FF0D-E4D1B6C64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Architecture</a:t>
            </a:r>
            <a:endParaRPr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752EA36-9A30-ACDB-C6A0-F5FEF2F132AA}"/>
              </a:ext>
            </a:extLst>
          </p:cNvPr>
          <p:cNvGrpSpPr/>
          <p:nvPr/>
        </p:nvGrpSpPr>
        <p:grpSpPr>
          <a:xfrm>
            <a:off x="665898" y="1675072"/>
            <a:ext cx="2431151" cy="4219302"/>
            <a:chOff x="383750" y="2567582"/>
            <a:chExt cx="2431151" cy="15635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07DFEE-7820-6F60-8790-E1748C7130AE}"/>
                </a:ext>
              </a:extLst>
            </p:cNvPr>
            <p:cNvSpPr/>
            <p:nvPr/>
          </p:nvSpPr>
          <p:spPr>
            <a:xfrm>
              <a:off x="383750" y="2567582"/>
              <a:ext cx="2431151" cy="1563534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581588-B24E-B698-FD55-9A30E566D21F}"/>
                </a:ext>
              </a:extLst>
            </p:cNvPr>
            <p:cNvSpPr txBox="1"/>
            <p:nvPr/>
          </p:nvSpPr>
          <p:spPr>
            <a:xfrm>
              <a:off x="599669" y="2612400"/>
              <a:ext cx="2036481" cy="337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454B10-5AEB-5D7B-4305-0CF095251CB0}"/>
                </a:ext>
              </a:extLst>
            </p:cNvPr>
            <p:cNvSpPr/>
            <p:nvPr/>
          </p:nvSpPr>
          <p:spPr>
            <a:xfrm>
              <a:off x="801651" y="2788094"/>
              <a:ext cx="1632519" cy="1218137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D14B2D-8DD3-11E4-C359-2FD28AE0B78C}"/>
              </a:ext>
            </a:extLst>
          </p:cNvPr>
          <p:cNvSpPr txBox="1"/>
          <p:nvPr/>
        </p:nvSpPr>
        <p:spPr>
          <a:xfrm>
            <a:off x="3002748" y="2971606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Command Bus</a:t>
            </a:r>
            <a:endParaRPr lang="zh-TW" altLang="en-US" sz="1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8B1E6-432D-18F2-3B79-A348E1091143}"/>
              </a:ext>
            </a:extLst>
          </p:cNvPr>
          <p:cNvSpPr/>
          <p:nvPr/>
        </p:nvSpPr>
        <p:spPr>
          <a:xfrm>
            <a:off x="3862997" y="1675072"/>
            <a:ext cx="4647333" cy="4219302"/>
          </a:xfrm>
          <a:prstGeom prst="rect">
            <a:avLst/>
          </a:prstGeom>
          <a:solidFill>
            <a:srgbClr val="CEE8F7"/>
          </a:solidFill>
          <a:ln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C2AF97-3903-5851-A621-D783BD5C5207}"/>
              </a:ext>
            </a:extLst>
          </p:cNvPr>
          <p:cNvSpPr txBox="1"/>
          <p:nvPr/>
        </p:nvSpPr>
        <p:spPr>
          <a:xfrm>
            <a:off x="3309999" y="1786173"/>
            <a:ext cx="5705479" cy="33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3D DRAM Bank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2FE38-E6AF-9BA0-BF47-21373F27DFC9}"/>
              </a:ext>
            </a:extLst>
          </p:cNvPr>
          <p:cNvSpPr/>
          <p:nvPr/>
        </p:nvSpPr>
        <p:spPr>
          <a:xfrm>
            <a:off x="4124219" y="2268182"/>
            <a:ext cx="1398012" cy="1651647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DRAM Control Logic</a:t>
            </a:r>
            <a:endParaRPr lang="zh-TW" altLang="en-US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2B56CF-F14D-759D-259A-8C4A093125BE}"/>
              </a:ext>
            </a:extLst>
          </p:cNvPr>
          <p:cNvCxnSpPr>
            <a:cxnSpLocks/>
          </p:cNvCxnSpPr>
          <p:nvPr/>
        </p:nvCxnSpPr>
        <p:spPr>
          <a:xfrm>
            <a:off x="4830483" y="3919824"/>
            <a:ext cx="0" cy="73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F9415E7-1C53-46F1-3C65-EDFBD357AEC7}"/>
              </a:ext>
            </a:extLst>
          </p:cNvPr>
          <p:cNvSpPr/>
          <p:nvPr/>
        </p:nvSpPr>
        <p:spPr>
          <a:xfrm>
            <a:off x="4145788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FB331-741E-0FFB-DC2D-F57364B6A138}"/>
              </a:ext>
            </a:extLst>
          </p:cNvPr>
          <p:cNvSpPr/>
          <p:nvPr/>
        </p:nvSpPr>
        <p:spPr>
          <a:xfrm>
            <a:off x="6212019" y="2282371"/>
            <a:ext cx="1834000" cy="148729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DRAM rows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C7801F-634B-7689-96C2-8C2C39044539}"/>
              </a:ext>
            </a:extLst>
          </p:cNvPr>
          <p:cNvCxnSpPr>
            <a:cxnSpLocks/>
          </p:cNvCxnSpPr>
          <p:nvPr/>
        </p:nvCxnSpPr>
        <p:spPr>
          <a:xfrm>
            <a:off x="5536413" y="5083978"/>
            <a:ext cx="846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6386506-009B-EAFA-E1A6-DB66B756C022}"/>
              </a:ext>
            </a:extLst>
          </p:cNvPr>
          <p:cNvCxnSpPr>
            <a:cxnSpLocks/>
          </p:cNvCxnSpPr>
          <p:nvPr/>
        </p:nvCxnSpPr>
        <p:spPr>
          <a:xfrm flipV="1">
            <a:off x="7073229" y="4116723"/>
            <a:ext cx="0" cy="51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8A207-D38F-B36C-1D5A-608484701C9F}"/>
              </a:ext>
            </a:extLst>
          </p:cNvPr>
          <p:cNvSpPr txBox="1"/>
          <p:nvPr/>
        </p:nvSpPr>
        <p:spPr>
          <a:xfrm>
            <a:off x="7023108" y="4259946"/>
            <a:ext cx="13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Refresh</a:t>
            </a:r>
            <a:endParaRPr lang="zh-TW" altLang="en-US" sz="1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4F0320-DCE9-5A4B-5C89-9C1270FF3957}"/>
              </a:ext>
            </a:extLst>
          </p:cNvPr>
          <p:cNvSpPr/>
          <p:nvPr/>
        </p:nvSpPr>
        <p:spPr>
          <a:xfrm>
            <a:off x="6402414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Bank Control Logic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5CF08AC-EE76-6B88-4E65-3F4E8EF41069}"/>
              </a:ext>
            </a:extLst>
          </p:cNvPr>
          <p:cNvCxnSpPr>
            <a:cxnSpLocks/>
          </p:cNvCxnSpPr>
          <p:nvPr/>
        </p:nvCxnSpPr>
        <p:spPr>
          <a:xfrm>
            <a:off x="2735368" y="3334246"/>
            <a:ext cx="1380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BC833D6-2554-7659-8A7B-FE85F3F61909}"/>
              </a:ext>
            </a:extLst>
          </p:cNvPr>
          <p:cNvSpPr/>
          <p:nvPr/>
        </p:nvSpPr>
        <p:spPr>
          <a:xfrm>
            <a:off x="6212019" y="3819817"/>
            <a:ext cx="1841598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B7FC2A-BD32-54EB-E3FA-700CE5721F61}"/>
              </a:ext>
            </a:extLst>
          </p:cNvPr>
          <p:cNvSpPr/>
          <p:nvPr/>
        </p:nvSpPr>
        <p:spPr>
          <a:xfrm rot="5400000">
            <a:off x="5262460" y="2887519"/>
            <a:ext cx="1487292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2153634-4339-DED0-F3AD-EE8028F90843}"/>
              </a:ext>
            </a:extLst>
          </p:cNvPr>
          <p:cNvSpPr/>
          <p:nvPr/>
        </p:nvSpPr>
        <p:spPr>
          <a:xfrm>
            <a:off x="739804" y="2708408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7FDD8DF-5117-37F4-59EC-5BB843E8412A}"/>
              </a:ext>
            </a:extLst>
          </p:cNvPr>
          <p:cNvSpPr/>
          <p:nvPr/>
        </p:nvSpPr>
        <p:spPr>
          <a:xfrm>
            <a:off x="2945727" y="4703518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830CE695-CE29-2385-F1EA-F666856640DB}"/>
              </a:ext>
            </a:extLst>
          </p:cNvPr>
          <p:cNvCxnSpPr>
            <a:cxnSpLocks/>
          </p:cNvCxnSpPr>
          <p:nvPr/>
        </p:nvCxnSpPr>
        <p:spPr>
          <a:xfrm>
            <a:off x="2735368" y="5103629"/>
            <a:ext cx="14104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8BF2DE-5A51-C090-E2EA-05197B197CD7}"/>
              </a:ext>
            </a:extLst>
          </p:cNvPr>
          <p:cNvSpPr txBox="1"/>
          <p:nvPr/>
        </p:nvSpPr>
        <p:spPr>
          <a:xfrm>
            <a:off x="3043668" y="4703519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Address</a:t>
            </a:r>
          </a:p>
          <a:p>
            <a:pPr algn="r"/>
            <a:r>
              <a:rPr lang="en-US" altLang="zh-TW" sz="1000" b="1" dirty="0"/>
              <a:t>Bus</a:t>
            </a:r>
            <a:endParaRPr lang="zh-TW" altLang="en-US" sz="1000" b="1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4E58CE24-5273-EE49-6963-2E41C14255B0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6006106" y="3769665"/>
            <a:ext cx="0" cy="1314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C843EE98-A171-A57C-F098-ECB103D79136}"/>
              </a:ext>
            </a:extLst>
          </p:cNvPr>
          <p:cNvSpPr txBox="1"/>
          <p:nvPr/>
        </p:nvSpPr>
        <p:spPr>
          <a:xfrm>
            <a:off x="5149652" y="4073528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Refresh Address</a:t>
            </a: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7A2FD7DC-1FBF-8666-A18C-C165E6F6EF40}"/>
              </a:ext>
            </a:extLst>
          </p:cNvPr>
          <p:cNvSpPr/>
          <p:nvPr/>
        </p:nvSpPr>
        <p:spPr>
          <a:xfrm>
            <a:off x="5105310" y="4116932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3</a:t>
            </a:r>
            <a:endParaRPr lang="zh-TW" altLang="en-US" b="1" dirty="0"/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B4634AAC-1A0A-2159-DBF1-DDDEB294C3F1}"/>
              </a:ext>
            </a:extLst>
          </p:cNvPr>
          <p:cNvSpPr/>
          <p:nvPr/>
        </p:nvSpPr>
        <p:spPr>
          <a:xfrm>
            <a:off x="740505" y="6187483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67E624B-13BB-113E-9FBA-F0C7D743B4CA}"/>
              </a:ext>
            </a:extLst>
          </p:cNvPr>
          <p:cNvSpPr txBox="1"/>
          <p:nvPr/>
        </p:nvSpPr>
        <p:spPr>
          <a:xfrm>
            <a:off x="1158240" y="6181306"/>
            <a:ext cx="7262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Memory Controller is now in charge of recording the DRAM Bank row to refresh, address of the row to refresh has to be sent together with the Auto Refresh Command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19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B895FD6-1D1C-B6EA-77E9-A897BBAA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3C8FAC79-7FFD-1393-7F1B-DC1442268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Original 3D-DRAM Die</a:t>
            </a:r>
            <a:endParaRPr dirty="0"/>
          </a:p>
        </p:txBody>
      </p:sp>
      <p:pic>
        <p:nvPicPr>
          <p:cNvPr id="4" name="圖片 3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B8F25890-E162-E8D4-166B-66CDD3FD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998"/>
            <a:ext cx="9144000" cy="47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963AFD96-6A53-80D1-8725-9D63EF7F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D805F054-16B8-2E37-4010-493FF95BD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3D-DRAM Die Modification</a:t>
            </a:r>
            <a:endParaRPr dirty="0"/>
          </a:p>
        </p:txBody>
      </p:sp>
      <p:pic>
        <p:nvPicPr>
          <p:cNvPr id="269" name="圖片 268">
            <a:extLst>
              <a:ext uri="{FF2B5EF4-FFF2-40B4-BE49-F238E27FC236}">
                <a16:creationId xmlns:a16="http://schemas.microsoft.com/office/drawing/2014/main" id="{747E7DA7-FE44-70A8-2D1C-56A238B6C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1048"/>
            <a:ext cx="9144000" cy="49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4947B9AA-CA10-B0DC-87B3-4CDF022B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AF44B2A-C11C-F304-9748-54AD0579B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3" name="Google Shape;509;p89">
            <a:extLst>
              <a:ext uri="{FF2B5EF4-FFF2-40B4-BE49-F238E27FC236}">
                <a16:creationId xmlns:a16="http://schemas.microsoft.com/office/drawing/2014/main" id="{E9F4CF19-FF35-63BF-81C6-37361815E653}"/>
              </a:ext>
            </a:extLst>
          </p:cNvPr>
          <p:cNvSpPr txBox="1"/>
          <p:nvPr/>
        </p:nvSpPr>
        <p:spPr>
          <a:xfrm>
            <a:off x="471605" y="955722"/>
            <a:ext cx="80243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Z. Chishti, S.-L. Lu, and B. L. Jacob, "Flexible Auto-Refresh: Enabling Scalable and Energy-Efficient DRAM Refresh Reductions," in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42nd Annual International Symposium on Computer Architecture (ISCA)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Portland, OR, USA, June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7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65" name="Google Shape;65;g35318edb1a6_0_0"/>
          <p:cNvSpPr txBox="1"/>
          <p:nvPr/>
        </p:nvSpPr>
        <p:spPr>
          <a:xfrm>
            <a:off x="252082" y="2494008"/>
            <a:ext cx="8423700" cy="93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Add the description of modification to DRAM logic Die for WUPR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076054"/>
            <a:ext cx="8423700" cy="114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Refresh Counts, Average Bandwidth &amp; Energy under different number of Subarrays per Bank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A16091A-FCD7-CBE2-DEC5-B641654D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11529E3-67A5-0CDD-3DC4-18CAB1DA3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Bank Analysis Configuration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1FD3DC-8B84-B7E9-FDC2-9D22071A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135682"/>
              </p:ext>
            </p:extLst>
          </p:nvPr>
        </p:nvGraphicFramePr>
        <p:xfrm>
          <a:off x="314298" y="1097284"/>
          <a:ext cx="8159930" cy="5512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42113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617817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127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742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DRAM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742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256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32,64,128,256,512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DRAM Technology Node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ITRS 32nm 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71CDDBB-9439-8325-5DF3-7BA66FDE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FFEE51F0-A8CF-DC9E-2949-8BE8E3080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Timing Constraints</a:t>
            </a:r>
            <a:r>
              <a:rPr lang="zh-TW" altLang="en-US" dirty="0"/>
              <a:t> </a:t>
            </a:r>
            <a:r>
              <a:rPr lang="en-US" altLang="zh-TW" dirty="0"/>
              <a:t>Trend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7808B123-081F-6E8D-DC1E-74C7E36EB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12242"/>
              </p:ext>
            </p:extLst>
          </p:nvPr>
        </p:nvGraphicFramePr>
        <p:xfrm>
          <a:off x="557349" y="1724296"/>
          <a:ext cx="8003177" cy="4223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634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AC030251-D706-E16A-A3CD-85893CA8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6780C65D-6E11-76B0-F31D-4612A002D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Energy per command Trend</a:t>
            </a:r>
            <a:endParaRPr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4F3C7B5E-6B98-DA79-9BC9-4F6180088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216775"/>
              </p:ext>
            </p:extLst>
          </p:nvPr>
        </p:nvGraphicFramePr>
        <p:xfrm>
          <a:off x="748937" y="1567543"/>
          <a:ext cx="7663543" cy="465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564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76B31B2-D0A1-4B26-9A98-D7D3E5F2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F1A3B8C-88EA-D442-0DD0-F03EC2481F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DRAM Core Area Trend</a:t>
            </a:r>
            <a:endParaRPr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DD5194AA-CE67-E260-E293-03A9BBC931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7901860"/>
              </p:ext>
            </p:extLst>
          </p:nvPr>
        </p:nvGraphicFramePr>
        <p:xfrm>
          <a:off x="428625" y="1543051"/>
          <a:ext cx="8105775" cy="4410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97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E801DCE-BA5A-23B1-CEF8-67FF8DC2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4AE7B09-5C0C-ECD4-1040-DDE3DFA45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Refresh Counts with Different # of Subarrays</a:t>
            </a:r>
            <a:endParaRPr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B9836287-65A5-7843-6609-4B6596F509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60435"/>
              </p:ext>
            </p:extLst>
          </p:nvPr>
        </p:nvGraphicFramePr>
        <p:xfrm>
          <a:off x="504825" y="1228725"/>
          <a:ext cx="8286750" cy="4838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10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91976F1-73A2-A4E3-37BD-C4B43308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0CA82115-1F4D-E5CF-92E4-2C72DA94B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Bandwidth </a:t>
            </a:r>
            <a:r>
              <a:rPr lang="en-US" altLang="zh-TW" dirty="0"/>
              <a:t>with Different # of Subarrays</a:t>
            </a:r>
            <a:endParaRPr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67AC6DAB-3689-2A74-5C71-1C06116891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555568"/>
              </p:ext>
            </p:extLst>
          </p:nvPr>
        </p:nvGraphicFramePr>
        <p:xfrm>
          <a:off x="528637" y="1581151"/>
          <a:ext cx="8086725" cy="4629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5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A05A083-7401-6DF3-026E-EF354E79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EEE6ECE-8723-A5EE-4C72-91614EDDF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842" y="72344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Energy with Different # of Subarrays</a:t>
            </a:r>
            <a:endParaRPr dirty="0"/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A637A129-2FB1-DD42-EF32-573E4972DD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8755574"/>
              </p:ext>
            </p:extLst>
          </p:nvPr>
        </p:nvGraphicFramePr>
        <p:xfrm>
          <a:off x="308842" y="1400176"/>
          <a:ext cx="8153400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95628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340</Words>
  <Application>Microsoft Office PowerPoint</Application>
  <PresentationFormat>如螢幕大小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Noto Sans Symbols</vt:lpstr>
      <vt:lpstr>Times New Roman</vt:lpstr>
      <vt:lpstr>Calibri</vt:lpstr>
      <vt:lpstr>Federo</vt:lpstr>
      <vt:lpstr>Arial</vt:lpstr>
      <vt:lpstr>Arial Narrow</vt:lpstr>
      <vt:lpstr>lpsoc3</vt:lpstr>
      <vt:lpstr>PowerPoint 簡報</vt:lpstr>
      <vt:lpstr>Recent Progress</vt:lpstr>
      <vt:lpstr>Bank Analysis Configuration</vt:lpstr>
      <vt:lpstr>Timing Constraints Trend</vt:lpstr>
      <vt:lpstr>Energy per command Trend</vt:lpstr>
      <vt:lpstr>DRAM Core Area Trend</vt:lpstr>
      <vt:lpstr>Refresh Counts with Different # of Subarrays</vt:lpstr>
      <vt:lpstr>Bandwidth with Different # of Subarrays</vt:lpstr>
      <vt:lpstr>Energy with Different # of Subarrays</vt:lpstr>
      <vt:lpstr>WUPR Architecture</vt:lpstr>
      <vt:lpstr>Original 3D-DRAM Die</vt:lpstr>
      <vt:lpstr>3D-DRAM Die Modification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276</cp:revision>
  <dcterms:created xsi:type="dcterms:W3CDTF">2010-07-12T19:41:54Z</dcterms:created>
  <dcterms:modified xsi:type="dcterms:W3CDTF">2025-06-27T08:16:10Z</dcterms:modified>
</cp:coreProperties>
</file>