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6" r:id="rId4"/>
    <p:sldId id="279" r:id="rId5"/>
    <p:sldId id="275" r:id="rId6"/>
    <p:sldId id="270" r:id="rId7"/>
    <p:sldId id="271" r:id="rId8"/>
    <p:sldId id="277" r:id="rId9"/>
    <p:sldId id="263" r:id="rId10"/>
    <p:sldId id="269" r:id="rId11"/>
    <p:sldId id="278" r:id="rId12"/>
    <p:sldId id="266" r:id="rId13"/>
    <p:sldId id="267" r:id="rId14"/>
    <p:sldId id="280" r:id="rId15"/>
    <p:sldId id="281" r:id="rId16"/>
  </p:sldIdLst>
  <p:sldSz cx="9144000" cy="6858000" type="screen4x3"/>
  <p:notesSz cx="6797675" cy="9926638"/>
  <p:embeddedFontLs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Federo" panose="02020500000000000000" charset="0"/>
      <p:regular r:id="rId22"/>
    </p:embeddedFont>
    <p:embeddedFont>
      <p:font typeface="Noto Sans Symbols" panose="02020500000000000000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hi3QZRVPu4FnDpvtl4kBE6ON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34" y="114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SYSTEM\trace_summar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SYSTEM\trace_summar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refab_summar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SYSTEM\WUPR_are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SYSTEM\trace_summary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AppData\Roaming\Microsoft\Excel\trace_summary%20(version%202)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SYSTEM\refab_summary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Bandwidth Breakdown Under different Temperature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'Bandwidth Loss Chart'!$A$12</c:f>
              <c:strCache>
                <c:ptCount val="1"/>
                <c:pt idx="0">
                  <c:v>Sustainable Bandwidth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'Bandwidth Loss Chart'!$B$11:$D$11</c:f>
              <c:strCache>
                <c:ptCount val="3"/>
                <c:pt idx="0">
                  <c:v>&lt; 85°C</c:v>
                </c:pt>
                <c:pt idx="1">
                  <c:v>85~95°C</c:v>
                </c:pt>
                <c:pt idx="2">
                  <c:v>&gt;95°C</c:v>
                </c:pt>
              </c:strCache>
            </c:strRef>
          </c:cat>
          <c:val>
            <c:numRef>
              <c:f>'Bandwidth Loss Chart'!$B$12:$D$12</c:f>
              <c:numCache>
                <c:formatCode>General</c:formatCode>
                <c:ptCount val="3"/>
                <c:pt idx="0">
                  <c:v>90.968429599999993</c:v>
                </c:pt>
                <c:pt idx="1">
                  <c:v>87.681991600000003</c:v>
                </c:pt>
                <c:pt idx="2">
                  <c:v>82.616203299999995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0-4D8A-99B1-4BFD7B93AD55}"/>
            </c:ext>
          </c:extLst>
        </c:ser>
        <c:ser>
          <c:idx val="1"/>
          <c:order val="1"/>
          <c:tx>
            <c:strRef>
              <c:f>'Bandwidth Loss Chart'!$A$13</c:f>
              <c:strCache>
                <c:ptCount val="1"/>
                <c:pt idx="0">
                  <c:v>Row Buffer Conflicts &amp; Miss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'Bandwidth Loss Chart'!$B$11:$D$11</c:f>
              <c:strCache>
                <c:ptCount val="3"/>
                <c:pt idx="0">
                  <c:v>&lt; 85°C</c:v>
                </c:pt>
                <c:pt idx="1">
                  <c:v>85~95°C</c:v>
                </c:pt>
                <c:pt idx="2">
                  <c:v>&gt;95°C</c:v>
                </c:pt>
              </c:strCache>
            </c:strRef>
          </c:cat>
          <c:val>
            <c:numRef>
              <c:f>'Bandwidth Loss Chart'!$B$13:$D$13</c:f>
              <c:numCache>
                <c:formatCode>General</c:formatCode>
                <c:ptCount val="3"/>
                <c:pt idx="0">
                  <c:v>33.728660599999998</c:v>
                </c:pt>
                <c:pt idx="1">
                  <c:v>33.728660599999998</c:v>
                </c:pt>
                <c:pt idx="2">
                  <c:v>33.728660599999998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0-4D8A-99B1-4BFD7B93AD55}"/>
            </c:ext>
          </c:extLst>
        </c:ser>
        <c:ser>
          <c:idx val="2"/>
          <c:order val="2"/>
          <c:tx>
            <c:strRef>
              <c:f>'Bandwidth Loss Chart'!$A$14</c:f>
              <c:strCache>
                <c:ptCount val="1"/>
                <c:pt idx="0">
                  <c:v>Refresh Lost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'Bandwidth Loss Chart'!$B$11:$D$11</c:f>
              <c:strCache>
                <c:ptCount val="3"/>
                <c:pt idx="0">
                  <c:v>&lt; 85°C</c:v>
                </c:pt>
                <c:pt idx="1">
                  <c:v>85~95°C</c:v>
                </c:pt>
                <c:pt idx="2">
                  <c:v>&gt;95°C</c:v>
                </c:pt>
              </c:strCache>
            </c:strRef>
          </c:cat>
          <c:val>
            <c:numRef>
              <c:f>'Bandwidth Loss Chart'!$B$14:$D$14</c:f>
              <c:numCache>
                <c:formatCode>General</c:formatCode>
                <c:ptCount val="3"/>
                <c:pt idx="0">
                  <c:v>3.302909800000009</c:v>
                </c:pt>
                <c:pt idx="1">
                  <c:v>6.5893477999999988</c:v>
                </c:pt>
                <c:pt idx="2">
                  <c:v>11.655136100000007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0-4D8A-99B1-4BFD7B93AD5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120574832"/>
        <c:axId val="2120575312"/>
      </c:barChart>
      <c:catAx>
        <c:axId val="2120574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0575312"/>
        <c:crosses val="autoZero"/>
        <c:auto val="1"/>
        <c:lblAlgn val="ctr"/>
        <c:lblOffset val="100"/>
        <c:noMultiLvlLbl val="0"/>
      </c:catAx>
      <c:valAx>
        <c:axId val="2120575312"/>
        <c:scaling>
          <c:orientation val="minMax"/>
          <c:max val="12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GB/s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20574832"/>
        <c:crosses val="autoZero"/>
        <c:crossBetween val="between"/>
        <c:majorUnit val="16"/>
        <c:minorUnit val="8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Energy Consumption Breakdown under different temperature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'Normal and ideal'!$E$23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'Normal and ideal'!$F$22:$H$22</c:f>
              <c:strCache>
                <c:ptCount val="3"/>
                <c:pt idx="0">
                  <c:v>&lt; 85°C</c:v>
                </c:pt>
                <c:pt idx="1">
                  <c:v>85~95°C</c:v>
                </c:pt>
                <c:pt idx="2">
                  <c:v>&gt;95°C</c:v>
                </c:pt>
              </c:strCache>
            </c:strRef>
          </c:cat>
          <c:val>
            <c:numRef>
              <c:f>'Normal and ideal'!$F$23:$H$23</c:f>
              <c:numCache>
                <c:formatCode>General</c:formatCode>
                <c:ptCount val="3"/>
                <c:pt idx="0">
                  <c:v>0.95396467785281469</c:v>
                </c:pt>
                <c:pt idx="1">
                  <c:v>0.94454444824696104</c:v>
                </c:pt>
                <c:pt idx="2">
                  <c:v>0.92662727292282898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87-48E2-A293-405731D7F947}"/>
            </c:ext>
          </c:extLst>
        </c:ser>
        <c:ser>
          <c:idx val="1"/>
          <c:order val="1"/>
          <c:tx>
            <c:strRef>
              <c:f>'Normal and ideal'!$E$24</c:f>
              <c:strCache>
                <c:ptCount val="1"/>
                <c:pt idx="0">
                  <c:v>Write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'Normal and ideal'!$F$22:$H$22</c:f>
              <c:strCache>
                <c:ptCount val="3"/>
                <c:pt idx="0">
                  <c:v>&lt; 85°C</c:v>
                </c:pt>
                <c:pt idx="1">
                  <c:v>85~95°C</c:v>
                </c:pt>
                <c:pt idx="2">
                  <c:v>&gt;95°C</c:v>
                </c:pt>
              </c:strCache>
            </c:strRef>
          </c:cat>
          <c:val>
            <c:numRef>
              <c:f>'Normal and ideal'!$F$24:$H$24</c:f>
              <c:numCache>
                <c:formatCode>General</c:formatCode>
                <c:ptCount val="3"/>
                <c:pt idx="0">
                  <c:v>7.3672664194603509E-3</c:v>
                </c:pt>
                <c:pt idx="1">
                  <c:v>7.2945159887053881E-3</c:v>
                </c:pt>
                <c:pt idx="2">
                  <c:v>7.1561454523935315E-3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87-48E2-A293-405731D7F947}"/>
            </c:ext>
          </c:extLst>
        </c:ser>
        <c:ser>
          <c:idx val="2"/>
          <c:order val="2"/>
          <c:tx>
            <c:strRef>
              <c:f>'Normal and ideal'!$E$25</c:f>
              <c:strCache>
                <c:ptCount val="1"/>
                <c:pt idx="0">
                  <c:v>Refresh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'Normal and ideal'!$F$22:$H$22</c:f>
              <c:strCache>
                <c:ptCount val="3"/>
                <c:pt idx="0">
                  <c:v>&lt; 85°C</c:v>
                </c:pt>
                <c:pt idx="1">
                  <c:v>85~95°C</c:v>
                </c:pt>
                <c:pt idx="2">
                  <c:v>&gt;95°C</c:v>
                </c:pt>
              </c:strCache>
            </c:strRef>
          </c:cat>
          <c:val>
            <c:numRef>
              <c:f>'Normal and ideal'!$F$25:$H$25</c:f>
              <c:numCache>
                <c:formatCode>General</c:formatCode>
                <c:ptCount val="3"/>
                <c:pt idx="0">
                  <c:v>8.6504713104743388E-3</c:v>
                </c:pt>
                <c:pt idx="1">
                  <c:v>1.7772224682970045E-2</c:v>
                </c:pt>
                <c:pt idx="2">
                  <c:v>3.7008312044026492E-2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87-48E2-A293-405731D7F947}"/>
            </c:ext>
          </c:extLst>
        </c:ser>
        <c:ser>
          <c:idx val="3"/>
          <c:order val="3"/>
          <c:tx>
            <c:strRef>
              <c:f>'Normal and ideal'!$E$26</c:f>
              <c:strCache>
                <c:ptCount val="1"/>
                <c:pt idx="0">
                  <c:v>Activation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'Normal and ideal'!$F$22:$H$22</c:f>
              <c:strCache>
                <c:ptCount val="3"/>
                <c:pt idx="0">
                  <c:v>&lt; 85°C</c:v>
                </c:pt>
                <c:pt idx="1">
                  <c:v>85~95°C</c:v>
                </c:pt>
                <c:pt idx="2">
                  <c:v>&gt;95°C</c:v>
                </c:pt>
              </c:strCache>
            </c:strRef>
          </c:cat>
          <c:val>
            <c:numRef>
              <c:f>'Normal and ideal'!$F$26:$H$26</c:f>
              <c:numCache>
                <c:formatCode>General</c:formatCode>
                <c:ptCount val="3"/>
                <c:pt idx="0">
                  <c:v>1.5545839064657495E-2</c:v>
                </c:pt>
                <c:pt idx="1">
                  <c:v>1.5738093986997975E-2</c:v>
                </c:pt>
                <c:pt idx="2">
                  <c:v>1.5126702129815041E-2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87-48E2-A293-405731D7F947}"/>
            </c:ext>
          </c:extLst>
        </c:ser>
        <c:ser>
          <c:idx val="4"/>
          <c:order val="4"/>
          <c:tx>
            <c:strRef>
              <c:f>'Normal and ideal'!$E$27</c:f>
              <c:strCache>
                <c:ptCount val="1"/>
                <c:pt idx="0">
                  <c:v>Precharge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'Normal and ideal'!$F$22:$H$22</c:f>
              <c:strCache>
                <c:ptCount val="3"/>
                <c:pt idx="0">
                  <c:v>&lt; 85°C</c:v>
                </c:pt>
                <c:pt idx="1">
                  <c:v>85~95°C</c:v>
                </c:pt>
                <c:pt idx="2">
                  <c:v>&gt;95°C</c:v>
                </c:pt>
              </c:strCache>
            </c:strRef>
          </c:cat>
          <c:val>
            <c:numRef>
              <c:f>'Normal and ideal'!$F$27:$H$27</c:f>
              <c:numCache>
                <c:formatCode>General</c:formatCode>
                <c:ptCount val="3"/>
                <c:pt idx="0">
                  <c:v>1.4471745352592963E-2</c:v>
                </c:pt>
                <c:pt idx="1">
                  <c:v>1.4650717094365483E-2</c:v>
                </c:pt>
                <c:pt idx="2">
                  <c:v>1.4081567450935835E-2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87-48E2-A293-405731D7F94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13316528"/>
        <c:axId val="1813310288"/>
      </c:barChart>
      <c:catAx>
        <c:axId val="181331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3310288"/>
        <c:crosses val="autoZero"/>
        <c:auto val="1"/>
        <c:lblAlgn val="ctr"/>
        <c:lblOffset val="100"/>
        <c:noMultiLvlLbl val="0"/>
      </c:catAx>
      <c:valAx>
        <c:axId val="1813310288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Energy</a:t>
                </a:r>
                <a:r>
                  <a:rPr lang="en-US" altLang="zh-TW" baseline="0" dirty="0"/>
                  <a:t> Consumption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331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WUPR</a:t>
            </a:r>
            <a:r>
              <a:rPr lang="en-US" altLang="zh-TW" baseline="0"/>
              <a:t> Number of Segments vs Refresh Counts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rgbClr val="00B050"/>
                </a:solidFill>
                <a:ln w="349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BA9-4C95-B569-0DAB59D8AA8A}"/>
              </c:ext>
            </c:extLst>
          </c:dPt>
          <c:cat>
            <c:numRef>
              <c:f>refab_summary!$C$2:$C$11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cat>
          <c:val>
            <c:numRef>
              <c:f>refab_summary!$B$2:$B$8</c:f>
              <c:numCache>
                <c:formatCode>General</c:formatCode>
                <c:ptCount val="7"/>
                <c:pt idx="0">
                  <c:v>59213</c:v>
                </c:pt>
                <c:pt idx="1">
                  <c:v>39730</c:v>
                </c:pt>
                <c:pt idx="2">
                  <c:v>31541</c:v>
                </c:pt>
                <c:pt idx="3">
                  <c:v>27451</c:v>
                </c:pt>
                <c:pt idx="4">
                  <c:v>27451</c:v>
                </c:pt>
                <c:pt idx="5">
                  <c:v>27451</c:v>
                </c:pt>
                <c:pt idx="6">
                  <c:v>27451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A9-4C95-B569-0DAB59D8A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9492272"/>
        <c:axId val="1709491312"/>
      </c:lineChart>
      <c:catAx>
        <c:axId val="1709492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Number of Segments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09491312"/>
        <c:crosses val="autoZero"/>
        <c:auto val="1"/>
        <c:lblAlgn val="ctr"/>
        <c:lblOffset val="100"/>
        <c:noMultiLvlLbl val="0"/>
      </c:catAx>
      <c:valAx>
        <c:axId val="170949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Refresh</a:t>
                </a:r>
                <a:r>
                  <a:rPr lang="en-US" altLang="zh-TW" baseline="0"/>
                  <a:t> Counts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0949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WUPR Area with 16nm vs Number of Segments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WUPR_area!$B$1</c:f>
              <c:strCache>
                <c:ptCount val="1"/>
                <c:pt idx="0">
                  <c:v>Area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C7-4943-84B1-7E3A6A7270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WUPR_area!$A$2:$A$8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cat>
          <c:val>
            <c:numRef>
              <c:f>WUPR_area!$B$2:$B$8</c:f>
              <c:numCache>
                <c:formatCode>General</c:formatCode>
                <c:ptCount val="7"/>
                <c:pt idx="0">
                  <c:v>104.35</c:v>
                </c:pt>
                <c:pt idx="1">
                  <c:v>165.32</c:v>
                </c:pt>
                <c:pt idx="2">
                  <c:v>263.08999999999997</c:v>
                </c:pt>
                <c:pt idx="3">
                  <c:v>449.87</c:v>
                </c:pt>
                <c:pt idx="4">
                  <c:v>783.61</c:v>
                </c:pt>
                <c:pt idx="5">
                  <c:v>1401.34</c:v>
                </c:pt>
                <c:pt idx="6">
                  <c:v>2472.5100000000002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C7-4943-84B1-7E3A6A7270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13204688"/>
        <c:axId val="1813212848"/>
      </c:barChart>
      <c:catAx>
        <c:axId val="1813204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Number of Segments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3212848"/>
        <c:crosses val="autoZero"/>
        <c:auto val="1"/>
        <c:lblAlgn val="ctr"/>
        <c:lblOffset val="100"/>
        <c:noMultiLvlLbl val="0"/>
      </c:catAx>
      <c:valAx>
        <c:axId val="181321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000" b="0" i="0" u="none" strike="noStrike" baseline="0"/>
                  <a:t>um²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320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Sustainable Bandwidth with different</a:t>
            </a:r>
            <a:r>
              <a:rPr lang="en-US" altLang="zh-TW" baseline="0" dirty="0"/>
              <a:t> temperature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WUPR_Analysis!$A$15</c:f>
              <c:strCache>
                <c:ptCount val="1"/>
                <c:pt idx="0">
                  <c:v>Auto Refresh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WUPR_Analysis!$B$14:$D$14</c:f>
              <c:strCache>
                <c:ptCount val="3"/>
                <c:pt idx="0">
                  <c:v>&lt; 85°C</c:v>
                </c:pt>
                <c:pt idx="1">
                  <c:v>85~95°C</c:v>
                </c:pt>
                <c:pt idx="2">
                  <c:v>&gt;95°C</c:v>
                </c:pt>
              </c:strCache>
            </c:strRef>
          </c:cat>
          <c:val>
            <c:numRef>
              <c:f>WUPR_Analysis!$B$15:$D$15</c:f>
              <c:numCache>
                <c:formatCode>General</c:formatCode>
                <c:ptCount val="3"/>
                <c:pt idx="0">
                  <c:v>90.968429599999993</c:v>
                </c:pt>
                <c:pt idx="1">
                  <c:v>87.681991600000003</c:v>
                </c:pt>
                <c:pt idx="2">
                  <c:v>82.616203299999995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F1-4ED5-8979-8451C5D11167}"/>
            </c:ext>
          </c:extLst>
        </c:ser>
        <c:ser>
          <c:idx val="1"/>
          <c:order val="1"/>
          <c:tx>
            <c:strRef>
              <c:f>WUPR_Analysis!$A$16</c:f>
              <c:strCache>
                <c:ptCount val="1"/>
                <c:pt idx="0">
                  <c:v>WUPR N=16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WUPR_Analysis!$B$14:$D$14</c:f>
              <c:strCache>
                <c:ptCount val="3"/>
                <c:pt idx="0">
                  <c:v>&lt; 85°C</c:v>
                </c:pt>
                <c:pt idx="1">
                  <c:v>85~95°C</c:v>
                </c:pt>
                <c:pt idx="2">
                  <c:v>&gt;95°C</c:v>
                </c:pt>
              </c:strCache>
            </c:strRef>
          </c:cat>
          <c:val>
            <c:numRef>
              <c:f>WUPR_Analysis!$B$16:$D$16</c:f>
              <c:numCache>
                <c:formatCode>General</c:formatCode>
                <c:ptCount val="3"/>
                <c:pt idx="0">
                  <c:v>92.939598099999998</c:v>
                </c:pt>
                <c:pt idx="1">
                  <c:v>91.651413000000005</c:v>
                </c:pt>
                <c:pt idx="2">
                  <c:v>89.802780200000001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F1-4ED5-8979-8451C5D11167}"/>
            </c:ext>
          </c:extLst>
        </c:ser>
        <c:ser>
          <c:idx val="2"/>
          <c:order val="2"/>
          <c:tx>
            <c:strRef>
              <c:f>WUPR_Analysis!$A$17</c:f>
              <c:strCache>
                <c:ptCount val="1"/>
                <c:pt idx="0">
                  <c:v>No Refresh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WUPR_Analysis!$B$14:$D$14</c:f>
              <c:strCache>
                <c:ptCount val="3"/>
                <c:pt idx="0">
                  <c:v>&lt; 85°C</c:v>
                </c:pt>
                <c:pt idx="1">
                  <c:v>85~95°C</c:v>
                </c:pt>
                <c:pt idx="2">
                  <c:v>&gt;95°C</c:v>
                </c:pt>
              </c:strCache>
            </c:strRef>
          </c:cat>
          <c:val>
            <c:numRef>
              <c:f>WUPR_Analysis!$B$17:$D$17</c:f>
              <c:numCache>
                <c:formatCode>General</c:formatCode>
                <c:ptCount val="3"/>
                <c:pt idx="0">
                  <c:v>94.271339400000002</c:v>
                </c:pt>
                <c:pt idx="1">
                  <c:v>94.271339400000002</c:v>
                </c:pt>
                <c:pt idx="2">
                  <c:v>94.271339400000002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F1-4ED5-8979-8451C5D111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836703"/>
        <c:axId val="40852543"/>
      </c:barChart>
      <c:catAx>
        <c:axId val="40836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852543"/>
        <c:crosses val="autoZero"/>
        <c:auto val="1"/>
        <c:lblAlgn val="ctr"/>
        <c:lblOffset val="100"/>
        <c:noMultiLvlLbl val="0"/>
      </c:catAx>
      <c:valAx>
        <c:axId val="40852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GB/s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0836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Normalized</a:t>
            </a:r>
            <a:r>
              <a:rPr lang="en-US" altLang="zh-TW" baseline="0" dirty="0"/>
              <a:t> Energy Consumption with different Temperature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WUPR_Analysis!$A$25</c:f>
              <c:strCache>
                <c:ptCount val="1"/>
                <c:pt idx="0">
                  <c:v>Auto Refresh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WUPR_Analysis!$B$24:$D$24</c:f>
              <c:strCache>
                <c:ptCount val="3"/>
                <c:pt idx="0">
                  <c:v>&lt; 85°C</c:v>
                </c:pt>
                <c:pt idx="1">
                  <c:v>85~95°C</c:v>
                </c:pt>
                <c:pt idx="2">
                  <c:v>&gt;95°C</c:v>
                </c:pt>
              </c:strCache>
            </c:strRef>
          </c:cat>
          <c:val>
            <c:numRef>
              <c:f>WUPR_Analysis!$B$25:$D$25</c:f>
              <c:numCache>
                <c:formatCode>General</c:formatCode>
                <c:ptCount val="3"/>
                <c:pt idx="0">
                  <c:v>1.0092004799511707</c:v>
                </c:pt>
                <c:pt idx="1">
                  <c:v>1.0190572061287502</c:v>
                </c:pt>
                <c:pt idx="2">
                  <c:v>1.0375746641086026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2B-456E-AC7A-C4C1931873F5}"/>
            </c:ext>
          </c:extLst>
        </c:ser>
        <c:ser>
          <c:idx val="1"/>
          <c:order val="1"/>
          <c:tx>
            <c:strRef>
              <c:f>WUPR_Analysis!$A$26</c:f>
              <c:strCache>
                <c:ptCount val="1"/>
                <c:pt idx="0">
                  <c:v>WUPR N=16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WUPR_Analysis!$B$24:$D$24</c:f>
              <c:strCache>
                <c:ptCount val="3"/>
                <c:pt idx="0">
                  <c:v>&lt; 85°C</c:v>
                </c:pt>
                <c:pt idx="1">
                  <c:v>85~95°C</c:v>
                </c:pt>
                <c:pt idx="2">
                  <c:v>&gt;95°C</c:v>
                </c:pt>
              </c:strCache>
            </c:strRef>
          </c:cat>
          <c:val>
            <c:numRef>
              <c:f>WUPR_Analysis!$B$26:$D$26</c:f>
              <c:numCache>
                <c:formatCode>General</c:formatCode>
                <c:ptCount val="3"/>
                <c:pt idx="0">
                  <c:v>1.0033102112297394</c:v>
                </c:pt>
                <c:pt idx="1">
                  <c:v>1.0066047366388231</c:v>
                </c:pt>
                <c:pt idx="2">
                  <c:v>1.0121544990110964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2B-456E-AC7A-C4C1931873F5}"/>
            </c:ext>
          </c:extLst>
        </c:ser>
        <c:ser>
          <c:idx val="2"/>
          <c:order val="2"/>
          <c:tx>
            <c:strRef>
              <c:f>WUPR_Analysis!$A$27</c:f>
              <c:strCache>
                <c:ptCount val="1"/>
                <c:pt idx="0">
                  <c:v>No Refresh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WUPR_Analysis!$B$24:$D$24</c:f>
              <c:strCache>
                <c:ptCount val="3"/>
                <c:pt idx="0">
                  <c:v>&lt; 85°C</c:v>
                </c:pt>
                <c:pt idx="1">
                  <c:v>85~95°C</c:v>
                </c:pt>
                <c:pt idx="2">
                  <c:v>&gt;95°C</c:v>
                </c:pt>
              </c:strCache>
            </c:strRef>
          </c:cat>
          <c:val>
            <c:numRef>
              <c:f>WUPR_Analysis!$B$27:$D$27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2B-456E-AC7A-C4C193187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5067120"/>
        <c:axId val="1555057040"/>
      </c:barChart>
      <c:catAx>
        <c:axId val="155506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55057040"/>
        <c:crosses val="autoZero"/>
        <c:auto val="1"/>
        <c:lblAlgn val="ctr"/>
        <c:lblOffset val="100"/>
        <c:noMultiLvlLbl val="0"/>
      </c:catAx>
      <c:valAx>
        <c:axId val="155505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Normalized Energy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5506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Refresh Counts Comparison Under</a:t>
            </a:r>
            <a:r>
              <a:rPr lang="en-US" altLang="zh-TW" baseline="0"/>
              <a:t> different Temperature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refab_summary!$C$19</c:f>
              <c:strCache>
                <c:ptCount val="1"/>
                <c:pt idx="0">
                  <c:v>Auto Refresh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refab_summary!$D$18:$F$18</c:f>
              <c:strCache>
                <c:ptCount val="3"/>
                <c:pt idx="0">
                  <c:v>&lt; 85°C</c:v>
                </c:pt>
                <c:pt idx="1">
                  <c:v>85~95°C</c:v>
                </c:pt>
                <c:pt idx="2">
                  <c:v>&gt;95°C</c:v>
                </c:pt>
              </c:strCache>
            </c:strRef>
          </c:cat>
          <c:val>
            <c:numRef>
              <c:f>refab_summary!$D$19:$F$19</c:f>
              <c:numCache>
                <c:formatCode>General</c:formatCode>
                <c:ptCount val="3"/>
                <c:pt idx="0">
                  <c:v>69414</c:v>
                </c:pt>
                <c:pt idx="1">
                  <c:v>144032</c:v>
                </c:pt>
                <c:pt idx="2">
                  <c:v>305727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86-499E-8E68-0E378CD213FB}"/>
            </c:ext>
          </c:extLst>
        </c:ser>
        <c:ser>
          <c:idx val="1"/>
          <c:order val="1"/>
          <c:tx>
            <c:strRef>
              <c:f>refab_summary!$C$20</c:f>
              <c:strCache>
                <c:ptCount val="1"/>
                <c:pt idx="0">
                  <c:v>WUPR N=16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refab_summary!$D$18:$F$18</c:f>
              <c:strCache>
                <c:ptCount val="3"/>
                <c:pt idx="0">
                  <c:v>&lt; 85°C</c:v>
                </c:pt>
                <c:pt idx="1">
                  <c:v>85~95°C</c:v>
                </c:pt>
                <c:pt idx="2">
                  <c:v>&gt;95°C</c:v>
                </c:pt>
              </c:strCache>
            </c:strRef>
          </c:cat>
          <c:val>
            <c:numRef>
              <c:f>refab_summary!$D$20:$F$20</c:f>
              <c:numCache>
                <c:formatCode>General</c:formatCode>
                <c:ptCount val="3"/>
                <c:pt idx="0">
                  <c:v>39730</c:v>
                </c:pt>
                <c:pt idx="1">
                  <c:v>79416</c:v>
                </c:pt>
                <c:pt idx="2">
                  <c:v>168275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86-499E-8E68-0E378CD213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7232063"/>
        <c:axId val="217227743"/>
      </c:barChart>
      <c:catAx>
        <c:axId val="21723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7227743"/>
        <c:crosses val="autoZero"/>
        <c:auto val="1"/>
        <c:lblAlgn val="ctr"/>
        <c:lblOffset val="100"/>
        <c:noMultiLvlLbl val="0"/>
      </c:catAx>
      <c:valAx>
        <c:axId val="217227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Refresh Counts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723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609056D6-1826-7386-7500-6442DF26A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877673B9-F095-9F6A-9A8B-3682281F7C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B914FC95-FC7A-4234-2FED-3FBEBD5DB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619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BE99552F-15A6-32BF-FF98-CE5302E54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0FF97BF2-9B6E-BE72-0E29-CF5CC8720F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0942EE02-B6B2-334B-6263-7AF406DA5D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2261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6BFEB8A8-7FB8-A3AD-2069-F0C8FD2AB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441721EB-B22F-BBDA-B009-97468FFE3B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9EBF52DC-EFD5-E636-B2BE-636E1F9A59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2657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BDA493A1-8058-FA57-33F9-FF986B0F4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AD86394B-0804-FECF-C1D6-DFDBC5BF6E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97ACA5A5-D763-9841-8E80-671708ECD6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7585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00D7248A-584D-FACC-8B4B-9E8018D25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9E930AFC-BB47-F111-A1E5-3A061B149C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9FC56E72-3679-A3B0-F8B0-D577F09344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880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A4922452-E3B9-E3D7-2BF3-B584FAD89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720DFB5E-43D9-AFA3-CBD9-AC9DAD8704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DFEA8392-3FB7-0018-1E31-9A5A340371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938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19C84074-D322-9FE9-1F15-85ACB6094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B658CCA2-D9D5-0A6A-D490-D2F03CE2DF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5B6D6904-ED69-4887-888B-38E638CF76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826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319988EE-B1D9-34AB-DCCD-3BE6BCEC7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D69A5EC4-3831-5FB8-3D52-CE07CCC216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0E9645C4-056B-C933-BDCE-935D1CCDEC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3094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C639D576-0E91-9E01-02DC-8EA0266B8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6A22B8A6-ABED-62A5-E108-38D41C5AC6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A73930AB-CC64-14A7-265F-0D0B33360D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523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E1C62F1F-5D24-CA36-53AB-7E6980270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E6D42F73-B2EE-E7F2-479F-9F6BD1C00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DE2890D8-217B-1C38-786C-15D2088089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503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D5A31268-3C74-ACB3-98D9-D448578D6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BE3A5133-9A1E-A243-BA87-387FB2D201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4B7BD0D7-92B3-9A31-C26E-47487071F0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5116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813B1811-D92C-A287-78C3-F299F3547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71182AB1-66DD-7597-E675-BC05F6977B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F0042F96-67AB-4236-CBFE-0E7460B385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4640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E0AE39F8-3971-87CC-04A0-92E91C193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D470E30C-EDD3-DAD7-09D8-1E43172FBF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22097153-E67C-537D-8A66-53A4EDDA0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828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900113" y="836613"/>
            <a:ext cx="78486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u="sng">
                <a:latin typeface="Federo"/>
                <a:ea typeface="Federo"/>
                <a:cs typeface="Federo"/>
                <a:sym typeface="Fede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2051050" y="2925763"/>
            <a:ext cx="4967288" cy="1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lvl="4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 rot="5400000">
            <a:off x="1943101" y="-711199"/>
            <a:ext cx="5256212" cy="835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 rot="5400000">
            <a:off x="4714876" y="2060576"/>
            <a:ext cx="5976937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 rot="5400000">
            <a:off x="462757" y="48419"/>
            <a:ext cx="5976937" cy="61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251520" y="836613"/>
            <a:ext cx="842384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7084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◆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409892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4646613" y="836613"/>
            <a:ext cx="4100512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■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8351837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32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/>
          <p:nvPr/>
        </p:nvSpPr>
        <p:spPr>
          <a:xfrm>
            <a:off x="3903663" y="4456113"/>
            <a:ext cx="3476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8"/>
          <p:cNvSpPr txBox="1"/>
          <p:nvPr/>
        </p:nvSpPr>
        <p:spPr>
          <a:xfrm>
            <a:off x="8712200" y="6381750"/>
            <a:ext cx="431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4" name="Google Shape;14;p8"/>
          <p:cNvCxnSpPr/>
          <p:nvPr/>
        </p:nvCxnSpPr>
        <p:spPr>
          <a:xfrm>
            <a:off x="325438" y="692150"/>
            <a:ext cx="8207375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107503" y="3068960"/>
            <a:ext cx="8856983" cy="148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Yeh Shun-Liang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College of Semiconductor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Yang Ming Chiao Tung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15167" y="1700808"/>
            <a:ext cx="864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400"/>
              <a:buFont typeface="Noto Sans Symbols"/>
              <a:buNone/>
            </a:pPr>
            <a:r>
              <a:rPr lang="en-US" sz="40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Weekly meeting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 descr="NCTU_LOGO_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1769" y="5138842"/>
            <a:ext cx="1568450" cy="157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155726A9-CF84-710C-341F-1D7E7587E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5E572FCA-DD6D-8ED9-0A5A-DEC7A8FC99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Optimal number of Segments</a:t>
            </a:r>
            <a:endParaRPr dirty="0"/>
          </a:p>
        </p:txBody>
      </p:sp>
      <p:sp>
        <p:nvSpPr>
          <p:cNvPr id="3" name="Google Shape;459;p72">
            <a:extLst>
              <a:ext uri="{FF2B5EF4-FFF2-40B4-BE49-F238E27FC236}">
                <a16:creationId xmlns:a16="http://schemas.microsoft.com/office/drawing/2014/main" id="{E1A26B3F-7B41-BE13-6938-ED9D4A7A0EE7}"/>
              </a:ext>
            </a:extLst>
          </p:cNvPr>
          <p:cNvSpPr txBox="1"/>
          <p:nvPr/>
        </p:nvSpPr>
        <p:spPr>
          <a:xfrm>
            <a:off x="308842" y="945787"/>
            <a:ext cx="8170842" cy="122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marR="0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Arial"/>
              <a:buChar char="■"/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optimal number of segments that best describe the LLM trace pattern, </a:t>
            </a:r>
            <a:r>
              <a:rPr lang="en-US" altLang="zh-TW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 Segments 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enough</a:t>
            </a:r>
            <a:endParaRPr lang="en-US" altLang="zh-TW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83D54FD2-1CF4-DA48-3EF0-481F8D8CB0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444894"/>
              </p:ext>
            </p:extLst>
          </p:nvPr>
        </p:nvGraphicFramePr>
        <p:xfrm>
          <a:off x="827315" y="2200176"/>
          <a:ext cx="7343389" cy="4330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344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0D102109-FE99-D15A-533E-F94BE6EBA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EE94756E-A003-D061-E67B-9AB5CDCD5E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2" y="115888"/>
            <a:ext cx="8233727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Area Cost for number of segments</a:t>
            </a:r>
            <a:endParaRPr dirty="0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C748A00-0034-44DB-2ED5-C26D773B1F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961006"/>
              </p:ext>
            </p:extLst>
          </p:nvPr>
        </p:nvGraphicFramePr>
        <p:xfrm>
          <a:off x="544512" y="1326406"/>
          <a:ext cx="8155220" cy="5109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0B761620-F0B7-87EC-4CA9-21B051AAA5E1}"/>
              </a:ext>
            </a:extLst>
          </p:cNvPr>
          <p:cNvSpPr txBox="1"/>
          <p:nvPr/>
        </p:nvSpPr>
        <p:spPr>
          <a:xfrm>
            <a:off x="4572000" y="4299057"/>
            <a:ext cx="1085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0.97% area</a:t>
            </a:r>
            <a:r>
              <a:rPr lang="zh-TW" altLang="en-US" dirty="0"/>
              <a:t> </a:t>
            </a:r>
            <a:r>
              <a:rPr lang="en-US" altLang="zh-TW" dirty="0"/>
              <a:t>of DRAM 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228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4292E257-6F35-33DF-FD89-64362A648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44CDA89D-972D-3A1E-9B4F-D28B0CF1B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Analysis Bandwidth</a:t>
            </a:r>
            <a:endParaRPr dirty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968B5F23-3515-2ED7-ACF4-E858B94B3E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151336"/>
              </p:ext>
            </p:extLst>
          </p:nvPr>
        </p:nvGraphicFramePr>
        <p:xfrm>
          <a:off x="343875" y="1384663"/>
          <a:ext cx="8299496" cy="5033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057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31CAF71A-D4AF-F88C-FF29-DBEC4AE7D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E6CE0092-F0E8-2392-A6C6-F6341F0AD2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Analysis Energy Comparison</a:t>
            </a:r>
            <a:endParaRPr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B8C1BD57-F431-6381-4104-8D72CD460F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881648"/>
              </p:ext>
            </p:extLst>
          </p:nvPr>
        </p:nvGraphicFramePr>
        <p:xfrm>
          <a:off x="335278" y="1264919"/>
          <a:ext cx="8294916" cy="5092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850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07B308C4-30F2-7D92-B751-F92ED4AEF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8A5DE335-F7EC-4CDA-C195-94302C421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Analysis Refresh Counts</a:t>
            </a:r>
            <a:endParaRPr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4D10C969-F651-3A3B-F24D-8D0D17BBD3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091630"/>
              </p:ext>
            </p:extLst>
          </p:nvPr>
        </p:nvGraphicFramePr>
        <p:xfrm>
          <a:off x="437719" y="1221783"/>
          <a:ext cx="8146641" cy="5065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7881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4947B9AA-CA10-B0DC-87B3-4CDF022B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2AF44B2A-C11C-F304-9748-54AD0579BC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Reference</a:t>
            </a:r>
            <a:endParaRPr dirty="0"/>
          </a:p>
        </p:txBody>
      </p:sp>
      <p:sp>
        <p:nvSpPr>
          <p:cNvPr id="3" name="Google Shape;509;p89">
            <a:extLst>
              <a:ext uri="{FF2B5EF4-FFF2-40B4-BE49-F238E27FC236}">
                <a16:creationId xmlns:a16="http://schemas.microsoft.com/office/drawing/2014/main" id="{E9F4CF19-FF35-63BF-81C6-37361815E653}"/>
              </a:ext>
            </a:extLst>
          </p:cNvPr>
          <p:cNvSpPr txBox="1"/>
          <p:nvPr/>
        </p:nvSpPr>
        <p:spPr>
          <a:xfrm>
            <a:off x="471605" y="955722"/>
            <a:ext cx="802432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I.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Bhati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Z. Chishti, S.-L. Lu, and B. L. Jacob, "Flexible Auto-Refresh: Enabling Scalable and Energy-Efficient DRAM Refresh Reductions," in 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Proceedings of the 42nd Annual International Symposium on Computer Architecture (ISCA)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Portland, OR, USA, June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76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Recent Progress</a:t>
            </a:r>
            <a:endParaRPr/>
          </a:p>
        </p:txBody>
      </p:sp>
      <p:sp>
        <p:nvSpPr>
          <p:cNvPr id="65" name="Google Shape;65;g35318edb1a6_0_0"/>
          <p:cNvSpPr txBox="1"/>
          <p:nvPr/>
        </p:nvSpPr>
        <p:spPr>
          <a:xfrm>
            <a:off x="252082" y="2310127"/>
            <a:ext cx="8423700" cy="93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Give 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</a:rPr>
              <a:t>clear definition of Write Updated partial refresh and its analysis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604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;g35318edb1a6_0_0">
            <a:extLst>
              <a:ext uri="{FF2B5EF4-FFF2-40B4-BE49-F238E27FC236}">
                <a16:creationId xmlns:a16="http://schemas.microsoft.com/office/drawing/2014/main" id="{81530426-663E-8423-96B7-EEE68DA17F29}"/>
              </a:ext>
            </a:extLst>
          </p:cNvPr>
          <p:cNvSpPr txBox="1"/>
          <p:nvPr/>
        </p:nvSpPr>
        <p:spPr>
          <a:xfrm>
            <a:off x="252082" y="1076054"/>
            <a:ext cx="8423700" cy="93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</a:rPr>
              <a:t>Analyze the ideal bandwidth and analyze the bandwidth lost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604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571CDDBB-9439-8325-5DF3-7BA66FDEC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FFEE51F0-A8CF-DC9E-2949-8BE8E30805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Configuration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4628793-6651-C5E0-94CD-F14BD377F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35625"/>
              </p:ext>
            </p:extLst>
          </p:nvPr>
        </p:nvGraphicFramePr>
        <p:xfrm>
          <a:off x="544514" y="1410790"/>
          <a:ext cx="7902800" cy="464711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37429">
                  <a:extLst>
                    <a:ext uri="{9D8B030D-6E8A-4147-A177-3AD203B41FA5}">
                      <a16:colId xmlns:a16="http://schemas.microsoft.com/office/drawing/2014/main" val="339215098"/>
                    </a:ext>
                  </a:extLst>
                </a:gridCol>
                <a:gridCol w="5965371">
                  <a:extLst>
                    <a:ext uri="{9D8B030D-6E8A-4147-A177-3AD203B41FA5}">
                      <a16:colId xmlns:a16="http://schemas.microsoft.com/office/drawing/2014/main" val="784070351"/>
                    </a:ext>
                  </a:extLst>
                </a:gridCol>
              </a:tblGrid>
              <a:tr h="45254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Simulation Configuration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04111"/>
                  </a:ext>
                </a:extLst>
              </a:tr>
              <a:tr h="8145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DRAM 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Proposed 3D-DRAM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463347823"/>
                  </a:ext>
                </a:extLst>
              </a:tr>
              <a:tr h="5826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Number of Banks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64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831542304"/>
                  </a:ext>
                </a:extLst>
              </a:tr>
              <a:tr h="5826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Ideal Bandwidth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2TB/s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765397341"/>
                  </a:ext>
                </a:extLst>
              </a:tr>
              <a:tr h="8145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 per 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128GB/s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1934203722"/>
                  </a:ext>
                </a:extLst>
              </a:tr>
              <a:tr h="4666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Name of Trace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Single Core LLM Workload Trace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545509150"/>
                  </a:ext>
                </a:extLst>
              </a:tr>
              <a:tr h="5826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Number of Traces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193881265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360300040"/>
                  </a:ext>
                </a:extLst>
              </a:tr>
              <a:tr h="3507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Temperatures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Less than 85°C, 85~95°C &amp; above 95°C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233862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34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986E101A-30AA-BEE3-EB6A-6B48B2CA9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8D4BD144-956D-9DCF-01D5-07EAEC133D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Bandwidth Breakdown</a:t>
            </a:r>
            <a:endParaRPr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0E179F12-863E-1801-F19B-CE9E01411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705998"/>
              </p:ext>
            </p:extLst>
          </p:nvPr>
        </p:nvGraphicFramePr>
        <p:xfrm>
          <a:off x="457200" y="1010194"/>
          <a:ext cx="8229600" cy="5416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311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3382DF68-CF02-6506-45EF-05BF4625A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F79A3677-D05C-716B-EEE5-D96624F667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Energy breakdown of LLM workload</a:t>
            </a:r>
            <a:endParaRPr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8F93E4D3-54BF-4E33-18A5-100BC6255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543342"/>
              </p:ext>
            </p:extLst>
          </p:nvPr>
        </p:nvGraphicFramePr>
        <p:xfrm>
          <a:off x="216583" y="1092515"/>
          <a:ext cx="8561656" cy="526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317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67DA7F57-775E-DE53-53A2-9652A0B58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584022F2-2EF5-4F4C-8051-254098702A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Write Updated Partial Refresh(WUPR)</a:t>
            </a:r>
            <a:endParaRPr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7870691-19F4-AF28-4849-76D101DA1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52" y="1471747"/>
            <a:ext cx="7282896" cy="44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8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A28CC1FD-E8B1-F8AB-E3D5-D0ABDA4CC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2460A9D8-A714-939F-0448-BDB4035F7F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Write Updated Partial Refresh(WUPR)</a:t>
            </a:r>
            <a:endParaRPr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BF87DA4-792D-4928-7709-04E4C70D0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21" y="1435788"/>
            <a:ext cx="7594157" cy="480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7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FB03A9AE-9407-3D9B-59FD-12BE2B374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78CDE0E2-A80A-0F06-030B-BF704549D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with 4 Segments(N=4)</a:t>
            </a:r>
            <a:endParaRPr dirty="0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FA27FC8-0E9C-6067-83A9-4FFBCF4606F2}"/>
              </a:ext>
            </a:extLst>
          </p:cNvPr>
          <p:cNvGrpSpPr/>
          <p:nvPr/>
        </p:nvGrpSpPr>
        <p:grpSpPr>
          <a:xfrm>
            <a:off x="-292816" y="1819827"/>
            <a:ext cx="5181314" cy="4114073"/>
            <a:chOff x="634975" y="925284"/>
            <a:chExt cx="5887745" cy="4885509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4BA03B0-6E4E-5C67-6801-AD7E164F79EF}"/>
                </a:ext>
              </a:extLst>
            </p:cNvPr>
            <p:cNvSpPr/>
            <p:nvPr/>
          </p:nvSpPr>
          <p:spPr>
            <a:xfrm>
              <a:off x="1698172" y="925284"/>
              <a:ext cx="4824548" cy="4885509"/>
            </a:xfrm>
            <a:prstGeom prst="rect">
              <a:avLst/>
            </a:prstGeom>
            <a:solidFill>
              <a:srgbClr val="CEE8F7"/>
            </a:solidFill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A2A74A8-8F19-62A7-09F4-CEF37D1A7730}"/>
                </a:ext>
              </a:extLst>
            </p:cNvPr>
            <p:cNvSpPr/>
            <p:nvPr/>
          </p:nvSpPr>
          <p:spPr>
            <a:xfrm>
              <a:off x="4608060" y="1484697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368C63D-61C6-A890-DF97-7773107B256D}"/>
                </a:ext>
              </a:extLst>
            </p:cNvPr>
            <p:cNvSpPr/>
            <p:nvPr/>
          </p:nvSpPr>
          <p:spPr>
            <a:xfrm>
              <a:off x="4712385" y="1594234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3979131-BC28-9951-2648-76695A00A3C2}"/>
                </a:ext>
              </a:extLst>
            </p:cNvPr>
            <p:cNvSpPr/>
            <p:nvPr/>
          </p:nvSpPr>
          <p:spPr>
            <a:xfrm>
              <a:off x="4793706" y="1740340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8D0CE26-07E2-4521-0B87-B6F848BA5E63}"/>
                </a:ext>
              </a:extLst>
            </p:cNvPr>
            <p:cNvSpPr/>
            <p:nvPr/>
          </p:nvSpPr>
          <p:spPr>
            <a:xfrm>
              <a:off x="4880875" y="1899034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Segment Pointers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95A7F00-ADCA-8C9A-15F3-0D92357F8354}"/>
                </a:ext>
              </a:extLst>
            </p:cNvPr>
            <p:cNvSpPr/>
            <p:nvPr/>
          </p:nvSpPr>
          <p:spPr>
            <a:xfrm>
              <a:off x="3009901" y="1792355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Pointer Update </a:t>
              </a:r>
              <a:r>
                <a:rPr lang="en-US" altLang="zh-TW" sz="1000" b="1" dirty="0"/>
                <a:t>L</a:t>
              </a:r>
              <a:r>
                <a:rPr lang="en-US" altLang="zh-TW" sz="1000" b="1" dirty="0">
                  <a:solidFill>
                    <a:schemeClr val="dk1"/>
                  </a:solidFill>
                </a:rPr>
                <a:t>ogic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8870F09-B408-F1DB-8B3A-C23FDFCA74C3}"/>
                </a:ext>
              </a:extLst>
            </p:cNvPr>
            <p:cNvSpPr/>
            <p:nvPr/>
          </p:nvSpPr>
          <p:spPr>
            <a:xfrm>
              <a:off x="3019329" y="3219994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Row Tracker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2F5F05D4-54C1-B1D3-6E39-907527337BFC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1166573" y="2226126"/>
              <a:ext cx="18433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E91E3C8F-6C09-4BD9-9D47-2559D9DC9808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1166287" y="3653765"/>
              <a:ext cx="18530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372A7904-242E-1C6F-FA90-FE6540974F68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 flipV="1">
              <a:off x="1024951" y="5031956"/>
              <a:ext cx="1984951" cy="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12BC4DB-515E-DFD2-CAE7-3EB76DECDC33}"/>
                </a:ext>
              </a:extLst>
            </p:cNvPr>
            <p:cNvSpPr/>
            <p:nvPr/>
          </p:nvSpPr>
          <p:spPr>
            <a:xfrm>
              <a:off x="3009901" y="4600030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Select &amp; Compare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7588A87C-E736-9B2B-56AA-A99E4C30DF10}"/>
                </a:ext>
              </a:extLst>
            </p:cNvPr>
            <p:cNvCxnSpPr>
              <a:cxnSpLocks/>
            </p:cNvCxnSpPr>
            <p:nvPr/>
          </p:nvCxnSpPr>
          <p:spPr>
            <a:xfrm>
              <a:off x="4194199" y="2047714"/>
              <a:ext cx="274638" cy="359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674E0C10-528B-D8EC-F335-227840700130}"/>
                </a:ext>
              </a:extLst>
            </p:cNvPr>
            <p:cNvCxnSpPr>
              <a:cxnSpLocks/>
            </p:cNvCxnSpPr>
            <p:nvPr/>
          </p:nvCxnSpPr>
          <p:spPr>
            <a:xfrm>
              <a:off x="4194199" y="2047714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54001187-E834-B16E-4A80-44B88E72A956}"/>
                </a:ext>
              </a:extLst>
            </p:cNvPr>
            <p:cNvCxnSpPr>
              <a:cxnSpLocks/>
            </p:cNvCxnSpPr>
            <p:nvPr/>
          </p:nvCxnSpPr>
          <p:spPr>
            <a:xfrm>
              <a:off x="4285529" y="2152489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FE31E0DF-F60E-FAFC-CFD6-DC5939BF4E8C}"/>
                </a:ext>
              </a:extLst>
            </p:cNvPr>
            <p:cNvCxnSpPr>
              <a:cxnSpLocks/>
            </p:cNvCxnSpPr>
            <p:nvPr/>
          </p:nvCxnSpPr>
          <p:spPr>
            <a:xfrm>
              <a:off x="4363906" y="2262876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AD7CEEA5-C555-9B85-D0F1-DAAFFE9EF53F}"/>
                </a:ext>
              </a:extLst>
            </p:cNvPr>
            <p:cNvCxnSpPr>
              <a:cxnSpLocks/>
            </p:cNvCxnSpPr>
            <p:nvPr/>
          </p:nvCxnSpPr>
          <p:spPr>
            <a:xfrm>
              <a:off x="4463953" y="2400820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19F28ACB-C778-7821-FECB-1001486DB0FB}"/>
                </a:ext>
              </a:extLst>
            </p:cNvPr>
            <p:cNvCxnSpPr>
              <a:stCxn id="51" idx="3"/>
            </p:cNvCxnSpPr>
            <p:nvPr/>
          </p:nvCxnSpPr>
          <p:spPr>
            <a:xfrm flipV="1">
              <a:off x="3954781" y="2226125"/>
              <a:ext cx="376737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C29CF935-21E8-67A9-F7F4-169A17964585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70" y="3219994"/>
              <a:ext cx="0" cy="15471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02F7DB0E-8C49-D5AF-DB89-A5B9F0059B0A}"/>
                </a:ext>
              </a:extLst>
            </p:cNvPr>
            <p:cNvCxnSpPr>
              <a:cxnSpLocks/>
            </p:cNvCxnSpPr>
            <p:nvPr/>
          </p:nvCxnSpPr>
          <p:spPr>
            <a:xfrm>
              <a:off x="5346859" y="3219994"/>
              <a:ext cx="0" cy="1740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6B091EA0-558F-977A-EE21-D728F59AA31E}"/>
                </a:ext>
              </a:extLst>
            </p:cNvPr>
            <p:cNvCxnSpPr>
              <a:cxnSpLocks/>
            </p:cNvCxnSpPr>
            <p:nvPr/>
          </p:nvCxnSpPr>
          <p:spPr>
            <a:xfrm>
              <a:off x="5448848" y="3219994"/>
              <a:ext cx="0" cy="19217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99CF380D-2C6E-4542-A9D7-E833EF5896D7}"/>
                </a:ext>
              </a:extLst>
            </p:cNvPr>
            <p:cNvCxnSpPr>
              <a:cxnSpLocks/>
            </p:cNvCxnSpPr>
            <p:nvPr/>
          </p:nvCxnSpPr>
          <p:spPr>
            <a:xfrm>
              <a:off x="5550838" y="3219994"/>
              <a:ext cx="0" cy="21091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8D035F1A-D842-8CA1-30BB-2EDB5C1A6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3173" y="4767124"/>
              <a:ext cx="1291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E94518FA-026E-67A1-9FE7-36B5A5D0AA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4954449"/>
              <a:ext cx="13846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D8C2B0BF-C905-914F-D868-1780BC0E87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5141774"/>
              <a:ext cx="1486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80E5D3C5-9837-908E-2AB3-7BE0E5A758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5329098"/>
              <a:ext cx="15886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單箭頭接點 134">
              <a:extLst>
                <a:ext uri="{FF2B5EF4-FFF2-40B4-BE49-F238E27FC236}">
                  <a16:creationId xmlns:a16="http://schemas.microsoft.com/office/drawing/2014/main" id="{3DE258CC-CB5D-D452-4906-FB640211414F}"/>
                </a:ext>
              </a:extLst>
            </p:cNvPr>
            <p:cNvCxnSpPr>
              <a:cxnSpLocks/>
            </p:cNvCxnSpPr>
            <p:nvPr/>
          </p:nvCxnSpPr>
          <p:spPr>
            <a:xfrm>
              <a:off x="3471779" y="4088740"/>
              <a:ext cx="0" cy="491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250E9A84-B23E-15B3-2191-DA6715E81C87}"/>
                </a:ext>
              </a:extLst>
            </p:cNvPr>
            <p:cNvSpPr txBox="1"/>
            <p:nvPr/>
          </p:nvSpPr>
          <p:spPr>
            <a:xfrm>
              <a:off x="4381586" y="4492109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3D050970-159D-8CF3-2FED-D713B9F5E425}"/>
                </a:ext>
              </a:extLst>
            </p:cNvPr>
            <p:cNvSpPr txBox="1"/>
            <p:nvPr/>
          </p:nvSpPr>
          <p:spPr>
            <a:xfrm>
              <a:off x="4389015" y="4688400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0AD83F20-93E2-8065-D771-16D199523F0A}"/>
                </a:ext>
              </a:extLst>
            </p:cNvPr>
            <p:cNvSpPr txBox="1"/>
            <p:nvPr/>
          </p:nvSpPr>
          <p:spPr>
            <a:xfrm>
              <a:off x="4389015" y="4884692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6947573E-0E71-FFA9-0546-DD72A467935A}"/>
                </a:ext>
              </a:extLst>
            </p:cNvPr>
            <p:cNvSpPr txBox="1"/>
            <p:nvPr/>
          </p:nvSpPr>
          <p:spPr>
            <a:xfrm>
              <a:off x="4387501" y="5082877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3</a:t>
              </a:r>
              <a:endParaRPr lang="zh-TW" altLang="en-US" sz="1000" b="1" dirty="0"/>
            </a:p>
          </p:txBody>
        </p:sp>
        <p:sp>
          <p:nvSpPr>
            <p:cNvPr id="140" name="文字方塊 139">
              <a:extLst>
                <a:ext uri="{FF2B5EF4-FFF2-40B4-BE49-F238E27FC236}">
                  <a16:creationId xmlns:a16="http://schemas.microsoft.com/office/drawing/2014/main" id="{37E1C211-A41A-7E72-A763-6E4BFC3F71B7}"/>
                </a:ext>
              </a:extLst>
            </p:cNvPr>
            <p:cNvSpPr txBox="1"/>
            <p:nvPr/>
          </p:nvSpPr>
          <p:spPr>
            <a:xfrm>
              <a:off x="3430362" y="4167026"/>
              <a:ext cx="242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rgbClr val="FF0000"/>
                  </a:solidFill>
                </a:rPr>
                <a:t>r</a:t>
              </a:r>
              <a:endParaRPr lang="zh-TW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B8BEAE11-FB2E-1F24-24D8-58E5975F0D6E}"/>
                </a:ext>
              </a:extLst>
            </p:cNvPr>
            <p:cNvSpPr txBox="1"/>
            <p:nvPr/>
          </p:nvSpPr>
          <p:spPr>
            <a:xfrm>
              <a:off x="859553" y="1999754"/>
              <a:ext cx="838619" cy="275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Request</a:t>
              </a:r>
              <a:endParaRPr lang="zh-TW" altLang="en-US" sz="1000" b="1" dirty="0"/>
            </a:p>
          </p:txBody>
        </p:sp>
        <p:sp>
          <p:nvSpPr>
            <p:cNvPr id="142" name="文字方塊 141">
              <a:extLst>
                <a:ext uri="{FF2B5EF4-FFF2-40B4-BE49-F238E27FC236}">
                  <a16:creationId xmlns:a16="http://schemas.microsoft.com/office/drawing/2014/main" id="{BB838247-2A10-696E-7BDA-60D868AF0552}"/>
                </a:ext>
              </a:extLst>
            </p:cNvPr>
            <p:cNvSpPr txBox="1"/>
            <p:nvPr/>
          </p:nvSpPr>
          <p:spPr>
            <a:xfrm>
              <a:off x="2745036" y="1999755"/>
              <a:ext cx="6500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R</a:t>
              </a:r>
              <a:endParaRPr lang="zh-TW" altLang="en-US" sz="1000" b="1" dirty="0"/>
            </a:p>
          </p:txBody>
        </p:sp>
        <p:sp>
          <p:nvSpPr>
            <p:cNvPr id="143" name="文字方塊 142">
              <a:extLst>
                <a:ext uri="{FF2B5EF4-FFF2-40B4-BE49-F238E27FC236}">
                  <a16:creationId xmlns:a16="http://schemas.microsoft.com/office/drawing/2014/main" id="{218DE15C-D105-A4B6-9D06-F3D8F2BF0830}"/>
                </a:ext>
              </a:extLst>
            </p:cNvPr>
            <p:cNvSpPr txBox="1"/>
            <p:nvPr/>
          </p:nvSpPr>
          <p:spPr>
            <a:xfrm>
              <a:off x="2575687" y="4815331"/>
              <a:ext cx="4886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 err="1"/>
                <a:t>dref</a:t>
              </a:r>
              <a:endParaRPr lang="zh-TW" altLang="en-US" sz="1000" b="1" dirty="0"/>
            </a:p>
          </p:txBody>
        </p: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1243E742-45CA-0D89-9710-27AEB264B240}"/>
                </a:ext>
              </a:extLst>
            </p:cNvPr>
            <p:cNvSpPr txBox="1"/>
            <p:nvPr/>
          </p:nvSpPr>
          <p:spPr>
            <a:xfrm>
              <a:off x="2102664" y="3413790"/>
              <a:ext cx="994564" cy="292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Refresh</a:t>
              </a:r>
              <a:endParaRPr lang="zh-TW" altLang="en-US" sz="1000" b="1" dirty="0"/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D1CAB5C8-CDA0-7DCF-98E0-5083D3D074B8}"/>
                </a:ext>
              </a:extLst>
            </p:cNvPr>
            <p:cNvSpPr txBox="1"/>
            <p:nvPr/>
          </p:nvSpPr>
          <p:spPr>
            <a:xfrm>
              <a:off x="1555875" y="946311"/>
              <a:ext cx="1189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WUPR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9DEEBB11-F8E3-4E02-FAE1-9A55572E8989}"/>
                </a:ext>
              </a:extLst>
            </p:cNvPr>
            <p:cNvSpPr txBox="1"/>
            <p:nvPr/>
          </p:nvSpPr>
          <p:spPr>
            <a:xfrm>
              <a:off x="931185" y="3413790"/>
              <a:ext cx="766988" cy="275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refresh</a:t>
              </a:r>
              <a:endParaRPr lang="zh-TW" altLang="en-US" sz="1000" b="1" dirty="0"/>
            </a:p>
          </p:txBody>
        </p: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5243B01B-407F-5943-2287-B854557BA6CC}"/>
                </a:ext>
              </a:extLst>
            </p:cNvPr>
            <p:cNvSpPr txBox="1"/>
            <p:nvPr/>
          </p:nvSpPr>
          <p:spPr>
            <a:xfrm>
              <a:off x="634975" y="4815331"/>
              <a:ext cx="10631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 err="1"/>
                <a:t>dref</a:t>
              </a:r>
              <a:endParaRPr lang="zh-TW" altLang="en-US" sz="1000" b="1" dirty="0"/>
            </a:p>
          </p:txBody>
        </p: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2F5C1E31-6A33-A0B6-06AB-602B8F964363}"/>
                </a:ext>
              </a:extLst>
            </p:cNvPr>
            <p:cNvSpPr txBox="1"/>
            <p:nvPr/>
          </p:nvSpPr>
          <p:spPr>
            <a:xfrm>
              <a:off x="3903153" y="1999754"/>
              <a:ext cx="6500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Ra</a:t>
              </a:r>
              <a:endParaRPr lang="zh-TW" altLang="en-US" sz="1000" b="1" dirty="0"/>
            </a:p>
          </p:txBody>
        </p:sp>
      </p:grpSp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23FC0DDF-A897-55DE-4AAA-5FD14946E927}"/>
              </a:ext>
            </a:extLst>
          </p:cNvPr>
          <p:cNvGrpSpPr/>
          <p:nvPr/>
        </p:nvGrpSpPr>
        <p:grpSpPr>
          <a:xfrm>
            <a:off x="4898987" y="1506430"/>
            <a:ext cx="3935100" cy="4737501"/>
            <a:chOff x="7427052" y="993842"/>
            <a:chExt cx="3935100" cy="4737501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4E32A2C-CEBA-62C1-7657-F02B35ED369B}"/>
                </a:ext>
              </a:extLst>
            </p:cNvPr>
            <p:cNvSpPr/>
            <p:nvPr/>
          </p:nvSpPr>
          <p:spPr>
            <a:xfrm>
              <a:off x="8138200" y="993842"/>
              <a:ext cx="3213463" cy="4725667"/>
            </a:xfrm>
            <a:prstGeom prst="rect">
              <a:avLst/>
            </a:prstGeom>
            <a:pattFill prst="wdUpDiag">
              <a:fgClr>
                <a:srgbClr val="F0F0F0"/>
              </a:fgClr>
              <a:bgClr>
                <a:schemeClr val="bg1"/>
              </a:bgClr>
            </a:patt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CEE8F7"/>
                </a:solidFill>
              </a:endParaRPr>
            </a:p>
          </p:txBody>
        </p:sp>
        <p:cxnSp>
          <p:nvCxnSpPr>
            <p:cNvPr id="151" name="直線接點 150">
              <a:extLst>
                <a:ext uri="{FF2B5EF4-FFF2-40B4-BE49-F238E27FC236}">
                  <a16:creationId xmlns:a16="http://schemas.microsoft.com/office/drawing/2014/main" id="{D9AB39E2-B5F9-32D7-7816-3E7A7F6A3CF6}"/>
                </a:ext>
              </a:extLst>
            </p:cNvPr>
            <p:cNvCxnSpPr/>
            <p:nvPr/>
          </p:nvCxnSpPr>
          <p:spPr>
            <a:xfrm>
              <a:off x="8138200" y="1941012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B137A01A-E241-2B7B-02EC-D6BDE85A90E2}"/>
                </a:ext>
              </a:extLst>
            </p:cNvPr>
            <p:cNvCxnSpPr/>
            <p:nvPr/>
          </p:nvCxnSpPr>
          <p:spPr>
            <a:xfrm>
              <a:off x="8132938" y="3329013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4F8CC5FB-7A0A-D382-984A-61ADF29F0FC1}"/>
                </a:ext>
              </a:extLst>
            </p:cNvPr>
            <p:cNvCxnSpPr/>
            <p:nvPr/>
          </p:nvCxnSpPr>
          <p:spPr>
            <a:xfrm>
              <a:off x="8148689" y="4793214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1E7DA4EF-78B0-B76E-F547-264216BA68A4}"/>
                </a:ext>
              </a:extLst>
            </p:cNvPr>
            <p:cNvSpPr txBox="1"/>
            <p:nvPr/>
          </p:nvSpPr>
          <p:spPr>
            <a:xfrm>
              <a:off x="8675133" y="5348871"/>
              <a:ext cx="21395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DRAM Row Space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55BEEC2B-7C24-DDC2-BC1B-9CEA1BC08549}"/>
                </a:ext>
              </a:extLst>
            </p:cNvPr>
            <p:cNvSpPr txBox="1"/>
            <p:nvPr/>
          </p:nvSpPr>
          <p:spPr>
            <a:xfrm>
              <a:off x="8075897" y="1716131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AB7488E7-3CCD-52E2-02C8-81EA60FEF573}"/>
                </a:ext>
              </a:extLst>
            </p:cNvPr>
            <p:cNvSpPr txBox="1"/>
            <p:nvPr/>
          </p:nvSpPr>
          <p:spPr>
            <a:xfrm>
              <a:off x="8075897" y="3118055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36321445-A305-59DD-9036-93274D90C549}"/>
                </a:ext>
              </a:extLst>
            </p:cNvPr>
            <p:cNvSpPr txBox="1"/>
            <p:nvPr/>
          </p:nvSpPr>
          <p:spPr>
            <a:xfrm>
              <a:off x="8075897" y="4569017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9E5FA827-617C-4F07-1DA6-F546B35A1DE5}"/>
                </a:ext>
              </a:extLst>
            </p:cNvPr>
            <p:cNvSpPr txBox="1"/>
            <p:nvPr/>
          </p:nvSpPr>
          <p:spPr>
            <a:xfrm>
              <a:off x="8075897" y="5485122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3</a:t>
              </a:r>
              <a:endParaRPr lang="zh-TW" altLang="en-US" sz="1000" b="1" dirty="0"/>
            </a:p>
          </p:txBody>
        </p:sp>
        <p:cxnSp>
          <p:nvCxnSpPr>
            <p:cNvPr id="159" name="直線單箭頭接點 158">
              <a:extLst>
                <a:ext uri="{FF2B5EF4-FFF2-40B4-BE49-F238E27FC236}">
                  <a16:creationId xmlns:a16="http://schemas.microsoft.com/office/drawing/2014/main" id="{DCFA4CC9-EC4F-50F2-AA8A-535046F8C5F0}"/>
                </a:ext>
              </a:extLst>
            </p:cNvPr>
            <p:cNvCxnSpPr>
              <a:cxnSpLocks/>
            </p:cNvCxnSpPr>
            <p:nvPr/>
          </p:nvCxnSpPr>
          <p:spPr>
            <a:xfrm>
              <a:off x="7974711" y="117172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D4BB7238-441E-8EBE-C6B9-BBD14B5F7219}"/>
                </a:ext>
              </a:extLst>
            </p:cNvPr>
            <p:cNvCxnSpPr>
              <a:cxnSpLocks/>
            </p:cNvCxnSpPr>
            <p:nvPr/>
          </p:nvCxnSpPr>
          <p:spPr>
            <a:xfrm>
              <a:off x="7974711" y="247261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單箭頭接點 160">
              <a:extLst>
                <a:ext uri="{FF2B5EF4-FFF2-40B4-BE49-F238E27FC236}">
                  <a16:creationId xmlns:a16="http://schemas.microsoft.com/office/drawing/2014/main" id="{AE74AAB4-F92B-2B1B-796C-80FC0FE3C353}"/>
                </a:ext>
              </a:extLst>
            </p:cNvPr>
            <p:cNvCxnSpPr>
              <a:cxnSpLocks/>
            </p:cNvCxnSpPr>
            <p:nvPr/>
          </p:nvCxnSpPr>
          <p:spPr>
            <a:xfrm>
              <a:off x="7969449" y="3800463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8D8D7C00-BB80-B168-42DA-ECC10682E79A}"/>
                </a:ext>
              </a:extLst>
            </p:cNvPr>
            <p:cNvSpPr txBox="1"/>
            <p:nvPr/>
          </p:nvSpPr>
          <p:spPr>
            <a:xfrm>
              <a:off x="7622051" y="1055997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77E33AFA-76FC-78AC-A2A2-49517A204D3C}"/>
                </a:ext>
              </a:extLst>
            </p:cNvPr>
            <p:cNvSpPr txBox="1"/>
            <p:nvPr/>
          </p:nvSpPr>
          <p:spPr>
            <a:xfrm>
              <a:off x="7616709" y="2335032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64" name="文字方塊 163">
              <a:extLst>
                <a:ext uri="{FF2B5EF4-FFF2-40B4-BE49-F238E27FC236}">
                  <a16:creationId xmlns:a16="http://schemas.microsoft.com/office/drawing/2014/main" id="{20F30D83-DF6B-BB55-6293-F15DFFCF80DF}"/>
                </a:ext>
              </a:extLst>
            </p:cNvPr>
            <p:cNvSpPr txBox="1"/>
            <p:nvPr/>
          </p:nvSpPr>
          <p:spPr>
            <a:xfrm>
              <a:off x="7628740" y="3686987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grpSp>
          <p:nvGrpSpPr>
            <p:cNvPr id="165" name="群組 164">
              <a:extLst>
                <a:ext uri="{FF2B5EF4-FFF2-40B4-BE49-F238E27FC236}">
                  <a16:creationId xmlns:a16="http://schemas.microsoft.com/office/drawing/2014/main" id="{75D02487-A3D4-DB10-E8FE-E31991F5334B}"/>
                </a:ext>
              </a:extLst>
            </p:cNvPr>
            <p:cNvGrpSpPr/>
            <p:nvPr/>
          </p:nvGrpSpPr>
          <p:grpSpPr>
            <a:xfrm>
              <a:off x="7650158" y="4667142"/>
              <a:ext cx="488040" cy="246221"/>
              <a:chOff x="6531696" y="4968199"/>
              <a:chExt cx="488040" cy="246221"/>
            </a:xfrm>
          </p:grpSpPr>
          <p:cxnSp>
            <p:nvCxnSpPr>
              <p:cNvPr id="173" name="直線單箭頭接點 172">
                <a:extLst>
                  <a:ext uri="{FF2B5EF4-FFF2-40B4-BE49-F238E27FC236}">
                    <a16:creationId xmlns:a16="http://schemas.microsoft.com/office/drawing/2014/main" id="{A9BB53AD-DFB8-451C-3D93-D401EF41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6247" y="5114817"/>
                <a:ext cx="1634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文字方塊 173">
                <a:extLst>
                  <a:ext uri="{FF2B5EF4-FFF2-40B4-BE49-F238E27FC236}">
                    <a16:creationId xmlns:a16="http://schemas.microsoft.com/office/drawing/2014/main" id="{931465F4-1BE9-8DFD-F7E0-D15F4EACEB31}"/>
                  </a:ext>
                </a:extLst>
              </p:cNvPr>
              <p:cNvSpPr txBox="1"/>
              <p:nvPr/>
            </p:nvSpPr>
            <p:spPr>
              <a:xfrm>
                <a:off x="6531696" y="4968199"/>
                <a:ext cx="418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/>
                  <a:t>SP</a:t>
                </a:r>
                <a:r>
                  <a:rPr lang="en-US" altLang="zh-TW" sz="1000" b="1" baseline="-25000" dirty="0"/>
                  <a:t>3</a:t>
                </a:r>
                <a:endParaRPr lang="zh-TW" altLang="en-US" sz="1000" b="1" dirty="0"/>
              </a:p>
            </p:txBody>
          </p:sp>
        </p:grp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42D5F9A8-625E-37A5-5385-E8A3678E56B9}"/>
                </a:ext>
              </a:extLst>
            </p:cNvPr>
            <p:cNvCxnSpPr/>
            <p:nvPr/>
          </p:nvCxnSpPr>
          <p:spPr>
            <a:xfrm>
              <a:off x="8138198" y="118794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0D9692A2-2D85-B23F-AB45-7C522A3E131A}"/>
                </a:ext>
              </a:extLst>
            </p:cNvPr>
            <p:cNvCxnSpPr/>
            <p:nvPr/>
          </p:nvCxnSpPr>
          <p:spPr>
            <a:xfrm>
              <a:off x="8138198" y="247261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F7933D4A-2EA5-FC6D-2453-A71C86351FE9}"/>
                </a:ext>
              </a:extLst>
            </p:cNvPr>
            <p:cNvCxnSpPr>
              <a:cxnSpLocks/>
            </p:cNvCxnSpPr>
            <p:nvPr/>
          </p:nvCxnSpPr>
          <p:spPr>
            <a:xfrm>
              <a:off x="8154924" y="3800463"/>
              <a:ext cx="3200992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9" name="直線單箭頭接點 168">
              <a:extLst>
                <a:ext uri="{FF2B5EF4-FFF2-40B4-BE49-F238E27FC236}">
                  <a16:creationId xmlns:a16="http://schemas.microsoft.com/office/drawing/2014/main" id="{0806325B-9253-A8F2-6F2F-4305AEF4844B}"/>
                </a:ext>
              </a:extLst>
            </p:cNvPr>
            <p:cNvCxnSpPr>
              <a:cxnSpLocks/>
            </p:cNvCxnSpPr>
            <p:nvPr/>
          </p:nvCxnSpPr>
          <p:spPr>
            <a:xfrm>
              <a:off x="7622051" y="2733799"/>
              <a:ext cx="510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91425A65-A8AD-A2CC-C9C1-576C768E194B}"/>
                </a:ext>
              </a:extLst>
            </p:cNvPr>
            <p:cNvSpPr txBox="1"/>
            <p:nvPr/>
          </p:nvSpPr>
          <p:spPr>
            <a:xfrm>
              <a:off x="8612542" y="2104519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b="1" dirty="0">
                  <a:solidFill>
                    <a:srgbClr val="FF0000"/>
                  </a:solidFill>
                </a:rPr>
                <a:t>Used Space</a:t>
              </a:r>
              <a:endParaRPr lang="zh-TW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71" name="文字方塊 170">
              <a:extLst>
                <a:ext uri="{FF2B5EF4-FFF2-40B4-BE49-F238E27FC236}">
                  <a16:creationId xmlns:a16="http://schemas.microsoft.com/office/drawing/2014/main" id="{9200735D-CD98-C76F-0DDB-2B49BE6784C9}"/>
                </a:ext>
              </a:extLst>
            </p:cNvPr>
            <p:cNvSpPr txBox="1"/>
            <p:nvPr/>
          </p:nvSpPr>
          <p:spPr>
            <a:xfrm>
              <a:off x="8612542" y="2784087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b="1" dirty="0">
                  <a:solidFill>
                    <a:srgbClr val="00B050"/>
                  </a:solidFill>
                </a:rPr>
                <a:t>Unused Space</a:t>
              </a:r>
              <a:endParaRPr lang="zh-TW" altLang="en-US" sz="1100" b="1" dirty="0">
                <a:solidFill>
                  <a:srgbClr val="00B050"/>
                </a:solidFill>
              </a:endParaRPr>
            </a:p>
          </p:txBody>
        </p:sp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FE361C4C-3D96-871B-D11F-02AC2C93399F}"/>
                </a:ext>
              </a:extLst>
            </p:cNvPr>
            <p:cNvSpPr txBox="1"/>
            <p:nvPr/>
          </p:nvSpPr>
          <p:spPr>
            <a:xfrm>
              <a:off x="7427052" y="2603307"/>
              <a:ext cx="242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rgbClr val="FF0000"/>
                  </a:solidFill>
                </a:rPr>
                <a:t>r</a:t>
              </a:r>
              <a:endParaRPr lang="zh-TW" altLang="en-US" sz="1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08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C5E0166F-1945-F2E4-8F2E-AB14CCEA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FE36248B-2BDC-7844-FF0D-E4D1B6C643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Architecture</a:t>
            </a:r>
            <a:endParaRPr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752EA36-9A30-ACDB-C6A0-F5FEF2F132AA}"/>
              </a:ext>
            </a:extLst>
          </p:cNvPr>
          <p:cNvGrpSpPr/>
          <p:nvPr/>
        </p:nvGrpSpPr>
        <p:grpSpPr>
          <a:xfrm>
            <a:off x="665898" y="2356290"/>
            <a:ext cx="2431151" cy="1563534"/>
            <a:chOff x="383750" y="2567582"/>
            <a:chExt cx="2431151" cy="156353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07DFEE-7820-6F60-8790-E1748C7130AE}"/>
                </a:ext>
              </a:extLst>
            </p:cNvPr>
            <p:cNvSpPr/>
            <p:nvPr/>
          </p:nvSpPr>
          <p:spPr>
            <a:xfrm>
              <a:off x="383750" y="2567582"/>
              <a:ext cx="2431151" cy="1563534"/>
            </a:xfrm>
            <a:prstGeom prst="rect">
              <a:avLst/>
            </a:prstGeom>
            <a:pattFill prst="dashUpDiag">
              <a:fgClr>
                <a:srgbClr val="D8D8D8"/>
              </a:fgClr>
              <a:bgClr>
                <a:schemeClr val="bg1"/>
              </a:bgClr>
            </a:pattFill>
            <a:ln>
              <a:prstDash val="dash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4581588-B24E-B698-FD55-9A30E566D21F}"/>
                </a:ext>
              </a:extLst>
            </p:cNvPr>
            <p:cNvSpPr txBox="1"/>
            <p:nvPr/>
          </p:nvSpPr>
          <p:spPr>
            <a:xfrm>
              <a:off x="599669" y="2612400"/>
              <a:ext cx="2036481" cy="337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Memory Controller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2454B10-5AEB-5D7B-4305-0CF095251CB0}"/>
                </a:ext>
              </a:extLst>
            </p:cNvPr>
            <p:cNvSpPr/>
            <p:nvPr/>
          </p:nvSpPr>
          <p:spPr>
            <a:xfrm>
              <a:off x="801651" y="3148702"/>
              <a:ext cx="1632519" cy="793672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WUPR</a:t>
              </a:r>
              <a:endParaRPr lang="zh-TW" altLang="en-US" b="1" dirty="0"/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4D14B2D-8DD3-11E4-C359-2FD28AE0B78C}"/>
              </a:ext>
            </a:extLst>
          </p:cNvPr>
          <p:cNvSpPr txBox="1"/>
          <p:nvPr/>
        </p:nvSpPr>
        <p:spPr>
          <a:xfrm>
            <a:off x="3002748" y="2971606"/>
            <a:ext cx="872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Command Bus</a:t>
            </a:r>
            <a:endParaRPr lang="zh-TW" altLang="en-US" sz="1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8B1E6-432D-18F2-3B79-A348E1091143}"/>
              </a:ext>
            </a:extLst>
          </p:cNvPr>
          <p:cNvSpPr/>
          <p:nvPr/>
        </p:nvSpPr>
        <p:spPr>
          <a:xfrm>
            <a:off x="3862997" y="1675072"/>
            <a:ext cx="4647333" cy="4219302"/>
          </a:xfrm>
          <a:prstGeom prst="rect">
            <a:avLst/>
          </a:prstGeom>
          <a:solidFill>
            <a:srgbClr val="CEE8F7"/>
          </a:solidFill>
          <a:ln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C2AF97-3903-5851-A621-D783BD5C5207}"/>
              </a:ext>
            </a:extLst>
          </p:cNvPr>
          <p:cNvSpPr txBox="1"/>
          <p:nvPr/>
        </p:nvSpPr>
        <p:spPr>
          <a:xfrm>
            <a:off x="3309999" y="1786173"/>
            <a:ext cx="5705479" cy="337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chemeClr val="dk1"/>
                </a:solidFill>
              </a:rPr>
              <a:t>3D DRAM Bank</a:t>
            </a:r>
            <a:endParaRPr lang="zh-TW" altLang="en-US" b="1" dirty="0">
              <a:solidFill>
                <a:schemeClr val="dk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A2FE38-E6AF-9BA0-BF47-21373F27DFC9}"/>
              </a:ext>
            </a:extLst>
          </p:cNvPr>
          <p:cNvSpPr/>
          <p:nvPr/>
        </p:nvSpPr>
        <p:spPr>
          <a:xfrm>
            <a:off x="4124219" y="2268182"/>
            <a:ext cx="1398012" cy="1651647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75C6A82-EBBF-4210-9CCF-E8D0987FE093}"/>
              </a:ext>
            </a:extLst>
          </p:cNvPr>
          <p:cNvSpPr txBox="1"/>
          <p:nvPr/>
        </p:nvSpPr>
        <p:spPr>
          <a:xfrm>
            <a:off x="4795241" y="4260852"/>
            <a:ext cx="177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Dummy Refresh/AR</a:t>
            </a:r>
            <a:endParaRPr lang="zh-TW" altLang="en-US" sz="1200" b="1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32B56CF-F14D-759D-259A-8C4A093125BE}"/>
              </a:ext>
            </a:extLst>
          </p:cNvPr>
          <p:cNvCxnSpPr>
            <a:cxnSpLocks/>
          </p:cNvCxnSpPr>
          <p:nvPr/>
        </p:nvCxnSpPr>
        <p:spPr>
          <a:xfrm>
            <a:off x="4830483" y="3919824"/>
            <a:ext cx="0" cy="730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F9415E7-1C53-46F1-3C65-EDFBD357AEC7}"/>
              </a:ext>
            </a:extLst>
          </p:cNvPr>
          <p:cNvSpPr/>
          <p:nvPr/>
        </p:nvSpPr>
        <p:spPr>
          <a:xfrm>
            <a:off x="4145788" y="4649891"/>
            <a:ext cx="1398015" cy="907476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</a:t>
            </a:r>
          </a:p>
          <a:p>
            <a:pPr algn="ctr"/>
            <a:r>
              <a:rPr lang="en-US" altLang="zh-TW" dirty="0"/>
              <a:t>Management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3FB331-741E-0FFB-DC2D-F57364B6A138}"/>
              </a:ext>
            </a:extLst>
          </p:cNvPr>
          <p:cNvSpPr/>
          <p:nvPr/>
        </p:nvSpPr>
        <p:spPr>
          <a:xfrm>
            <a:off x="6212019" y="2282371"/>
            <a:ext cx="1834000" cy="1487293"/>
          </a:xfrm>
          <a:prstGeom prst="rect">
            <a:avLst/>
          </a:prstGeom>
          <a:solidFill>
            <a:srgbClr val="D8D8D8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DRAM rows</a:t>
            </a:r>
            <a:endParaRPr lang="zh-TW" altLang="en-US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9C7801F-634B-7689-96C2-8C2C39044539}"/>
              </a:ext>
            </a:extLst>
          </p:cNvPr>
          <p:cNvCxnSpPr>
            <a:cxnSpLocks/>
          </p:cNvCxnSpPr>
          <p:nvPr/>
        </p:nvCxnSpPr>
        <p:spPr>
          <a:xfrm>
            <a:off x="5536413" y="5083978"/>
            <a:ext cx="8469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6386506-009B-EAFA-E1A6-DB66B756C022}"/>
              </a:ext>
            </a:extLst>
          </p:cNvPr>
          <p:cNvCxnSpPr>
            <a:cxnSpLocks/>
          </p:cNvCxnSpPr>
          <p:nvPr/>
        </p:nvCxnSpPr>
        <p:spPr>
          <a:xfrm flipV="1">
            <a:off x="7073229" y="4116723"/>
            <a:ext cx="0" cy="513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8255DD-B71B-F751-F61D-37629A7760BD}"/>
              </a:ext>
            </a:extLst>
          </p:cNvPr>
          <p:cNvSpPr txBox="1"/>
          <p:nvPr/>
        </p:nvSpPr>
        <p:spPr>
          <a:xfrm>
            <a:off x="5611222" y="5083978"/>
            <a:ext cx="723773" cy="253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Update</a:t>
            </a:r>
            <a:endParaRPr lang="zh-TW" altLang="en-US" sz="12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4A8A207-D38F-B36C-1D5A-608484701C9F}"/>
              </a:ext>
            </a:extLst>
          </p:cNvPr>
          <p:cNvSpPr txBox="1"/>
          <p:nvPr/>
        </p:nvSpPr>
        <p:spPr>
          <a:xfrm>
            <a:off x="7023108" y="4259946"/>
            <a:ext cx="1398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Refresh</a:t>
            </a:r>
            <a:endParaRPr lang="zh-TW" altLang="en-US" sz="12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4F0320-DCE9-5A4B-5C89-9C1270FF3957}"/>
              </a:ext>
            </a:extLst>
          </p:cNvPr>
          <p:cNvSpPr/>
          <p:nvPr/>
        </p:nvSpPr>
        <p:spPr>
          <a:xfrm>
            <a:off x="6402414" y="4649891"/>
            <a:ext cx="1398015" cy="907476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</a:t>
            </a:r>
          </a:p>
          <a:p>
            <a:pPr algn="ctr"/>
            <a:r>
              <a:rPr lang="en-US" altLang="zh-TW" dirty="0"/>
              <a:t>Counter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5CF08AC-EE76-6B88-4E65-3F4E8EF41069}"/>
              </a:ext>
            </a:extLst>
          </p:cNvPr>
          <p:cNvCxnSpPr>
            <a:cxnSpLocks/>
          </p:cNvCxnSpPr>
          <p:nvPr/>
        </p:nvCxnSpPr>
        <p:spPr>
          <a:xfrm>
            <a:off x="2735368" y="3334246"/>
            <a:ext cx="13806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BC833D6-2554-7659-8A7B-FE85F3F61909}"/>
              </a:ext>
            </a:extLst>
          </p:cNvPr>
          <p:cNvSpPr/>
          <p:nvPr/>
        </p:nvSpPr>
        <p:spPr>
          <a:xfrm>
            <a:off x="6212019" y="3819817"/>
            <a:ext cx="1841598" cy="27699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B7FC2A-BD32-54EB-E3FA-700CE5721F61}"/>
              </a:ext>
            </a:extLst>
          </p:cNvPr>
          <p:cNvSpPr/>
          <p:nvPr/>
        </p:nvSpPr>
        <p:spPr>
          <a:xfrm rot="5400000">
            <a:off x="5262460" y="2887519"/>
            <a:ext cx="1487292" cy="27699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2153634-4339-DED0-F3AD-EE8028F90843}"/>
              </a:ext>
            </a:extLst>
          </p:cNvPr>
          <p:cNvSpPr/>
          <p:nvPr/>
        </p:nvSpPr>
        <p:spPr>
          <a:xfrm>
            <a:off x="739804" y="3159318"/>
            <a:ext cx="284026" cy="263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B29FCAE5-31B1-0C30-0E62-62D079993B0B}"/>
              </a:ext>
            </a:extLst>
          </p:cNvPr>
          <p:cNvSpPr/>
          <p:nvPr/>
        </p:nvSpPr>
        <p:spPr>
          <a:xfrm>
            <a:off x="6334995" y="4251570"/>
            <a:ext cx="284026" cy="263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36" name="Google Shape;492;p76">
            <a:extLst>
              <a:ext uri="{FF2B5EF4-FFF2-40B4-BE49-F238E27FC236}">
                <a16:creationId xmlns:a16="http://schemas.microsoft.com/office/drawing/2014/main" id="{54754EB2-6F70-48A9-C61C-EB21533ADEA9}"/>
              </a:ext>
            </a:extLst>
          </p:cNvPr>
          <p:cNvSpPr txBox="1"/>
          <p:nvPr/>
        </p:nvSpPr>
        <p:spPr>
          <a:xfrm>
            <a:off x="662766" y="6000409"/>
            <a:ext cx="8423700" cy="73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alibri"/>
              <a:buNone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Bhati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I., Chishti, Z., Lu, S.-L., &amp; Jacob, B. (2015). Flexible auto-refresh: Enabling scalable and energy-efficient DRAM refresh reductions. In Proceedings of the 42nd Annual International Symposium on Computer Architecture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</a:t>
            </a: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604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07FDD8DF-5117-37F4-59EC-5BB843E8412A}"/>
              </a:ext>
            </a:extLst>
          </p:cNvPr>
          <p:cNvSpPr/>
          <p:nvPr/>
        </p:nvSpPr>
        <p:spPr>
          <a:xfrm>
            <a:off x="402500" y="6099875"/>
            <a:ext cx="284026" cy="263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71191642"/>
      </p:ext>
    </p:extLst>
  </p:cSld>
  <p:clrMapOvr>
    <a:masterClrMapping/>
  </p:clrMapOvr>
</p:sld>
</file>

<file path=ppt/theme/theme1.xml><?xml version="1.0" encoding="utf-8"?>
<a:theme xmlns:a="http://schemas.openxmlformats.org/drawingml/2006/main" name="lpsoc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415</Words>
  <Application>Microsoft Office PowerPoint</Application>
  <PresentationFormat>如螢幕大小 (4:3)</PresentationFormat>
  <Paragraphs>125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Calibri</vt:lpstr>
      <vt:lpstr>Noto Sans Symbols</vt:lpstr>
      <vt:lpstr>Arial</vt:lpstr>
      <vt:lpstr>Federo</vt:lpstr>
      <vt:lpstr>Arial Narrow</vt:lpstr>
      <vt:lpstr>Times New Roman</vt:lpstr>
      <vt:lpstr>lpsoc3</vt:lpstr>
      <vt:lpstr>PowerPoint 簡報</vt:lpstr>
      <vt:lpstr>Recent Progress</vt:lpstr>
      <vt:lpstr>Configuration</vt:lpstr>
      <vt:lpstr>Bandwidth Breakdown</vt:lpstr>
      <vt:lpstr>Energy breakdown of LLM workload</vt:lpstr>
      <vt:lpstr>Write Updated Partial Refresh(WUPR)</vt:lpstr>
      <vt:lpstr>Write Updated Partial Refresh(WUPR)</vt:lpstr>
      <vt:lpstr>WUPR with 4 Segments(N=4)</vt:lpstr>
      <vt:lpstr>WUPR Architecture</vt:lpstr>
      <vt:lpstr>WUPR Optimal number of Segments</vt:lpstr>
      <vt:lpstr>WUPR Area Cost for number of segments</vt:lpstr>
      <vt:lpstr>WUPR Analysis Bandwidth</vt:lpstr>
      <vt:lpstr>WUPR Analysis Energy Comparison</vt:lpstr>
      <vt:lpstr>WUPR Analysis Refresh Counts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derrick</dc:creator>
  <cp:lastModifiedBy>汪哿令</cp:lastModifiedBy>
  <cp:revision>145</cp:revision>
  <dcterms:created xsi:type="dcterms:W3CDTF">2010-07-12T19:41:54Z</dcterms:created>
  <dcterms:modified xsi:type="dcterms:W3CDTF">2025-06-18T10:44:28Z</dcterms:modified>
</cp:coreProperties>
</file>