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2" r:id="rId4"/>
    <p:sldId id="276" r:id="rId5"/>
    <p:sldId id="283" r:id="rId6"/>
    <p:sldId id="284" r:id="rId7"/>
    <p:sldId id="286" r:id="rId8"/>
    <p:sldId id="287" r:id="rId9"/>
    <p:sldId id="263" r:id="rId10"/>
    <p:sldId id="289" r:id="rId11"/>
    <p:sldId id="288" r:id="rId12"/>
    <p:sldId id="290" r:id="rId13"/>
    <p:sldId id="281" r:id="rId14"/>
  </p:sldIdLst>
  <p:sldSz cx="9144000" cy="6858000" type="screen4x3"/>
  <p:notesSz cx="6797675" cy="9926638"/>
  <p:embeddedFontLst>
    <p:embeddedFont>
      <p:font typeface="Noto Sans Symbols" panose="02020500000000000000" charset="-120"/>
      <p:regular r:id="rId16"/>
      <p:bold r:id="rId17"/>
    </p:embeddedFont>
    <p:embeddedFont>
      <p:font typeface="Arial Narrow" panose="020B0606020202030204" pitchFamily="34" charset="0"/>
      <p:regular r:id="rId18"/>
      <p:bold r:id="rId19"/>
      <p:italic r:id="rId20"/>
      <p:boldItalic r:id="rId21"/>
    </p:embeddedFont>
    <p:embeddedFont>
      <p:font typeface="Federo" panose="02020500000000000000" charset="0"/>
      <p:regular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0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trace_summar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trace_summar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Timing</a:t>
            </a:r>
            <a:r>
              <a:rPr lang="en-US" altLang="zh-TW" baseline="0"/>
              <a:t> Constraints Under Different DRAM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bank_analysis_refab_summary!$J$4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bank_analysis_refab_summary!$J$5:$J$8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77-4CC1-A007-42415BA660D0}"/>
            </c:ext>
          </c:extLst>
        </c:ser>
        <c:ser>
          <c:idx val="1"/>
          <c:order val="1"/>
          <c:tx>
            <c:strRef>
              <c:f>bank_analysis_refab_summary!$K$4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bank_analysis_refab_summary!$K$5:$K$8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77-4CC1-A007-42415BA660D0}"/>
            </c:ext>
          </c:extLst>
        </c:ser>
        <c:ser>
          <c:idx val="2"/>
          <c:order val="2"/>
          <c:tx>
            <c:strRef>
              <c:f>bank_analysis_refab_summary!$L$4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bank_analysis_refab_summary!$L$5:$L$8</c:f>
              <c:numCache>
                <c:formatCode>General</c:formatCode>
                <c:ptCount val="4"/>
                <c:pt idx="0">
                  <c:v>22</c:v>
                </c:pt>
                <c:pt idx="1">
                  <c:v>22</c:v>
                </c:pt>
                <c:pt idx="2">
                  <c:v>23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77-4CC1-A007-42415BA660D0}"/>
            </c:ext>
          </c:extLst>
        </c:ser>
        <c:ser>
          <c:idx val="3"/>
          <c:order val="3"/>
          <c:tx>
            <c:strRef>
              <c:f>bank_analysis_refab_summary!$M$4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bank_analysis_refab_summary!$M$5:$M$8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14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77-4CC1-A007-42415BA660D0}"/>
            </c:ext>
          </c:extLst>
        </c:ser>
        <c:ser>
          <c:idx val="4"/>
          <c:order val="4"/>
          <c:tx>
            <c:strRef>
              <c:f>bank_analysis_refab_summary!$N$4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bank_analysis_refab_summary!$N$5:$N$8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77-4CC1-A007-42415BA66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660736"/>
        <c:axId val="149676096"/>
      </c:lineChart>
      <c:catAx>
        <c:axId val="1496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676096"/>
        <c:crosses val="autoZero"/>
        <c:auto val="1"/>
        <c:lblAlgn val="ctr"/>
        <c:lblOffset val="100"/>
        <c:noMultiLvlLbl val="0"/>
      </c:catAx>
      <c:valAx>
        <c:axId val="1496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 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6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nRFC</a:t>
            </a:r>
            <a:r>
              <a:rPr lang="en-US" altLang="zh-TW" dirty="0"/>
              <a:t> Under</a:t>
            </a:r>
            <a:r>
              <a:rPr lang="en-US" altLang="zh-TW" baseline="0" dirty="0"/>
              <a:t> Different DRAM Bank Sizes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bank_analysis_refab_summary!$G$4</c:f>
              <c:strCache>
                <c:ptCount val="1"/>
                <c:pt idx="0">
                  <c:v>nRFC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bank_analysis_refab_summary!$F$5:$F$8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bank_analysis_refab_summary!$G$5:$G$8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110</c:v>
                </c:pt>
                <c:pt idx="3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B-4A99-BE83-FC7606D5D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095216"/>
        <c:axId val="457113936"/>
      </c:lineChart>
      <c:catAx>
        <c:axId val="4570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13936"/>
        <c:crosses val="autoZero"/>
        <c:auto val="1"/>
        <c:lblAlgn val="ctr"/>
        <c:lblOffset val="100"/>
        <c:noMultiLvlLbl val="0"/>
      </c:catAx>
      <c:valAx>
        <c:axId val="45711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0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Auto Refresh Counts with Different DRAM</a:t>
            </a:r>
            <a:r>
              <a:rPr lang="en-US" altLang="zh-TW" baseline="0"/>
              <a:t>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bank_analysis_refab_summary!$F$24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bank_analysis_refab_summary!$G$24</c:f>
              <c:numCache>
                <c:formatCode>General</c:formatCode>
                <c:ptCount val="1"/>
                <c:pt idx="0">
                  <c:v>67600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9-42F0-9EAF-FF55E9774DAE}"/>
            </c:ext>
          </c:extLst>
        </c:ser>
        <c:ser>
          <c:idx val="1"/>
          <c:order val="1"/>
          <c:tx>
            <c:strRef>
              <c:f>bank_analysis_refab_summary!$F$25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bank_analysis_refab_summary!$G$25</c:f>
              <c:numCache>
                <c:formatCode>General</c:formatCode>
                <c:ptCount val="1"/>
                <c:pt idx="0">
                  <c:v>67956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09-42F0-9EAF-FF55E9774DAE}"/>
            </c:ext>
          </c:extLst>
        </c:ser>
        <c:ser>
          <c:idx val="2"/>
          <c:order val="2"/>
          <c:tx>
            <c:strRef>
              <c:f>bank_analysis_refab_summary!$F$26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bank_analysis_refab_summary!$G$26</c:f>
              <c:numCache>
                <c:formatCode>General</c:formatCode>
                <c:ptCount val="1"/>
                <c:pt idx="0">
                  <c:v>69316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09-42F0-9EAF-FF55E9774DAE}"/>
            </c:ext>
          </c:extLst>
        </c:ser>
        <c:ser>
          <c:idx val="3"/>
          <c:order val="3"/>
          <c:tx>
            <c:strRef>
              <c:f>bank_analysis_refab_summary!$F$27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bank_analysis_refab_summary!$G$27</c:f>
              <c:numCache>
                <c:formatCode>General</c:formatCode>
                <c:ptCount val="1"/>
                <c:pt idx="0">
                  <c:v>70243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09-42F0-9EAF-FF55E9774D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374960"/>
        <c:axId val="354374000"/>
      </c:barChart>
      <c:catAx>
        <c:axId val="35437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374000"/>
        <c:crosses val="autoZero"/>
        <c:auto val="1"/>
        <c:lblAlgn val="ctr"/>
        <c:lblOffset val="100"/>
        <c:noMultiLvlLbl val="0"/>
      </c:catAx>
      <c:valAx>
        <c:axId val="3543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37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WUPR Refresh Counts with Different</a:t>
            </a:r>
            <a:r>
              <a:rPr lang="en-US" altLang="zh-TW" baseline="0"/>
              <a:t> DRAM Bank Sizes</a:t>
            </a:r>
            <a:r>
              <a:rPr lang="en-US" altLang="zh-TW"/>
              <a:t> 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bank_analysis_refab_summary!$F$32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bank_analysis_refab_summary!$G$32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6-4B6C-AC2B-E828329697F5}"/>
            </c:ext>
          </c:extLst>
        </c:ser>
        <c:ser>
          <c:idx val="1"/>
          <c:order val="1"/>
          <c:tx>
            <c:strRef>
              <c:f>bank_analysis_refab_summary!$F$33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bank_analysis_refab_summary!$G$33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6-4B6C-AC2B-E828329697F5}"/>
            </c:ext>
          </c:extLst>
        </c:ser>
        <c:ser>
          <c:idx val="2"/>
          <c:order val="2"/>
          <c:tx>
            <c:strRef>
              <c:f>bank_analysis_refab_summary!$F$34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bank_analysis_refab_summary!$G$34</c:f>
              <c:numCache>
                <c:formatCode>General</c:formatCode>
                <c:ptCount val="1"/>
                <c:pt idx="0">
                  <c:v>27453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E6-4B6C-AC2B-E828329697F5}"/>
            </c:ext>
          </c:extLst>
        </c:ser>
        <c:ser>
          <c:idx val="3"/>
          <c:order val="3"/>
          <c:tx>
            <c:strRef>
              <c:f>bank_analysis_refab_summary!$F$35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bank_analysis_refab_summary!$G$35</c:f>
              <c:numCache>
                <c:formatCode>General</c:formatCode>
                <c:ptCount val="1"/>
                <c:pt idx="0">
                  <c:v>27454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E6-4B6C-AC2B-E82832969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142736"/>
        <c:axId val="457145136"/>
      </c:barChart>
      <c:catAx>
        <c:axId val="45714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45136"/>
        <c:crosses val="autoZero"/>
        <c:auto val="1"/>
        <c:lblAlgn val="ctr"/>
        <c:lblOffset val="100"/>
        <c:noMultiLvlLbl val="0"/>
      </c:catAx>
      <c:valAx>
        <c:axId val="457145136"/>
        <c:scaling>
          <c:orientation val="minMax"/>
          <c:max val="27455"/>
          <c:min val="27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4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Average Bandwidth with Different Bank Sizes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bank_analysis_trace_summary!$B$20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bank_analysis_trace_summary!$C$20</c:f>
              <c:numCache>
                <c:formatCode>General</c:formatCode>
                <c:ptCount val="1"/>
                <c:pt idx="0">
                  <c:v>93.408783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E-4F34-B765-FC1B380A5576}"/>
            </c:ext>
          </c:extLst>
        </c:ser>
        <c:ser>
          <c:idx val="1"/>
          <c:order val="1"/>
          <c:tx>
            <c:strRef>
              <c:f>bank_analysis_trace_summary!$B$21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bank_analysis_trace_summary!$C$21</c:f>
              <c:numCache>
                <c:formatCode>General</c:formatCode>
                <c:ptCount val="1"/>
                <c:pt idx="0">
                  <c:v>94.576362599999996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E-4F34-B765-FC1B380A5576}"/>
            </c:ext>
          </c:extLst>
        </c:ser>
        <c:ser>
          <c:idx val="2"/>
          <c:order val="2"/>
          <c:tx>
            <c:strRef>
              <c:f>bank_analysis_trace_summary!$B$22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bank_analysis_trace_summary!$C$22</c:f>
              <c:numCache>
                <c:formatCode>General</c:formatCode>
                <c:ptCount val="1"/>
                <c:pt idx="0">
                  <c:v>92.9197159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E-4F34-B765-FC1B380A5576}"/>
            </c:ext>
          </c:extLst>
        </c:ser>
        <c:ser>
          <c:idx val="3"/>
          <c:order val="3"/>
          <c:tx>
            <c:strRef>
              <c:f>bank_analysis_trace_summary!$B$23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bank_analysis_trace_summary!$C$23</c:f>
              <c:numCache>
                <c:formatCode>General</c:formatCode>
                <c:ptCount val="1"/>
                <c:pt idx="0">
                  <c:v>94.371414200000004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3E-4F34-B765-FC1B380A5576}"/>
            </c:ext>
          </c:extLst>
        </c:ser>
        <c:ser>
          <c:idx val="4"/>
          <c:order val="4"/>
          <c:tx>
            <c:strRef>
              <c:f>bank_analysis_trace_summary!$B$24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bank_analysis_trace_summary!$C$24</c:f>
              <c:numCache>
                <c:formatCode>General</c:formatCode>
                <c:ptCount val="1"/>
                <c:pt idx="0">
                  <c:v>91.097213699999998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3E-4F34-B765-FC1B380A5576}"/>
            </c:ext>
          </c:extLst>
        </c:ser>
        <c:ser>
          <c:idx val="5"/>
          <c:order val="5"/>
          <c:tx>
            <c:strRef>
              <c:f>bank_analysis_trace_summary!$B$25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bank_analysis_trace_summary!$C$25</c:f>
              <c:numCache>
                <c:formatCode>General</c:formatCode>
                <c:ptCount val="1"/>
                <c:pt idx="0">
                  <c:v>92.990402200000005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3E-4F34-B765-FC1B380A5576}"/>
            </c:ext>
          </c:extLst>
        </c:ser>
        <c:ser>
          <c:idx val="6"/>
          <c:order val="6"/>
          <c:tx>
            <c:strRef>
              <c:f>bank_analysis_trace_summary!$B$26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bank_analysis_trace_summary!$C$26</c:f>
              <c:numCache>
                <c:formatCode>General</c:formatCode>
                <c:ptCount val="1"/>
                <c:pt idx="0">
                  <c:v>89.8951797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3E-4F34-B765-FC1B380A5576}"/>
            </c:ext>
          </c:extLst>
        </c:ser>
        <c:ser>
          <c:idx val="7"/>
          <c:order val="7"/>
          <c:tx>
            <c:strRef>
              <c:f>bank_analysis_trace_summary!$B$27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bank_analysis_trace_summary!$C$27</c:f>
              <c:numCache>
                <c:formatCode>General</c:formatCode>
                <c:ptCount val="1"/>
                <c:pt idx="0">
                  <c:v>92.511970500000004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3E-4F34-B765-FC1B380A55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208496"/>
        <c:axId val="457198896"/>
      </c:barChart>
      <c:catAx>
        <c:axId val="457208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7198896"/>
        <c:crosses val="autoZero"/>
        <c:auto val="1"/>
        <c:lblAlgn val="ctr"/>
        <c:lblOffset val="100"/>
        <c:noMultiLvlLbl val="0"/>
      </c:catAx>
      <c:valAx>
        <c:axId val="45719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GB/s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2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 Consumption Under Different</a:t>
            </a:r>
            <a:r>
              <a:rPr lang="en-US" altLang="zh-TW" baseline="0"/>
              <a:t>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bank_analysis_trace_summary!$H$20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bank_analysis_trace_summary!$I$20</c:f>
              <c:numCache>
                <c:formatCode>General</c:formatCode>
                <c:ptCount val="1"/>
                <c:pt idx="0">
                  <c:v>1243.9520660220799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015-4920-92C4-0A8B0ED91E2E}"/>
            </c:ext>
          </c:extLst>
        </c:ser>
        <c:ser>
          <c:idx val="1"/>
          <c:order val="1"/>
          <c:tx>
            <c:strRef>
              <c:f>bank_analysis_trace_summary!$H$21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bank_analysis_trace_summary!$I$21</c:f>
              <c:numCache>
                <c:formatCode>General</c:formatCode>
                <c:ptCount val="1"/>
                <c:pt idx="0">
                  <c:v>1239.9966971250601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015-4920-92C4-0A8B0ED91E2E}"/>
            </c:ext>
          </c:extLst>
        </c:ser>
        <c:ser>
          <c:idx val="2"/>
          <c:order val="2"/>
          <c:tx>
            <c:strRef>
              <c:f>bank_analysis_trace_summary!$H$22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bank_analysis_trace_summary!$I$22</c:f>
              <c:numCache>
                <c:formatCode>General</c:formatCode>
                <c:ptCount val="1"/>
                <c:pt idx="0">
                  <c:v>1245.7382515345801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015-4920-92C4-0A8B0ED91E2E}"/>
            </c:ext>
          </c:extLst>
        </c:ser>
        <c:ser>
          <c:idx val="3"/>
          <c:order val="3"/>
          <c:tx>
            <c:strRef>
              <c:f>bank_analysis_trace_summary!$H$23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bank_analysis_trace_summary!$I$23</c:f>
              <c:numCache>
                <c:formatCode>General</c:formatCode>
                <c:ptCount val="1"/>
                <c:pt idx="0">
                  <c:v>1240.6457874058999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015-4920-92C4-0A8B0ED91E2E}"/>
            </c:ext>
          </c:extLst>
        </c:ser>
        <c:ser>
          <c:idx val="4"/>
          <c:order val="4"/>
          <c:tx>
            <c:strRef>
              <c:f>bank_analysis_trace_summary!$H$24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bank_analysis_trace_summary!$I$24</c:f>
              <c:numCache>
                <c:formatCode>General</c:formatCode>
                <c:ptCount val="1"/>
                <c:pt idx="0">
                  <c:v>1249.3119628203199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015-4920-92C4-0A8B0ED91E2E}"/>
            </c:ext>
          </c:extLst>
        </c:ser>
        <c:ser>
          <c:idx val="5"/>
          <c:order val="5"/>
          <c:tx>
            <c:strRef>
              <c:f>bank_analysis_trace_summary!$H$25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bank_analysis_trace_summary!$I$25</c:f>
              <c:numCache>
                <c:formatCode>General</c:formatCode>
                <c:ptCount val="1"/>
                <c:pt idx="0">
                  <c:v>1242.3358017742801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E015-4920-92C4-0A8B0ED91E2E}"/>
            </c:ext>
          </c:extLst>
        </c:ser>
        <c:ser>
          <c:idx val="6"/>
          <c:order val="6"/>
          <c:tx>
            <c:strRef>
              <c:f>bank_analysis_trace_summary!$H$26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bank_analysis_trace_summary!$I$26</c:f>
              <c:numCache>
                <c:formatCode>General</c:formatCode>
                <c:ptCount val="1"/>
                <c:pt idx="0">
                  <c:v>1253.9757488768798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E015-4920-92C4-0A8B0ED91E2E}"/>
            </c:ext>
          </c:extLst>
        </c:ser>
        <c:ser>
          <c:idx val="7"/>
          <c:order val="7"/>
          <c:tx>
            <c:strRef>
              <c:f>bank_analysis_trace_summary!$H$27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bank_analysis_trace_summary!$I$19</c:f>
              <c:strCache>
                <c:ptCount val="1"/>
                <c:pt idx="0">
                  <c:v>Energy Consumption</c:v>
                </c:pt>
              </c:strCache>
            </c:strRef>
          </c:cat>
          <c:val>
            <c:numRef>
              <c:f>bank_analysis_trace_summary!$I$27</c:f>
              <c:numCache>
                <c:formatCode>General</c:formatCode>
                <c:ptCount val="1"/>
                <c:pt idx="0">
                  <c:v>1243.9414304222601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E015-4920-92C4-0A8B0ED91E2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344240"/>
        <c:axId val="354359120"/>
      </c:barChart>
      <c:catAx>
        <c:axId val="35434424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359120"/>
        <c:crosses val="autoZero"/>
        <c:auto val="1"/>
        <c:lblAlgn val="ctr"/>
        <c:lblOffset val="100"/>
        <c:noMultiLvlLbl val="0"/>
      </c:catAx>
      <c:valAx>
        <c:axId val="3543591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Total Energy (mJ)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3442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A0B59F6-0AE9-DB07-3C2D-81CE51E6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2B035B66-087A-6A2C-4C68-BE5037A23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B1F73AC2-0BF9-5F92-A240-471CF3DC3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22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34F656A-C7C1-18CB-361F-C8995BB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E810806-5078-E925-9816-CEAF62FCF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0656B10-CFFB-DB98-9496-1F5B25261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4421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CB0969E-65D5-A158-3867-DD4DDF9C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09BDC94-A9EC-F4C6-7CB0-280ECBED1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9F3725C-DEF5-ED72-9F2D-E234CC3A1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34106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A4922452-E3B9-E3D7-2BF3-B584FAD8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20DFB5E-43D9-AFA3-CBD9-AC9DAD870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FEA8392-3FB7-0018-1E31-9A5A340371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3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41E57FA-CECA-B833-0AC4-6F35651B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702EFC8-3EE2-939A-58D5-C464A5237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5818447-022C-90D8-B54B-E493DAE0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80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9C84074-D322-9FE9-1F15-85ACB609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B658CCA2-D9D5-0A6A-D490-D2F03CE2D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5B6D6904-ED69-4887-888B-38E638CF7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2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F00B6D7-CA0D-8890-D50D-921DD542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87CB517-CAD6-D98E-50DB-54B41340D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20FDAA-E98B-394F-3CA6-4473107CB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2498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496D08F-13D4-2733-3FCA-863C64C2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3928AD-BD58-9D64-5777-980EFEC3E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6E73124-28D1-F6B6-EC36-18B89A1D2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7287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D04237-5D33-007E-17E5-5910EC77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A2CDF45-A67A-A8F3-6936-DAD741AE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1DCC86A-8A50-FCB4-C179-21A455DD3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49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6BF1256-EEA0-78C1-0184-78BD04CA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FDF0694-E0C7-2F3A-85F4-1A3AB768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8CD2116-B345-9572-83CA-B7D10E1F2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62865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0AE39F8-3971-87CC-04A0-92E91C19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D470E30C-EDD3-DAD7-09D8-1E43172FB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22097153-E67C-537D-8A66-53A4EDDA0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2852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BDB34F7-BFD6-3990-50A6-E741CA46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618A6F61-FDE0-D0AA-20EF-3A1803F9E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Dummy Refresh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B654B3-389E-B8DB-6F0B-08A6EA04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0" y="1408492"/>
            <a:ext cx="8156666" cy="3884259"/>
          </a:xfrm>
          <a:prstGeom prst="rect">
            <a:avLst/>
          </a:prstGeom>
        </p:spPr>
      </p:pic>
      <p:sp>
        <p:nvSpPr>
          <p:cNvPr id="4" name="Google Shape;492;p76">
            <a:extLst>
              <a:ext uri="{FF2B5EF4-FFF2-40B4-BE49-F238E27FC236}">
                <a16:creationId xmlns:a16="http://schemas.microsoft.com/office/drawing/2014/main" id="{038710E6-2BC7-D3C7-F835-EE4861B122CD}"/>
              </a:ext>
            </a:extLst>
          </p:cNvPr>
          <p:cNvSpPr txBox="1"/>
          <p:nvPr/>
        </p:nvSpPr>
        <p:spPr>
          <a:xfrm>
            <a:off x="409303" y="5623385"/>
            <a:ext cx="849795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Architecture(ISCA)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B895FD6-1D1C-B6EA-77E9-A897BBAA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3C8FAC79-7FFD-1393-7F1B-DC1442268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Original 3D-DRAM Die</a:t>
            </a:r>
            <a:endParaRPr dirty="0"/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D5495B9A-6481-92AA-DAA9-77B43054E6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794" y="1367246"/>
            <a:ext cx="8782411" cy="48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03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963AFD96-6A53-80D1-8725-9D63EF7F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D805F054-16B8-2E37-4010-493FF95BD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3D-DRAM Die Modification</a:t>
            </a:r>
            <a:endParaRPr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40F2F99F-E32E-7E9D-7BE4-2953AE440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00" y="1280159"/>
            <a:ext cx="8938800" cy="50422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4947B9AA-CA10-B0DC-87B3-4CDF022B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AF44B2A-C11C-F304-9748-54AD0579B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3" name="Google Shape;509;p89">
            <a:extLst>
              <a:ext uri="{FF2B5EF4-FFF2-40B4-BE49-F238E27FC236}">
                <a16:creationId xmlns:a16="http://schemas.microsoft.com/office/drawing/2014/main" id="{E9F4CF19-FF35-63BF-81C6-37361815E653}"/>
              </a:ext>
            </a:extLst>
          </p:cNvPr>
          <p:cNvSpPr txBox="1"/>
          <p:nvPr/>
        </p:nvSpPr>
        <p:spPr>
          <a:xfrm>
            <a:off x="471605" y="955722"/>
            <a:ext cx="80243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Z. Chishti, S.-L. Lu, and B. L. Jacob, "Flexible Auto-Refresh: Enabling Scalable and Energy-Efficient DRAM Refresh Reductions," in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42nd Annual International Symposium on Computer Architecture (ISCA)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Portland, OR, USA, June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7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65" name="Google Shape;65;g35318edb1a6_0_0"/>
          <p:cNvSpPr txBox="1"/>
          <p:nvPr/>
        </p:nvSpPr>
        <p:spPr>
          <a:xfrm>
            <a:off x="252082" y="2240101"/>
            <a:ext cx="8423700" cy="93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Add the description of modification to DRAM logic Die for WUPR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076054"/>
            <a:ext cx="8423700" cy="114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Refresh Counts, Average Bandwidth &amp; Energy under different Bank Size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A16091A-FCD7-CBE2-DEC5-B641654D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11529E3-67A5-0CDD-3DC4-18CAB1DA3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Bank Analysis Configuration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1FD3DC-8B84-B7E9-FDC2-9D22071A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3126959"/>
              </p:ext>
            </p:extLst>
          </p:nvPr>
        </p:nvGraphicFramePr>
        <p:xfrm>
          <a:off x="544513" y="1140826"/>
          <a:ext cx="7902800" cy="5461702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937429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5965371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52548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8145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DRAM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Ideal Bandwidth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81458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66691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Bank Sizes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256Mb,512Mb,1024Mb &amp; 2048Mb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8265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71CDDBB-9439-8325-5DF3-7BA66FDE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FFEE51F0-A8CF-DC9E-2949-8BE8E3080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Timing Constraints</a:t>
            </a:r>
            <a:r>
              <a:rPr lang="zh-TW" altLang="en-US" dirty="0"/>
              <a:t> </a:t>
            </a:r>
            <a:r>
              <a:rPr lang="en-US" altLang="zh-TW" dirty="0"/>
              <a:t>Changes</a:t>
            </a:r>
            <a:endParaRPr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6D7D6A6-43F9-81A2-3E1F-56BD614F4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738265"/>
              </p:ext>
            </p:extLst>
          </p:nvPr>
        </p:nvGraphicFramePr>
        <p:xfrm>
          <a:off x="1336765" y="885040"/>
          <a:ext cx="6069875" cy="300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B7E83A2-F50F-F711-BC8D-4A376AFD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004587"/>
              </p:ext>
            </p:extLst>
          </p:nvPr>
        </p:nvGraphicFramePr>
        <p:xfrm>
          <a:off x="1336765" y="3890764"/>
          <a:ext cx="6222275" cy="2664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634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71AEEA7-935B-A9E9-F463-3DC5166E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82A337E-C9B1-5680-F7B9-A1B4F1D9C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with Different Bank Sizes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A59D09-5276-EE42-2812-4E8C23C3A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174340"/>
              </p:ext>
            </p:extLst>
          </p:nvPr>
        </p:nvGraphicFramePr>
        <p:xfrm>
          <a:off x="646011" y="2246811"/>
          <a:ext cx="7851977" cy="411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143B1440-E427-0137-F076-338B922606F9}"/>
              </a:ext>
            </a:extLst>
          </p:cNvPr>
          <p:cNvSpPr txBox="1"/>
          <p:nvPr/>
        </p:nvSpPr>
        <p:spPr>
          <a:xfrm>
            <a:off x="308842" y="945788"/>
            <a:ext cx="8170842" cy="92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Worse Timing Constraints leads to longer execution time leads to more refreshes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4431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E801DCE-BA5A-23B1-CEF8-67FF8DC2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4AE7B09-5C0C-ECD4-1040-DDE3DFA45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FC818565-7CD1-E9F8-B0EA-569082D61B5C}"/>
              </a:ext>
            </a:extLst>
          </p:cNvPr>
          <p:cNvSpPr txBox="1"/>
          <p:nvPr/>
        </p:nvSpPr>
        <p:spPr>
          <a:xfrm>
            <a:off x="308842" y="945788"/>
            <a:ext cx="8170842" cy="11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WUPR helps skips unnecessary refreshes thus refresh counts does not change much as bank size increases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117C26E-16F2-0194-1982-06A9063A4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668960"/>
              </p:ext>
            </p:extLst>
          </p:nvPr>
        </p:nvGraphicFramePr>
        <p:xfrm>
          <a:off x="461554" y="2070462"/>
          <a:ext cx="8018130" cy="4269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1098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91976F1-73A2-A4E3-37BD-C4B43308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0CA82115-1F4D-E5CF-92E4-2C72DA94B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753162EB-7ADC-E9F4-0B57-663ADF985C2B}"/>
              </a:ext>
            </a:extLst>
          </p:cNvPr>
          <p:cNvSpPr txBox="1"/>
          <p:nvPr/>
        </p:nvSpPr>
        <p:spPr>
          <a:xfrm>
            <a:off x="308842" y="945788"/>
            <a:ext cx="8170842" cy="127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banks size bank leads to longer execution time, more long period refreshes, WUPR skipping refreshes performs well for larger banks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79081E58-55EF-500A-83D7-591EAD991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08541"/>
              </p:ext>
            </p:extLst>
          </p:nvPr>
        </p:nvGraphicFramePr>
        <p:xfrm>
          <a:off x="426719" y="2484121"/>
          <a:ext cx="8070919" cy="394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578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A05A083-7401-6DF3-026E-EF354E79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EEE6ECE-8723-A5EE-4C72-91614EDDF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622F1220-B603-6B04-B14B-E9AC0D42A5DB}"/>
              </a:ext>
            </a:extLst>
          </p:cNvPr>
          <p:cNvSpPr txBox="1"/>
          <p:nvPr/>
        </p:nvSpPr>
        <p:spPr>
          <a:xfrm>
            <a:off x="308842" y="945787"/>
            <a:ext cx="8170842" cy="119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banks size leads to higher energy consumption due to longer latency and higher access energy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D5A3F5F8-C55D-26D6-8249-F0A46A44B4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355982"/>
              </p:ext>
            </p:extLst>
          </p:nvPr>
        </p:nvGraphicFramePr>
        <p:xfrm>
          <a:off x="326797" y="2281646"/>
          <a:ext cx="8416609" cy="41104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956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5E0166F-1945-F2E4-8F2E-AB14CCEA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FE36248B-2BDC-7844-FF0D-E4D1B6C64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Architecture</a:t>
            </a:r>
            <a:endParaRPr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752EA36-9A30-ACDB-C6A0-F5FEF2F132AA}"/>
              </a:ext>
            </a:extLst>
          </p:cNvPr>
          <p:cNvGrpSpPr/>
          <p:nvPr/>
        </p:nvGrpSpPr>
        <p:grpSpPr>
          <a:xfrm>
            <a:off x="665898" y="2356290"/>
            <a:ext cx="2431151" cy="1563534"/>
            <a:chOff x="383750" y="2567582"/>
            <a:chExt cx="2431151" cy="15635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07DFEE-7820-6F60-8790-E1748C7130AE}"/>
                </a:ext>
              </a:extLst>
            </p:cNvPr>
            <p:cNvSpPr/>
            <p:nvPr/>
          </p:nvSpPr>
          <p:spPr>
            <a:xfrm>
              <a:off x="383750" y="2567582"/>
              <a:ext cx="2431151" cy="1563534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581588-B24E-B698-FD55-9A30E566D21F}"/>
                </a:ext>
              </a:extLst>
            </p:cNvPr>
            <p:cNvSpPr txBox="1"/>
            <p:nvPr/>
          </p:nvSpPr>
          <p:spPr>
            <a:xfrm>
              <a:off x="599669" y="2612400"/>
              <a:ext cx="2036481" cy="337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454B10-5AEB-5D7B-4305-0CF095251CB0}"/>
                </a:ext>
              </a:extLst>
            </p:cNvPr>
            <p:cNvSpPr/>
            <p:nvPr/>
          </p:nvSpPr>
          <p:spPr>
            <a:xfrm>
              <a:off x="801651" y="3148702"/>
              <a:ext cx="1632519" cy="793672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D14B2D-8DD3-11E4-C359-2FD28AE0B78C}"/>
              </a:ext>
            </a:extLst>
          </p:cNvPr>
          <p:cNvSpPr txBox="1"/>
          <p:nvPr/>
        </p:nvSpPr>
        <p:spPr>
          <a:xfrm>
            <a:off x="3002748" y="2971606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Command Bus</a:t>
            </a:r>
            <a:endParaRPr lang="zh-TW" altLang="en-US" sz="1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8B1E6-432D-18F2-3B79-A348E1091143}"/>
              </a:ext>
            </a:extLst>
          </p:cNvPr>
          <p:cNvSpPr/>
          <p:nvPr/>
        </p:nvSpPr>
        <p:spPr>
          <a:xfrm>
            <a:off x="3862997" y="1675072"/>
            <a:ext cx="4647333" cy="4219302"/>
          </a:xfrm>
          <a:prstGeom prst="rect">
            <a:avLst/>
          </a:prstGeom>
          <a:solidFill>
            <a:srgbClr val="CEE8F7"/>
          </a:solidFill>
          <a:ln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C2AF97-3903-5851-A621-D783BD5C5207}"/>
              </a:ext>
            </a:extLst>
          </p:cNvPr>
          <p:cNvSpPr txBox="1"/>
          <p:nvPr/>
        </p:nvSpPr>
        <p:spPr>
          <a:xfrm>
            <a:off x="3309999" y="1786173"/>
            <a:ext cx="5705479" cy="33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3D DRAM Bank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2FE38-E6AF-9BA0-BF47-21373F27DFC9}"/>
              </a:ext>
            </a:extLst>
          </p:cNvPr>
          <p:cNvSpPr/>
          <p:nvPr/>
        </p:nvSpPr>
        <p:spPr>
          <a:xfrm>
            <a:off x="4124219" y="2268182"/>
            <a:ext cx="1398012" cy="1651647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5C6A82-EBBF-4210-9CCF-E8D0987FE093}"/>
              </a:ext>
            </a:extLst>
          </p:cNvPr>
          <p:cNvSpPr txBox="1"/>
          <p:nvPr/>
        </p:nvSpPr>
        <p:spPr>
          <a:xfrm>
            <a:off x="4795241" y="4260852"/>
            <a:ext cx="177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Dummy Refresh/AR</a:t>
            </a:r>
            <a:endParaRPr lang="zh-TW" altLang="en-US" sz="12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2B56CF-F14D-759D-259A-8C4A093125BE}"/>
              </a:ext>
            </a:extLst>
          </p:cNvPr>
          <p:cNvCxnSpPr>
            <a:cxnSpLocks/>
          </p:cNvCxnSpPr>
          <p:nvPr/>
        </p:nvCxnSpPr>
        <p:spPr>
          <a:xfrm>
            <a:off x="4830483" y="3919824"/>
            <a:ext cx="0" cy="73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F9415E7-1C53-46F1-3C65-EDFBD357AEC7}"/>
              </a:ext>
            </a:extLst>
          </p:cNvPr>
          <p:cNvSpPr/>
          <p:nvPr/>
        </p:nvSpPr>
        <p:spPr>
          <a:xfrm>
            <a:off x="4145788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FB331-741E-0FFB-DC2D-F57364B6A138}"/>
              </a:ext>
            </a:extLst>
          </p:cNvPr>
          <p:cNvSpPr/>
          <p:nvPr/>
        </p:nvSpPr>
        <p:spPr>
          <a:xfrm>
            <a:off x="6212019" y="2282371"/>
            <a:ext cx="1834000" cy="148729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DRAM rows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C7801F-634B-7689-96C2-8C2C39044539}"/>
              </a:ext>
            </a:extLst>
          </p:cNvPr>
          <p:cNvCxnSpPr>
            <a:cxnSpLocks/>
          </p:cNvCxnSpPr>
          <p:nvPr/>
        </p:nvCxnSpPr>
        <p:spPr>
          <a:xfrm>
            <a:off x="5536413" y="5083978"/>
            <a:ext cx="846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6386506-009B-EAFA-E1A6-DB66B756C022}"/>
              </a:ext>
            </a:extLst>
          </p:cNvPr>
          <p:cNvCxnSpPr>
            <a:cxnSpLocks/>
          </p:cNvCxnSpPr>
          <p:nvPr/>
        </p:nvCxnSpPr>
        <p:spPr>
          <a:xfrm flipV="1">
            <a:off x="7073229" y="4116723"/>
            <a:ext cx="0" cy="51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8255DD-B71B-F751-F61D-37629A7760BD}"/>
              </a:ext>
            </a:extLst>
          </p:cNvPr>
          <p:cNvSpPr txBox="1"/>
          <p:nvPr/>
        </p:nvSpPr>
        <p:spPr>
          <a:xfrm>
            <a:off x="5611222" y="5083978"/>
            <a:ext cx="723773" cy="25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Update</a:t>
            </a:r>
            <a:endParaRPr lang="zh-TW" altLang="en-US" sz="12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8A207-D38F-B36C-1D5A-608484701C9F}"/>
              </a:ext>
            </a:extLst>
          </p:cNvPr>
          <p:cNvSpPr txBox="1"/>
          <p:nvPr/>
        </p:nvSpPr>
        <p:spPr>
          <a:xfrm>
            <a:off x="7023108" y="4259946"/>
            <a:ext cx="13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Refresh</a:t>
            </a:r>
            <a:endParaRPr lang="zh-TW" altLang="en-US" sz="1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4F0320-DCE9-5A4B-5C89-9C1270FF3957}"/>
              </a:ext>
            </a:extLst>
          </p:cNvPr>
          <p:cNvSpPr/>
          <p:nvPr/>
        </p:nvSpPr>
        <p:spPr>
          <a:xfrm>
            <a:off x="6402414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5CF08AC-EE76-6B88-4E65-3F4E8EF41069}"/>
              </a:ext>
            </a:extLst>
          </p:cNvPr>
          <p:cNvCxnSpPr>
            <a:cxnSpLocks/>
          </p:cNvCxnSpPr>
          <p:nvPr/>
        </p:nvCxnSpPr>
        <p:spPr>
          <a:xfrm>
            <a:off x="2735368" y="3334246"/>
            <a:ext cx="1380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BC833D6-2554-7659-8A7B-FE85F3F61909}"/>
              </a:ext>
            </a:extLst>
          </p:cNvPr>
          <p:cNvSpPr/>
          <p:nvPr/>
        </p:nvSpPr>
        <p:spPr>
          <a:xfrm>
            <a:off x="6212019" y="3819817"/>
            <a:ext cx="1841598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B7FC2A-BD32-54EB-E3FA-700CE5721F61}"/>
              </a:ext>
            </a:extLst>
          </p:cNvPr>
          <p:cNvSpPr/>
          <p:nvPr/>
        </p:nvSpPr>
        <p:spPr>
          <a:xfrm rot="5400000">
            <a:off x="5262460" y="2887519"/>
            <a:ext cx="1487292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2153634-4339-DED0-F3AD-EE8028F90843}"/>
              </a:ext>
            </a:extLst>
          </p:cNvPr>
          <p:cNvSpPr/>
          <p:nvPr/>
        </p:nvSpPr>
        <p:spPr>
          <a:xfrm>
            <a:off x="739804" y="3159318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29FCAE5-31B1-0C30-0E62-62D079993B0B}"/>
              </a:ext>
            </a:extLst>
          </p:cNvPr>
          <p:cNvSpPr/>
          <p:nvPr/>
        </p:nvSpPr>
        <p:spPr>
          <a:xfrm>
            <a:off x="6334995" y="4251570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6" name="Google Shape;492;p76">
            <a:extLst>
              <a:ext uri="{FF2B5EF4-FFF2-40B4-BE49-F238E27FC236}">
                <a16:creationId xmlns:a16="http://schemas.microsoft.com/office/drawing/2014/main" id="{54754EB2-6F70-48A9-C61C-EB21533ADEA9}"/>
              </a:ext>
            </a:extLst>
          </p:cNvPr>
          <p:cNvSpPr txBox="1"/>
          <p:nvPr/>
        </p:nvSpPr>
        <p:spPr>
          <a:xfrm>
            <a:off x="662766" y="6000409"/>
            <a:ext cx="842370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7FDD8DF-5117-37F4-59EC-5BB843E8412A}"/>
              </a:ext>
            </a:extLst>
          </p:cNvPr>
          <p:cNvSpPr/>
          <p:nvPr/>
        </p:nvSpPr>
        <p:spPr>
          <a:xfrm>
            <a:off x="402500" y="6099875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1191642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4067</TotalTime>
  <Words>450</Words>
  <Application>Microsoft Office PowerPoint</Application>
  <PresentationFormat>如螢幕大小 (4:3)</PresentationFormat>
  <Paragraphs>98</Paragraphs>
  <Slides>13</Slides>
  <Notes>13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0" baseType="lpstr">
      <vt:lpstr>Arial Narrow</vt:lpstr>
      <vt:lpstr>Times New Roman</vt:lpstr>
      <vt:lpstr>Noto Sans Symbols</vt:lpstr>
      <vt:lpstr>Calibri</vt:lpstr>
      <vt:lpstr>Federo</vt:lpstr>
      <vt:lpstr>Arial</vt:lpstr>
      <vt:lpstr>lpsoc3</vt:lpstr>
      <vt:lpstr>PowerPoint 簡報</vt:lpstr>
      <vt:lpstr>Recent Progress</vt:lpstr>
      <vt:lpstr>Bank Analysis Configuration</vt:lpstr>
      <vt:lpstr>Timing Constraints Changes</vt:lpstr>
      <vt:lpstr>Refresh Counts with Different Bank Sizes</vt:lpstr>
      <vt:lpstr>Refresh Counts with Different Bank Sizes</vt:lpstr>
      <vt:lpstr>Average Bandwidth with Different Bank Sizes</vt:lpstr>
      <vt:lpstr>Average Bandwidth with Different Bank Sizes</vt:lpstr>
      <vt:lpstr>WUPR Architecture</vt:lpstr>
      <vt:lpstr>Dummy Refresh</vt:lpstr>
      <vt:lpstr>Original 3D-DRAM Die</vt:lpstr>
      <vt:lpstr>3D-DRAM Die Modification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208</cp:revision>
  <dcterms:created xsi:type="dcterms:W3CDTF">2010-07-12T19:41:54Z</dcterms:created>
  <dcterms:modified xsi:type="dcterms:W3CDTF">2025-06-24T13:33:19Z</dcterms:modified>
</cp:coreProperties>
</file>