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459" r:id="rId4"/>
    <p:sldId id="448" r:id="rId5"/>
    <p:sldId id="434" r:id="rId6"/>
    <p:sldId id="435" r:id="rId7"/>
    <p:sldId id="443" r:id="rId8"/>
    <p:sldId id="439" r:id="rId9"/>
    <p:sldId id="454" r:id="rId10"/>
    <p:sldId id="449" r:id="rId11"/>
    <p:sldId id="460" r:id="rId12"/>
    <p:sldId id="456" r:id="rId13"/>
  </p:sldIdLst>
  <p:sldSz cx="9144000" cy="6858000" type="screen4x3"/>
  <p:notesSz cx="6797675" cy="9926638"/>
  <p:embeddedFontLst>
    <p:embeddedFont>
      <p:font typeface="Noto Sans Symbols" panose="02020500000000000000" charset="-120"/>
      <p:regular r:id="rId15"/>
      <p:bold r:id="rId16"/>
    </p:embeddedFont>
    <p:embeddedFont>
      <p:font typeface="Arial Narrow" panose="020B0606020202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Federo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DRAM_Controller_Power_Breakdow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Breakdown Of DRAM</a:t>
            </a:r>
            <a:r>
              <a:rPr lang="en-US" altLang="zh-TW" baseline="0"/>
              <a:t> Controller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09-4CFC-9F50-0401F180C2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09-4CFC-9F50-0401F180C28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09-4CFC-9F50-0401F180C2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工作表1!$E$5:$G$5</c:f>
              <c:strCache>
                <c:ptCount val="3"/>
                <c:pt idx="0">
                  <c:v>Read Data Queue</c:v>
                </c:pt>
                <c:pt idx="1">
                  <c:v>Write Data Queue</c:v>
                </c:pt>
                <c:pt idx="2">
                  <c:v>FSM &amp; Counters</c:v>
                </c:pt>
              </c:strCache>
            </c:strRef>
          </c:cat>
          <c:val>
            <c:numRef>
              <c:f>工作表1!$E$6:$G$6</c:f>
              <c:numCache>
                <c:formatCode>General</c:formatCode>
                <c:ptCount val="3"/>
                <c:pt idx="0">
                  <c:v>42.066000000000003</c:v>
                </c:pt>
                <c:pt idx="1">
                  <c:v>31.16</c:v>
                </c:pt>
                <c:pt idx="2">
                  <c:v>4.6740000000000004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E09-4CFC-9F50-0401F180C2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EC9B60F-E2B5-1092-A270-56F0605B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68901A43-56E3-964E-8AB7-5CBEC16D4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6119456-E652-D61E-90BF-B42480FD2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516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8411720-0D7A-CBEA-9C82-79E970D98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E1D48022-C2C2-9C1A-9A23-740B03307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42C7C8E6-F4EE-3423-DF4F-B2FDC1D15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953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1AC7E6C-073F-A5EF-D993-55C2FE3E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EBBB5AC-23DA-0A37-186F-A5D99FBE4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762552E-2023-DECB-A4B2-4D1D0CF893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49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CF79768-E107-BC5B-F08A-09889065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A54312C-A00D-6292-D0CB-A043C50DA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D57FD1C3-9D1C-63C1-F86F-FC6FBBFA2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361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63E566D-088C-DB53-18E0-D8B2B3FF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8D332B-09DB-598B-BA29-11201FC12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1DA1C693-0FE7-F21D-5FC7-1D5EBA9F2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B88ACF3-0C09-3FE7-44C2-FE765A00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DA9C6CF-8A2D-334F-4E33-E6ED1BB71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FCC5BE-1A6E-21A6-68D2-ACE398D8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05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CE6C6B3-B5B6-ACA0-30DA-F813CBAD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5EF914-5705-FF4D-657E-FA7244E8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CE92965-A349-9618-343A-955C4045A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3649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967013F-8B58-052E-EB56-2F85806C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C8A7B2F-5D8D-BBC1-3733-ED3CA3F28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E1E4FB0-ABB3-23D2-0E54-03BCA143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97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466E8B7-1572-98D4-CD7C-184E2DAA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E6803A-0884-A70C-BE81-26D7483E2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FC8D77F8-F541-8739-3319-259FA2571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4057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EBA2B76-11FF-8879-C923-29DA6DE1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A9D630A-271F-5738-83F2-9D3D37DB76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DB2C1A3B-B6A7-6D37-2197-F0EDDB439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89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FBF6092-416B-296F-F1F8-C0BAF5D3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AA680B5F-E0BC-A3D5-3FFF-2442A0D6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DRAM Controller Power </a:t>
            </a:r>
            <a:r>
              <a:rPr lang="en-US" dirty="0"/>
              <a:t>Extraction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03E519-9869-73B2-EFDF-6F7012E1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73560"/>
              </p:ext>
            </p:extLst>
          </p:nvPr>
        </p:nvGraphicFramePr>
        <p:xfrm>
          <a:off x="242596" y="3357597"/>
          <a:ext cx="8431942" cy="209784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06456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143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0322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Model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Proposed 3D-DRAM Model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of Trace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Single Core Partial LLM Workload Trace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Patterns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100000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18794315"/>
                  </a:ext>
                </a:extLst>
              </a:tr>
              <a:tr h="3005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822305036"/>
                  </a:ext>
                </a:extLst>
              </a:tr>
              <a:tr h="314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Process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4256444905"/>
                  </a:ext>
                </a:extLst>
              </a:tr>
              <a:tr h="16126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  <p:sp>
        <p:nvSpPr>
          <p:cNvPr id="5" name="Google Shape;459;p72">
            <a:extLst>
              <a:ext uri="{FF2B5EF4-FFF2-40B4-BE49-F238E27FC236}">
                <a16:creationId xmlns:a16="http://schemas.microsoft.com/office/drawing/2014/main" id="{5D284924-835D-46A8-B775-A4FAF13C1751}"/>
              </a:ext>
            </a:extLst>
          </p:cNvPr>
          <p:cNvSpPr txBox="1"/>
          <p:nvPr/>
        </p:nvSpPr>
        <p:spPr>
          <a:xfrm>
            <a:off x="235598" y="1098573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To span through 512 Refreshes, takes a portion of Partial LLM Workload Trace &amp; Calculate Average Power using PTPX for DRAM Controller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45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AE80FB2-5B06-301D-FE1E-2C19673C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63DF3E7-9240-8FF4-92B0-40F288E2B3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DRAM Controller Power</a:t>
            </a:r>
            <a:endParaRPr dirty="0"/>
          </a:p>
        </p:txBody>
      </p:sp>
      <p:sp>
        <p:nvSpPr>
          <p:cNvPr id="2" name="Google Shape;459;p72">
            <a:extLst>
              <a:ext uri="{FF2B5EF4-FFF2-40B4-BE49-F238E27FC236}">
                <a16:creationId xmlns:a16="http://schemas.microsoft.com/office/drawing/2014/main" id="{7B3DF56E-187D-0F82-B5CF-6BB2EE817474}"/>
              </a:ext>
            </a:extLst>
          </p:cNvPr>
          <p:cNvSpPr txBox="1"/>
          <p:nvPr/>
        </p:nvSpPr>
        <p:spPr>
          <a:xfrm>
            <a:off x="253015" y="1011487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Average Power of DRAM Controller is 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cs typeface="Calibri"/>
              </a:rPr>
              <a:t>77.2(</a:t>
            </a:r>
            <a:r>
              <a:rPr lang="en-US" altLang="zh-TW" sz="2800" dirty="0" err="1">
                <a:solidFill>
                  <a:srgbClr val="FF0000"/>
                </a:solidFill>
                <a:latin typeface="Calibri"/>
                <a:cs typeface="Calibri"/>
              </a:rPr>
              <a:t>mW</a:t>
            </a:r>
            <a:r>
              <a:rPr lang="en-US" altLang="zh-TW" sz="2800" dirty="0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, the power is mostly consumed by the 1024-bit width read,</a:t>
            </a:r>
            <a:r>
              <a:rPr lang="zh-TW" altLang="en-US" sz="28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write data queues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970EB9C-517C-4BA8-7F4B-23A92CA90F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0362211"/>
              </p:ext>
            </p:extLst>
          </p:nvPr>
        </p:nvGraphicFramePr>
        <p:xfrm>
          <a:off x="670560" y="2373850"/>
          <a:ext cx="7802879" cy="4000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776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1B5A155-18FC-CF6A-35DD-0145B60D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C99550D-D9B7-C139-F40C-8A7399868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CE44B8F-7CB4-3584-D785-0CCB944592B0}"/>
              </a:ext>
            </a:extLst>
          </p:cNvPr>
          <p:cNvSpPr txBox="1"/>
          <p:nvPr/>
        </p:nvSpPr>
        <p:spPr>
          <a:xfrm>
            <a:off x="304819" y="751850"/>
            <a:ext cx="8512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[1]</a:t>
            </a:r>
            <a:r>
              <a:rPr lang="en-US" altLang="zh-TW" dirty="0"/>
              <a:t> J. C. Lee </a:t>
            </a:r>
            <a:r>
              <a:rPr lang="en-US" altLang="zh-TW" i="1" dirty="0"/>
              <a:t>et al.</a:t>
            </a:r>
            <a:r>
              <a:rPr lang="en-US" altLang="zh-TW" dirty="0"/>
              <a:t>, "A 1.2 V 64 Gb 8-channel 256 GB/s HBM DRAM with peripheral-base-die architecture and small-swing technique on heavy-load interface,"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2016, pp. 318–319.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C5E4FC-4611-3089-CE83-5833E151A9F2}"/>
              </a:ext>
            </a:extLst>
          </p:cNvPr>
          <p:cNvSpPr txBox="1"/>
          <p:nvPr/>
        </p:nvSpPr>
        <p:spPr>
          <a:xfrm>
            <a:off x="304819" y="1490514"/>
            <a:ext cx="8597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[2]</a:t>
            </a:r>
            <a:r>
              <a:rPr lang="en-US" altLang="zh-TW" dirty="0"/>
              <a:t> K. Chae </a:t>
            </a:r>
            <a:r>
              <a:rPr lang="en-US" altLang="zh-TW" i="1" dirty="0"/>
              <a:t>et al.</a:t>
            </a:r>
            <a:r>
              <a:rPr lang="en-US" altLang="zh-TW" dirty="0"/>
              <a:t>, "A 4 nm 1.15 TB/s HBM3 interface with resistor-tuned offset calibration and in-situ margin detection,"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2023, pp. 406–407, </a:t>
            </a:r>
            <a:r>
              <a:rPr lang="en-US" altLang="zh-TW" dirty="0" err="1"/>
              <a:t>doi</a:t>
            </a:r>
            <a:r>
              <a:rPr lang="en-US" altLang="zh-TW" dirty="0"/>
              <a:t>: 10.1109/ISSCC42615.2023.10067736.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15EE20C-AB8C-9541-B7C2-2D9B77FBC8C6}"/>
              </a:ext>
            </a:extLst>
          </p:cNvPr>
          <p:cNvSpPr txBox="1"/>
          <p:nvPr/>
        </p:nvSpPr>
        <p:spPr>
          <a:xfrm>
            <a:off x="304819" y="2229178"/>
            <a:ext cx="8046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[3] </a:t>
            </a:r>
            <a:r>
              <a:rPr lang="en-US" altLang="zh-TW" dirty="0"/>
              <a:t>K. Chen, S. Li, N. </a:t>
            </a:r>
            <a:r>
              <a:rPr lang="en-US" altLang="zh-TW" dirty="0" err="1"/>
              <a:t>Muralimanohar</a:t>
            </a:r>
            <a:r>
              <a:rPr lang="en-US" altLang="zh-TW" dirty="0"/>
              <a:t>, J. H. Ahn, J. B. Brockman and N. P. </a:t>
            </a:r>
            <a:r>
              <a:rPr lang="en-US" altLang="zh-TW" dirty="0" err="1"/>
              <a:t>Jouppi</a:t>
            </a:r>
            <a:r>
              <a:rPr lang="en-US" altLang="zh-TW" dirty="0"/>
              <a:t>, "CACTI-3DD: Architecture-level modeling for 3D die-stacked DRAM main memory," 2012 Design, Automation &amp; Test in Europe Conference &amp; Exhibition (DATE)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70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4" name="Google Shape;65;g35318edb1a6_0_0">
            <a:extLst>
              <a:ext uri="{FF2B5EF4-FFF2-40B4-BE49-F238E27FC236}">
                <a16:creationId xmlns:a16="http://schemas.microsoft.com/office/drawing/2014/main" id="{C697AD80-79FE-40E8-A4B7-783C51A175BE}"/>
              </a:ext>
            </a:extLst>
          </p:cNvPr>
          <p:cNvSpPr txBox="1"/>
          <p:nvPr/>
        </p:nvSpPr>
        <p:spPr>
          <a:xfrm>
            <a:off x="252082" y="9519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Clarify the power model for energy calculation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BAFFA8A1-3840-65FE-87EE-E43E37B398D0}"/>
              </a:ext>
            </a:extLst>
          </p:cNvPr>
          <p:cNvSpPr txBox="1"/>
          <p:nvPr/>
        </p:nvSpPr>
        <p:spPr>
          <a:xfrm>
            <a:off x="252082" y="17139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Calculate power &amp; power breakdown for DRAM Controller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9126A1C-6C89-02DE-7177-B81A5FE3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F99CC7E-3FD8-FF21-C30D-6B6D9781A9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Low-swing voltage for correct modeling</a:t>
            </a:r>
            <a:endParaRPr dirty="0"/>
          </a:p>
        </p:txBody>
      </p:sp>
      <p:sp>
        <p:nvSpPr>
          <p:cNvPr id="2" name="Google Shape;65;g35318edb1a6_0_0">
            <a:extLst>
              <a:ext uri="{FF2B5EF4-FFF2-40B4-BE49-F238E27FC236}">
                <a16:creationId xmlns:a16="http://schemas.microsoft.com/office/drawing/2014/main" id="{1591998E-BD88-BEB4-C9B6-C463589B61D7}"/>
              </a:ext>
            </a:extLst>
          </p:cNvPr>
          <p:cNvSpPr txBox="1"/>
          <p:nvPr/>
        </p:nvSpPr>
        <p:spPr>
          <a:xfrm>
            <a:off x="252082" y="951955"/>
            <a:ext cx="8423700" cy="179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Previous setting does not use </a:t>
            </a:r>
            <a:r>
              <a:rPr lang="en-US" sz="28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low-swing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power calculation, instead used </a:t>
            </a:r>
            <a:r>
              <a:rPr lang="en-US" sz="2800" b="0" i="0" u="none" strike="noStrike" cap="none" dirty="0">
                <a:solidFill>
                  <a:srgbClr val="00B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full-swing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;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however modern 3D-DRAM[1],[2] </a:t>
            </a:r>
            <a:r>
              <a:rPr lang="en-US" sz="2800" dirty="0">
                <a:solidFill>
                  <a:srgbClr val="FF0000"/>
                </a:solidFill>
                <a:highlight>
                  <a:srgbClr val="FFFFFF"/>
                </a:highlight>
              </a:rPr>
              <a:t>u</a:t>
            </a:r>
            <a:r>
              <a:rPr lang="en-US" sz="2800" b="0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ses low-swing </a:t>
            </a: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technique to reduce power consumption 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EFD3312-F055-44CF-69AD-B5CF4E586D9B}"/>
              </a:ext>
            </a:extLst>
          </p:cNvPr>
          <p:cNvSpPr txBox="1"/>
          <p:nvPr/>
        </p:nvSpPr>
        <p:spPr>
          <a:xfrm>
            <a:off x="252082" y="3736760"/>
            <a:ext cx="85123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[1]</a:t>
            </a:r>
            <a:r>
              <a:rPr lang="en-US" altLang="zh-TW" dirty="0"/>
              <a:t> J. C. Lee </a:t>
            </a:r>
            <a:r>
              <a:rPr lang="en-US" altLang="zh-TW" i="1" dirty="0"/>
              <a:t>et al.</a:t>
            </a:r>
            <a:r>
              <a:rPr lang="en-US" altLang="zh-TW" dirty="0"/>
              <a:t>, "A 1.2 V 64 Gb 8-channel 256 GB/s HBM DRAM with peripheral-base-die architecture and small-swing technique on heavy-load interface,"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2016, pp. 318–319.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8672B4A-5467-A3B9-B085-AB85F58750ED}"/>
              </a:ext>
            </a:extLst>
          </p:cNvPr>
          <p:cNvSpPr txBox="1"/>
          <p:nvPr/>
        </p:nvSpPr>
        <p:spPr>
          <a:xfrm>
            <a:off x="252082" y="4475424"/>
            <a:ext cx="8597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[2]</a:t>
            </a:r>
            <a:r>
              <a:rPr lang="en-US" altLang="zh-TW" dirty="0"/>
              <a:t> K. Chae </a:t>
            </a:r>
            <a:r>
              <a:rPr lang="en-US" altLang="zh-TW" i="1" dirty="0"/>
              <a:t>et al.</a:t>
            </a:r>
            <a:r>
              <a:rPr lang="en-US" altLang="zh-TW" dirty="0"/>
              <a:t>, "A 4 nm 1.15 TB/s HBM3 interface with resistor-tuned offset calibration and in-situ margin detection," in </a:t>
            </a:r>
            <a:r>
              <a:rPr lang="en-US" altLang="zh-TW" i="1" dirty="0"/>
              <a:t>Proc. IEEE Int. Solid-State Circuits Conf. (ISSCC)</a:t>
            </a:r>
            <a:r>
              <a:rPr lang="en-US" altLang="zh-TW" dirty="0"/>
              <a:t>, Feb. 2023, pp. 406–407, </a:t>
            </a:r>
            <a:r>
              <a:rPr lang="en-US" altLang="zh-TW" dirty="0" err="1"/>
              <a:t>doi</a:t>
            </a:r>
            <a:r>
              <a:rPr lang="en-US" altLang="zh-TW" dirty="0"/>
              <a:t>: 10.1109/ISSCC42615.2023.10067736.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270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291D5F-4E19-ADC8-6A86-535FD851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2CA87FE-9A2E-BB6E-1A49-7FCF1855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458156"/>
              </p:ext>
            </p:extLst>
          </p:nvPr>
        </p:nvGraphicFramePr>
        <p:xfrm>
          <a:off x="96722" y="287356"/>
          <a:ext cx="8883880" cy="248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72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Energy Types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200" dirty="0"/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altLang="zh-TW" sz="1200" dirty="0"/>
                        <a:t>Energy(</a:t>
                      </a:r>
                      <a:r>
                        <a:rPr lang="en-US" altLang="zh-TW" sz="1200" dirty="0" err="1"/>
                        <a:t>pJ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Activations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 Energy(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/bit) ×1024(bits)×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(mW) * RFC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#Refreshes × t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WUPR Energy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(WUPR Average Power(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× 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+Active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)× 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06091"/>
                  </a:ext>
                </a:extLst>
              </a:tr>
              <a:tr h="26523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Background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</a:t>
                      </a:r>
                      <a:r>
                        <a:rPr lang="zh-TW" alt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F72BC5-B505-4922-CBEC-25606FF9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50079"/>
              </p:ext>
            </p:extLst>
          </p:nvPr>
        </p:nvGraphicFramePr>
        <p:xfrm>
          <a:off x="96721" y="2769901"/>
          <a:ext cx="888387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01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 err="1"/>
                        <a:t>Voltage&amp;Current</a:t>
                      </a:r>
                      <a:r>
                        <a:rPr lang="en-US" sz="1200" dirty="0"/>
                        <a:t>[3]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Description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Value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VDD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Core Supply voltage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0.9(V)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Wordline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2.3(V)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IDD2N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6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IDD3N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WUPR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Average Power of WUPR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0.3792(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0455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Refresh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Average Power of Refresh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24.4016(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544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27541"/>
                  </p:ext>
                </p:extLst>
              </p:nvPr>
            </p:nvGraphicFramePr>
            <p:xfrm>
              <a:off x="96719" y="4703202"/>
              <a:ext cx="888388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4162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Power[3]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E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1" i="0" smtClean="0">
                                  <a:latin typeface="Cambria Math" panose="02040503050406030204" pitchFamily="18" charset="0"/>
                                </a:rPr>
                                <m:t>𝐧𝐞𝐫𝐠𝐲</m:t>
                              </m:r>
                              <m:d>
                                <m:dPr>
                                  <m:ctrlP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𝒑𝑱</m:t>
                                  </m:r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𝒃𝒊𝒕</m:t>
                                  </m:r>
                                </m:e>
                              </m:d>
                            </m:oMath>
                          </a14:m>
                          <a:endParaRPr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Energy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0.5498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Energy Per 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0.13523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0.11924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527541"/>
                  </p:ext>
                </p:extLst>
              </p:nvPr>
            </p:nvGraphicFramePr>
            <p:xfrm>
              <a:off x="96719" y="4703202"/>
              <a:ext cx="888388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Power[3]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3677" t="-1333" r="-448" b="-2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Energy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0.5498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Energy Per bit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0.539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0.13523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 Per bit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0.11924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CF0306B-8814-D31D-3769-FAF091BE0B67}"/>
              </a:ext>
            </a:extLst>
          </p:cNvPr>
          <p:cNvSpPr txBox="1"/>
          <p:nvPr/>
        </p:nvSpPr>
        <p:spPr>
          <a:xfrm>
            <a:off x="96719" y="6270743"/>
            <a:ext cx="8046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[3] K. Chen, S. Li, N. </a:t>
            </a:r>
            <a:r>
              <a:rPr lang="en-US" altLang="zh-TW" sz="1100" dirty="0" err="1"/>
              <a:t>Muralimanohar</a:t>
            </a:r>
            <a:r>
              <a:rPr lang="en-US" altLang="zh-TW" sz="1100" dirty="0"/>
              <a:t>, J. H. Ahn, J. B. Brockman and N. P. </a:t>
            </a:r>
            <a:r>
              <a:rPr lang="en-US" altLang="zh-TW" sz="1100" dirty="0" err="1"/>
              <a:t>Jouppi</a:t>
            </a:r>
            <a:r>
              <a:rPr lang="en-US" altLang="zh-TW" sz="1100" dirty="0"/>
              <a:t>, "CACTI-3DD: Architecture-level modeling for 3D die-stacked DRAM main memory," 2012 Design, Automation &amp; Test in Europe Conference &amp; Exhibition (DATE)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19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DF3C127-2F23-8B0E-DE04-714DD1E9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DA54479-4FEF-EAF9-2137-F6018ABC2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Finding Optimal Number of Subarrays</a:t>
            </a: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B32FFD-B860-2D1A-63F4-2DF432BB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09660"/>
              </p:ext>
            </p:extLst>
          </p:nvPr>
        </p:nvGraphicFramePr>
        <p:xfrm>
          <a:off x="422760" y="1689326"/>
          <a:ext cx="8298479" cy="43457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1598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782490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0425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1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16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365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32,64,128,256,512,1024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76648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FB93E18-36E4-3D72-064E-7CBC4FE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6A3F9070-7D0E-3B8E-8656-E2636408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9" y="39538"/>
            <a:ext cx="8421092" cy="67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6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91C0E0A-88BF-4C33-AD04-97FE61BC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755D978-C607-A05F-C179-B3658A2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Settings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3C3E4E-9B8D-7E9B-FDE1-48251028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459744"/>
              </p:ext>
            </p:extLst>
          </p:nvPr>
        </p:nvGraphicFramePr>
        <p:xfrm>
          <a:off x="422760" y="1348244"/>
          <a:ext cx="8298479" cy="48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65290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633189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28226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71505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Temperature Range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&lt;85C, 85~95C, &gt;95C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2865675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12352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3F7CC-735F-D328-94D2-87169CBA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1DBFF326-9364-D777-EAD5-2CA268C5A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&amp; Energy Reduction</a:t>
            </a:r>
            <a:endParaRPr dirty="0"/>
          </a:p>
        </p:txBody>
      </p:sp>
      <p:pic>
        <p:nvPicPr>
          <p:cNvPr id="5" name="圖片 4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ED57E549-94B5-899F-F07E-F4AC399E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0"/>
            <a:ext cx="8259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F841BC5-390D-1AD4-0033-C09478F4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83809AEB-031A-B66C-1812-5C1464591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Energy Consumption</a:t>
            </a:r>
            <a:endParaRPr dirty="0"/>
          </a:p>
        </p:txBody>
      </p:sp>
      <p:pic>
        <p:nvPicPr>
          <p:cNvPr id="5" name="圖片 4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A21F7110-4BC9-ED5D-79D8-0C5C976D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6" y="72689"/>
            <a:ext cx="8207603" cy="678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8115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21142</TotalTime>
  <Words>910</Words>
  <Application>Microsoft Office PowerPoint</Application>
  <PresentationFormat>如螢幕大小 (4:3)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Cambria Math</vt:lpstr>
      <vt:lpstr>Times New Roman</vt:lpstr>
      <vt:lpstr>Federo</vt:lpstr>
      <vt:lpstr>Calibri</vt:lpstr>
      <vt:lpstr>Arial</vt:lpstr>
      <vt:lpstr>Noto Sans Symbols</vt:lpstr>
      <vt:lpstr>Arial Narrow</vt:lpstr>
      <vt:lpstr>lpsoc3</vt:lpstr>
      <vt:lpstr>PowerPoint 簡報</vt:lpstr>
      <vt:lpstr>Recent Progress</vt:lpstr>
      <vt:lpstr>Low-swing voltage for correct modeling</vt:lpstr>
      <vt:lpstr>PowerPoint 簡報</vt:lpstr>
      <vt:lpstr>Finding Optimal Number of Subarrays</vt:lpstr>
      <vt:lpstr>PowerPoint 簡報</vt:lpstr>
      <vt:lpstr>WUPR Analysis Settings</vt:lpstr>
      <vt:lpstr>Refresh Counts &amp; Energy Reduction</vt:lpstr>
      <vt:lpstr>Total Energy Consumption</vt:lpstr>
      <vt:lpstr>DRAM Controller Power Extraction</vt:lpstr>
      <vt:lpstr>DRAM Controller Power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837</cp:revision>
  <dcterms:created xsi:type="dcterms:W3CDTF">2010-07-12T19:41:54Z</dcterms:created>
  <dcterms:modified xsi:type="dcterms:W3CDTF">2025-07-26T13:53:55Z</dcterms:modified>
</cp:coreProperties>
</file>