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20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434" r:id="rId4"/>
    <p:sldId id="435" r:id="rId5"/>
    <p:sldId id="433" r:id="rId6"/>
    <p:sldId id="437" r:id="rId7"/>
    <p:sldId id="453" r:id="rId8"/>
    <p:sldId id="277" r:id="rId9"/>
    <p:sldId id="269" r:id="rId10"/>
    <p:sldId id="443" r:id="rId11"/>
    <p:sldId id="449" r:id="rId12"/>
    <p:sldId id="448" r:id="rId13"/>
    <p:sldId id="439" r:id="rId14"/>
    <p:sldId id="454" r:id="rId15"/>
    <p:sldId id="456" r:id="rId16"/>
    <p:sldId id="455" r:id="rId17"/>
    <p:sldId id="270" r:id="rId18"/>
    <p:sldId id="271" r:id="rId19"/>
    <p:sldId id="445" r:id="rId20"/>
    <p:sldId id="446" r:id="rId21"/>
    <p:sldId id="452" r:id="rId22"/>
    <p:sldId id="441" r:id="rId23"/>
    <p:sldId id="442" r:id="rId24"/>
    <p:sldId id="457" r:id="rId25"/>
    <p:sldId id="458" r:id="rId26"/>
  </p:sldIdLst>
  <p:sldSz cx="9144000" cy="6858000" type="screen4x3"/>
  <p:notesSz cx="6797675" cy="9926638"/>
  <p:embeddedFontLst>
    <p:embeddedFont>
      <p:font typeface="Noto Sans Symbols" panose="02020500000000000000" charset="-120"/>
      <p:regular r:id="rId28"/>
      <p:bold r:id="rId29"/>
    </p:embeddedFont>
    <p:embeddedFont>
      <p:font typeface="Arial Narrow" panose="020B0606020202030204" pitchFamily="34" charset="0"/>
      <p:regular r:id="rId30"/>
      <p:bold r:id="rId31"/>
      <p:italic r:id="rId32"/>
      <p:boldItalic r:id="rId33"/>
    </p:embeddedFont>
    <p:embeddedFont>
      <p:font typeface="Cambria Math" panose="02040503050406030204" pitchFamily="18" charset="0"/>
      <p:regular r:id="rId34"/>
    </p:embeddedFont>
    <p:embeddedFont>
      <p:font typeface="Federo" panose="02020500000000000000" charset="0"/>
      <p:regular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7" roundtripDataSignature="AMtx7mjhi3QZRVPu4FnDpvtl4kBE6ON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D8D8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中等深淺樣式 4 - 輔色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94660"/>
  </p:normalViewPr>
  <p:slideViewPr>
    <p:cSldViewPr snapToGrid="0">
      <p:cViewPr>
        <p:scale>
          <a:sx n="125" d="100"/>
          <a:sy n="125" d="100"/>
        </p:scale>
        <p:origin x="402" y="-108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customschemas.google.com/relationships/presentationmetadata" Target="meta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refab_summa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SYSTEM\WUPR_area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Data\timing_energy_trend_num_subarrays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Data\timing_energy_trend_num_subarrays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Data\timing_energy_trend_num_subarrays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WUPR</a:t>
            </a:r>
            <a:r>
              <a:rPr lang="en-US" altLang="zh-TW" baseline="0" dirty="0"/>
              <a:t> Number of Segments vs #Refreshes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dPt>
            <c:idx val="3"/>
            <c:marker>
              <c:symbol val="circle"/>
              <c:size val="5"/>
              <c:spPr>
                <a:solidFill>
                  <a:srgbClr val="00B050"/>
                </a:solidFill>
                <a:ln w="34925">
                  <a:solidFill>
                    <a:schemeClr val="accent1"/>
                  </a:solidFill>
                </a:ln>
                <a:effectLst/>
              </c:spPr>
            </c:marker>
            <c:bubble3D val="0"/>
            <c:extLst>
              <c:ext xmlns:c16="http://schemas.microsoft.com/office/drawing/2014/chart" uri="{C3380CC4-5D6E-409C-BE32-E72D297353CC}">
                <c16:uniqueId val="{00000000-8BA9-4C95-B569-0DAB59D8AA8A}"/>
              </c:ext>
            </c:extLst>
          </c:dPt>
          <c:cat>
            <c:numRef>
              <c:f>refab_summary!$C$2:$C$11</c:f>
              <c:numCache>
                <c:formatCode>General</c:formatCode>
                <c:ptCount val="10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refab_summary!$B$2:$B$8</c:f>
              <c:numCache>
                <c:formatCode>General</c:formatCode>
                <c:ptCount val="7"/>
                <c:pt idx="0">
                  <c:v>59213</c:v>
                </c:pt>
                <c:pt idx="1">
                  <c:v>39730</c:v>
                </c:pt>
                <c:pt idx="2">
                  <c:v>31541</c:v>
                </c:pt>
                <c:pt idx="3">
                  <c:v>27451</c:v>
                </c:pt>
                <c:pt idx="4">
                  <c:v>27451</c:v>
                </c:pt>
                <c:pt idx="5">
                  <c:v>27451</c:v>
                </c:pt>
                <c:pt idx="6">
                  <c:v>27451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BA9-4C95-B569-0DAB59D8AA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492272"/>
        <c:axId val="1709491312"/>
      </c:lineChart>
      <c:catAx>
        <c:axId val="1709492272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Number of Segments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491312"/>
        <c:crosses val="autoZero"/>
        <c:auto val="1"/>
        <c:lblAlgn val="ctr"/>
        <c:lblOffset val="100"/>
        <c:noMultiLvlLbl val="0"/>
      </c:catAx>
      <c:valAx>
        <c:axId val="1709491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</a:t>
                </a:r>
                <a:r>
                  <a:rPr lang="en-US" altLang="zh-TW" baseline="0"/>
                  <a:t>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4922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WUPR Area with 16nm vs #Segments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WUPR_area!$B$1</c:f>
              <c:strCache>
                <c:ptCount val="1"/>
                <c:pt idx="0">
                  <c:v>Area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3"/>
            <c:invertIfNegative val="0"/>
            <c:bubble3D val="0"/>
            <c:spPr>
              <a:solidFill>
                <a:srgbClr val="00B05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4A4-45DF-979F-7E17BE49253E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WUPR_area!$A$2:$A$8</c:f>
              <c:numCache>
                <c:formatCode>General</c:formatCode>
                <c:ptCount val="7"/>
                <c:pt idx="0">
                  <c:v>2</c:v>
                </c:pt>
                <c:pt idx="1">
                  <c:v>4</c:v>
                </c:pt>
                <c:pt idx="2">
                  <c:v>8</c:v>
                </c:pt>
                <c:pt idx="3">
                  <c:v>16</c:v>
                </c:pt>
                <c:pt idx="4">
                  <c:v>32</c:v>
                </c:pt>
                <c:pt idx="5">
                  <c:v>64</c:v>
                </c:pt>
                <c:pt idx="6">
                  <c:v>128</c:v>
                </c:pt>
              </c:numCache>
            </c:numRef>
          </c:cat>
          <c:val>
            <c:numRef>
              <c:f>WUPR_area!$B$2:$B$8</c:f>
              <c:numCache>
                <c:formatCode>General</c:formatCode>
                <c:ptCount val="7"/>
                <c:pt idx="0">
                  <c:v>104.35</c:v>
                </c:pt>
                <c:pt idx="1">
                  <c:v>165.32</c:v>
                </c:pt>
                <c:pt idx="2">
                  <c:v>263.08999999999997</c:v>
                </c:pt>
                <c:pt idx="3">
                  <c:v>449.87</c:v>
                </c:pt>
                <c:pt idx="4">
                  <c:v>783.61</c:v>
                </c:pt>
                <c:pt idx="5">
                  <c:v>1401.34</c:v>
                </c:pt>
                <c:pt idx="6">
                  <c:v>2472.5100000000002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4A4-45DF-979F-7E17BE49253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813204688"/>
        <c:axId val="1813212848"/>
      </c:barChart>
      <c:catAx>
        <c:axId val="1813204688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Number of Segments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212848"/>
        <c:crosses val="autoZero"/>
        <c:auto val="1"/>
        <c:lblAlgn val="ctr"/>
        <c:lblOffset val="100"/>
        <c:noMultiLvlLbl val="0"/>
      </c:catAx>
      <c:valAx>
        <c:axId val="18132128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000" b="0" i="0" u="none" strike="noStrike" baseline="0"/>
                  <a:t>um²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132046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Timing Constraints Trend Under Different</a:t>
            </a:r>
            <a:r>
              <a:rPr lang="en-US" baseline="0"/>
              <a:t> number of Subarrays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dataframe_export!$B$14</c:f>
              <c:strCache>
                <c:ptCount val="1"/>
                <c:pt idx="0">
                  <c:v>nRCD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dataframe_export!$B$15:$B$19</c:f>
              <c:numCache>
                <c:formatCode>General</c:formatCode>
                <c:ptCount val="5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E0-4546-A711-E01C779361BC}"/>
            </c:ext>
          </c:extLst>
        </c:ser>
        <c:ser>
          <c:idx val="1"/>
          <c:order val="1"/>
          <c:tx>
            <c:strRef>
              <c:f>dataframe_export!$C$14</c:f>
              <c:strCache>
                <c:ptCount val="1"/>
                <c:pt idx="0">
                  <c:v>nRAS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dataframe_export!$C$15:$C$19</c:f>
              <c:numCache>
                <c:formatCode>General</c:formatCode>
                <c:ptCount val="5"/>
                <c:pt idx="0">
                  <c:v>30</c:v>
                </c:pt>
                <c:pt idx="1">
                  <c:v>16</c:v>
                </c:pt>
                <c:pt idx="2">
                  <c:v>12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0-4546-A711-E01C779361BC}"/>
            </c:ext>
          </c:extLst>
        </c:ser>
        <c:ser>
          <c:idx val="2"/>
          <c:order val="2"/>
          <c:tx>
            <c:strRef>
              <c:f>dataframe_export!$D$14</c:f>
              <c:strCache>
                <c:ptCount val="1"/>
                <c:pt idx="0">
                  <c:v>nRC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dataframe_export!$D$15:$D$19</c:f>
              <c:numCache>
                <c:formatCode>General</c:formatCode>
                <c:ptCount val="5"/>
                <c:pt idx="0">
                  <c:v>52</c:v>
                </c:pt>
                <c:pt idx="1">
                  <c:v>24</c:v>
                </c:pt>
                <c:pt idx="2">
                  <c:v>15</c:v>
                </c:pt>
                <c:pt idx="3">
                  <c:v>12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0-4546-A711-E01C779361BC}"/>
            </c:ext>
          </c:extLst>
        </c:ser>
        <c:ser>
          <c:idx val="3"/>
          <c:order val="3"/>
          <c:tx>
            <c:strRef>
              <c:f>dataframe_export!$E$14</c:f>
              <c:strCache>
                <c:ptCount val="1"/>
                <c:pt idx="0">
                  <c:v>nCAS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dataframe_export!$E$15:$E$19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0-4546-A711-E01C779361BC}"/>
            </c:ext>
          </c:extLst>
        </c:ser>
        <c:ser>
          <c:idx val="4"/>
          <c:order val="4"/>
          <c:tx>
            <c:strRef>
              <c:f>dataframe_export!$F$14</c:f>
              <c:strCache>
                <c:ptCount val="1"/>
                <c:pt idx="0">
                  <c:v>nRP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dataframe_export!$F$15:$F$19</c:f>
              <c:numCache>
                <c:formatCode>General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0-4546-A711-E01C779361BC}"/>
            </c:ext>
          </c:extLst>
        </c:ser>
        <c:ser>
          <c:idx val="5"/>
          <c:order val="5"/>
          <c:tx>
            <c:strRef>
              <c:f>dataframe_export!$G$14</c:f>
              <c:strCache>
                <c:ptCount val="1"/>
                <c:pt idx="0">
                  <c:v>nRRD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dataframe_export!$G$15:$G$19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FE0-4546-A711-E01C77936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505839"/>
        <c:axId val="1709495759"/>
      </c:lineChart>
      <c:catAx>
        <c:axId val="1709505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Subarrays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495759"/>
        <c:crosses val="autoZero"/>
        <c:auto val="1"/>
        <c:lblAlgn val="ctr"/>
        <c:lblOffset val="100"/>
        <c:noMultiLvlLbl val="0"/>
      </c:catAx>
      <c:valAx>
        <c:axId val="17094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Cycle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505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Timing Constraints Trend Under Different</a:t>
            </a:r>
            <a:r>
              <a:rPr lang="en-US" baseline="0"/>
              <a:t> number of Subarrays</a:t>
            </a:r>
            <a:endParaRPr 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dataframe_export!$B$14</c:f>
              <c:strCache>
                <c:ptCount val="1"/>
                <c:pt idx="0">
                  <c:v>nRCD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dataframe_export!$B$15:$B$19</c:f>
              <c:numCache>
                <c:formatCode>General</c:formatCode>
                <c:ptCount val="5"/>
                <c:pt idx="0">
                  <c:v>8</c:v>
                </c:pt>
                <c:pt idx="1">
                  <c:v>7</c:v>
                </c:pt>
                <c:pt idx="2">
                  <c:v>7</c:v>
                </c:pt>
                <c:pt idx="3">
                  <c:v>7</c:v>
                </c:pt>
                <c:pt idx="4">
                  <c:v>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1FE0-4546-A711-E01C779361BC}"/>
            </c:ext>
          </c:extLst>
        </c:ser>
        <c:ser>
          <c:idx val="1"/>
          <c:order val="1"/>
          <c:tx>
            <c:strRef>
              <c:f>dataframe_export!$C$14</c:f>
              <c:strCache>
                <c:ptCount val="1"/>
                <c:pt idx="0">
                  <c:v>nRAS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dataframe_export!$C$15:$C$19</c:f>
              <c:numCache>
                <c:formatCode>General</c:formatCode>
                <c:ptCount val="5"/>
                <c:pt idx="0">
                  <c:v>30</c:v>
                </c:pt>
                <c:pt idx="1">
                  <c:v>16</c:v>
                </c:pt>
                <c:pt idx="2">
                  <c:v>12</c:v>
                </c:pt>
                <c:pt idx="3">
                  <c:v>10</c:v>
                </c:pt>
                <c:pt idx="4">
                  <c:v>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FE0-4546-A711-E01C779361BC}"/>
            </c:ext>
          </c:extLst>
        </c:ser>
        <c:ser>
          <c:idx val="2"/>
          <c:order val="2"/>
          <c:tx>
            <c:strRef>
              <c:f>dataframe_export!$D$14</c:f>
              <c:strCache>
                <c:ptCount val="1"/>
                <c:pt idx="0">
                  <c:v>nRC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dataframe_export!$D$15:$D$19</c:f>
              <c:numCache>
                <c:formatCode>General</c:formatCode>
                <c:ptCount val="5"/>
                <c:pt idx="0">
                  <c:v>52</c:v>
                </c:pt>
                <c:pt idx="1">
                  <c:v>24</c:v>
                </c:pt>
                <c:pt idx="2">
                  <c:v>15</c:v>
                </c:pt>
                <c:pt idx="3">
                  <c:v>12</c:v>
                </c:pt>
                <c:pt idx="4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FE0-4546-A711-E01C779361BC}"/>
            </c:ext>
          </c:extLst>
        </c:ser>
        <c:ser>
          <c:idx val="3"/>
          <c:order val="3"/>
          <c:tx>
            <c:strRef>
              <c:f>dataframe_export!$E$14</c:f>
              <c:strCache>
                <c:ptCount val="1"/>
                <c:pt idx="0">
                  <c:v>nCAS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dataframe_export!$E$15:$E$19</c:f>
              <c:numCache>
                <c:formatCode>General</c:formatCode>
                <c:ptCount val="5"/>
                <c:pt idx="0">
                  <c:v>5</c:v>
                </c:pt>
                <c:pt idx="1">
                  <c:v>6</c:v>
                </c:pt>
                <c:pt idx="2">
                  <c:v>8</c:v>
                </c:pt>
                <c:pt idx="3">
                  <c:v>13</c:v>
                </c:pt>
                <c:pt idx="4">
                  <c:v>23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1FE0-4546-A711-E01C779361BC}"/>
            </c:ext>
          </c:extLst>
        </c:ser>
        <c:ser>
          <c:idx val="4"/>
          <c:order val="4"/>
          <c:tx>
            <c:strRef>
              <c:f>dataframe_export!$F$14</c:f>
              <c:strCache>
                <c:ptCount val="1"/>
                <c:pt idx="0">
                  <c:v>nRP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dataframe_export!$F$15:$F$19</c:f>
              <c:numCache>
                <c:formatCode>General</c:formatCode>
                <c:ptCount val="5"/>
                <c:pt idx="0">
                  <c:v>23</c:v>
                </c:pt>
                <c:pt idx="1">
                  <c:v>9</c:v>
                </c:pt>
                <c:pt idx="2">
                  <c:v>5</c:v>
                </c:pt>
                <c:pt idx="3">
                  <c:v>3</c:v>
                </c:pt>
                <c:pt idx="4">
                  <c:v>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1FE0-4546-A711-E01C779361BC}"/>
            </c:ext>
          </c:extLst>
        </c:ser>
        <c:ser>
          <c:idx val="5"/>
          <c:order val="5"/>
          <c:tx>
            <c:strRef>
              <c:f>dataframe_export!$G$14</c:f>
              <c:strCache>
                <c:ptCount val="1"/>
                <c:pt idx="0">
                  <c:v>nRRD</c:v>
                </c:pt>
              </c:strCache>
            </c:strRef>
          </c:tx>
          <c:spPr>
            <a:ln w="28575" cap="rnd">
              <a:solidFill>
                <a:schemeClr val="accent6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</a:ln>
              <a:effectLst/>
            </c:spPr>
          </c:marker>
          <c:cat>
            <c:numRef>
              <c:f>dataframe_export!$A$15:$A$19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dataframe_export!$G$15:$G$19</c:f>
              <c:numCache>
                <c:formatCode>General</c:formatCode>
                <c:ptCount val="5"/>
                <c:pt idx="0">
                  <c:v>2</c:v>
                </c:pt>
                <c:pt idx="1">
                  <c:v>3</c:v>
                </c:pt>
                <c:pt idx="2">
                  <c:v>3</c:v>
                </c:pt>
                <c:pt idx="3">
                  <c:v>3</c:v>
                </c:pt>
                <c:pt idx="4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1FE0-4546-A711-E01C779361B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505839"/>
        <c:axId val="1709495759"/>
      </c:lineChart>
      <c:catAx>
        <c:axId val="170950583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Subarrays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495759"/>
        <c:crosses val="autoZero"/>
        <c:auto val="1"/>
        <c:lblAlgn val="ctr"/>
        <c:lblOffset val="100"/>
        <c:noMultiLvlLbl val="0"/>
      </c:catAx>
      <c:valAx>
        <c:axId val="17094957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Cycle Time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50583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Energy</a:t>
            </a:r>
            <a:r>
              <a:rPr lang="en-US" baseline="0"/>
              <a:t> Per Command Trend Under Different Number of Subarrays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dataframe_export!$K$14</c:f>
              <c:strCache>
                <c:ptCount val="1"/>
                <c:pt idx="0">
                  <c:v>activation energy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numRef>
              <c:f>dataframe_export!$J$15:$J$19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dataframe_export!$K$15:$K$19</c:f>
              <c:numCache>
                <c:formatCode>General</c:formatCode>
                <c:ptCount val="5"/>
                <c:pt idx="0">
                  <c:v>1.11538</c:v>
                </c:pt>
                <c:pt idx="1">
                  <c:v>0.70657599999999998</c:v>
                </c:pt>
                <c:pt idx="2">
                  <c:v>0.50606899999999999</c:v>
                </c:pt>
                <c:pt idx="3">
                  <c:v>0.41360599999999997</c:v>
                </c:pt>
                <c:pt idx="4">
                  <c:v>0.38295699999999999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0F-4AD8-9A65-AAFE33A0F2E8}"/>
            </c:ext>
          </c:extLst>
        </c:ser>
        <c:ser>
          <c:idx val="1"/>
          <c:order val="1"/>
          <c:tx>
            <c:strRef>
              <c:f>dataframe_export!$L$14</c:f>
              <c:strCache>
                <c:ptCount val="1"/>
                <c:pt idx="0">
                  <c:v>precharge energy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numRef>
              <c:f>dataframe_export!$J$15:$J$19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dataframe_export!$L$15:$L$19</c:f>
              <c:numCache>
                <c:formatCode>General</c:formatCode>
                <c:ptCount val="5"/>
                <c:pt idx="0">
                  <c:v>1.0628200000000001</c:v>
                </c:pt>
                <c:pt idx="1">
                  <c:v>0.65141800000000005</c:v>
                </c:pt>
                <c:pt idx="2">
                  <c:v>0.44571699999999997</c:v>
                </c:pt>
                <c:pt idx="3">
                  <c:v>0.342866</c:v>
                </c:pt>
                <c:pt idx="4">
                  <c:v>0.29144100000000001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90F-4AD8-9A65-AAFE33A0F2E8}"/>
            </c:ext>
          </c:extLst>
        </c:ser>
        <c:ser>
          <c:idx val="2"/>
          <c:order val="2"/>
          <c:tx>
            <c:strRef>
              <c:f>dataframe_export!$M$14</c:f>
              <c:strCache>
                <c:ptCount val="1"/>
                <c:pt idx="0">
                  <c:v>read/write energy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numRef>
              <c:f>dataframe_export!$J$15:$J$19</c:f>
              <c:numCache>
                <c:formatCode>General</c:formatCode>
                <c:ptCount val="5"/>
                <c:pt idx="0">
                  <c:v>64</c:v>
                </c:pt>
                <c:pt idx="1">
                  <c:v>128</c:v>
                </c:pt>
                <c:pt idx="2">
                  <c:v>256</c:v>
                </c:pt>
                <c:pt idx="3">
                  <c:v>512</c:v>
                </c:pt>
                <c:pt idx="4">
                  <c:v>1024</c:v>
                </c:pt>
              </c:numCache>
            </c:numRef>
          </c:cat>
          <c:val>
            <c:numRef>
              <c:f>dataframe_export!$M$15:$M$19</c:f>
              <c:numCache>
                <c:formatCode>General</c:formatCode>
                <c:ptCount val="5"/>
                <c:pt idx="0">
                  <c:v>3.1628099999999999</c:v>
                </c:pt>
                <c:pt idx="1">
                  <c:v>3.3214199999999998</c:v>
                </c:pt>
                <c:pt idx="2">
                  <c:v>3.63862</c:v>
                </c:pt>
                <c:pt idx="3">
                  <c:v>4.2729799999999996</c:v>
                </c:pt>
                <c:pt idx="4">
                  <c:v>5.54155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0F-4AD8-9A65-AAFE33A0F2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09538959"/>
        <c:axId val="1709537039"/>
      </c:lineChart>
      <c:catAx>
        <c:axId val="170953895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Number of Subarrays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537039"/>
        <c:crosses val="autoZero"/>
        <c:auto val="1"/>
        <c:lblAlgn val="ctr"/>
        <c:lblOffset val="100"/>
        <c:noMultiLvlLbl val="0"/>
      </c:catAx>
      <c:valAx>
        <c:axId val="170953703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dirty="0"/>
                  <a:t>Energy(</a:t>
                </a:r>
                <a:r>
                  <a:rPr lang="en-US" dirty="0" err="1"/>
                  <a:t>pJ</a:t>
                </a:r>
                <a:r>
                  <a:rPr lang="en-US" dirty="0"/>
                  <a:t>/bit)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0953895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C967013F-8B58-052E-EB56-2F85806CA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2C8A7B2F-5D8D-BBC1-3733-ED3CA3F283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CE1E4FB0-ABB3-23D2-0E54-03BCA14330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297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EC9B60F-E2B5-1092-A270-56F0605BEF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68901A43-56E3-964E-8AB7-5CBEC16D4F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A6119456-E652-D61E-90BF-B42480FD2D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115165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63E566D-088C-DB53-18E0-D8B2B3FF5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F8D332B-09DB-598B-BA29-11201FC12C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1DA1C693-0FE7-F21D-5FC7-1D5EBA9F24D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01289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466E8B7-1572-98D4-CD7C-184E2DAA9A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4E6803A-0884-A70C-BE81-26D7483E2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FC8D77F8-F541-8739-3319-259FA2571A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7440579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EBA2B76-11FF-8879-C923-29DA6DE1BF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9A9D630A-271F-5738-83F2-9D3D37DB76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DB2C1A3B-B6A7-6D37-2197-F0EDDB4394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048977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1AC7E6C-073F-A5EF-D993-55C2FE3ED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3EBBB5AC-23DA-0A37-186F-A5D99FBE4FB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762552E-2023-DECB-A4B2-4D1D0CF893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90499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9B1BC7C-53C7-1EEA-B62E-74CC269B6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3FE2FF0-FD67-D432-98A1-10EEDEFA45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5887A24C-5047-F0FA-4A9B-ECECDB0447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2389501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E1C62F1F-5D24-CA36-53AB-7E69802706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E6D42F73-B2EE-E7F2-479F-9F6BD1C008A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E2890D8-217B-1C38-786C-15D2088089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950316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D5A31268-3C74-ACB3-98D9-D448578D6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BE3A5133-9A1E-A243-BA87-387FB2D201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4B7BD0D7-92B3-9A31-C26E-47487071F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551168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BF14A1E7-6DDB-76C0-59AD-F4B3E51DF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372BCEC5-8998-9EB1-2352-725622CC1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A75BED32-D1F4-9ED1-C3C3-EEA8F4C21B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716126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DC48F9B-3B23-2812-6C89-9BE8417CB9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DE78EDA3-7792-2977-7C3E-4E4001456E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8CFB3605-C77E-E7B9-A15E-A87DA0C393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00408721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AE35B6D-6702-C1DD-D874-9261D7A0C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1B35D81E-6CFE-A576-1137-5094B0D153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EEFCF7D8-C3FF-1250-CBBC-624D204EA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36332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BCFCE12-E75F-59B8-421F-CA2C52D86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9173FA08-274C-FCCE-187E-78BD7C9EE9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243FDAF7-1E0C-EFE1-D51F-C1650CDC25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434617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7061AD93-09E8-EFF7-0E45-206FFA47C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55015D1A-514D-50D2-E2A1-0FE04C3D63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33BA940B-10D0-C6CF-645B-C66B8003E8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71776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98F4A032-09D2-85A7-DC07-8082C3A3D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71220FD1-E72C-6180-797E-3EDA8CF2A7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D323B7C-565E-4BE3-8AFE-23D6812853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07939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34C3F640-0558-D8E1-65E9-34CB1EE61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5F38AF12-5C56-D12A-8A13-F8F3002C9D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8012B279-F437-DF0B-6EA4-8E94F19A2F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6251442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B88ACF3-0C09-3FE7-44C2-FE765A003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5DA9C6CF-8A2D-334F-4E33-E6ED1BB71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CFCC5BE-1A6E-21A6-68D2-ACE398D8CB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450594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CE6C6B3-B5B6-ACA0-30DA-F813CBAD82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F5EF914-5705-FF4D-657E-FA7244E8907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CCE92965-A349-9618-343A-955C4045AA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236491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B06C6B51-5C88-2AF3-33B4-92C53E1A15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125B4FA9-B0D9-F3C3-94F3-9C44BD2A75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232F1BDE-15B5-F9C5-45E2-F9D24B6CC0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5938259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0CD68C67-469C-9A22-485E-1EC3305EF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096EEDDF-DE2B-713A-8857-7BF23BCFF1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E157AD77-0512-2A03-787C-A865E2FEEEF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4555764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E4D2568-000E-C728-F62D-954B682DB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95FB2686-1FB2-32C3-989C-C7ACCDAEE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934E9EA-E5E0-8B52-BE8A-AFBAC1D157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92457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813B1811-D92C-A287-78C3-F299F3547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71182AB1-66DD-7597-E675-BC05F6977B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F0042F96-67AB-4236-CBFE-0E7460B385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2546407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609056D6-1826-7386-7500-6442DF26A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877673B9-F095-9F6A-9A8B-3682281F7CA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B914FC95-FC7A-4234-2FED-3FBEBD5DB4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076192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07503" y="3068960"/>
            <a:ext cx="8856983" cy="14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Yeh Shun-Liang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College of Semiconductor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Weekly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91C0E0A-88BF-4C33-AD04-97FE61BCD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755D978-C607-A05F-C179-B3658A25FD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Analysis Settings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E3C3E4E-9B8D-7E9B-FDE1-4825102829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676211"/>
              </p:ext>
            </p:extLst>
          </p:nvPr>
        </p:nvGraphicFramePr>
        <p:xfrm>
          <a:off x="252081" y="1731421"/>
          <a:ext cx="8298479" cy="4860320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665290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633189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28226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508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50808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2910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 per Bank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altLang="zh-TW" sz="1400" b="0" u="none" strike="noStrike" dirty="0">
                          <a:solidFill>
                            <a:schemeClr val="tx1"/>
                          </a:solidFill>
                          <a:effectLst/>
                        </a:rPr>
                        <a:t>512</a:t>
                      </a:r>
                      <a:endParaRPr lang="en-US" altLang="zh-TW" sz="1400" b="0" i="0" u="none" strike="noStrike" cap="none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WUPR Number of Segments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</a:t>
                      </a:r>
                      <a:r>
                        <a:rPr lang="en-US" altLang="zh-TW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16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71505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Temperature Range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&lt;85C, 85~95C, &gt;95C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028656751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  <a:tr h="363421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Logic Technology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TSMC 16nm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12352284"/>
                  </a:ext>
                </a:extLst>
              </a:tr>
            </a:tbl>
          </a:graphicData>
        </a:graphic>
      </p:graphicFrame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B69BD9AE-FE8B-3095-8CA3-CA5D00F5B903}"/>
              </a:ext>
            </a:extLst>
          </p:cNvPr>
          <p:cNvSpPr txBox="1"/>
          <p:nvPr/>
        </p:nvSpPr>
        <p:spPr>
          <a:xfrm>
            <a:off x="189471" y="914945"/>
            <a:ext cx="8423700" cy="64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Selects 16 as the Number of Segment for WUPR</a:t>
            </a:r>
          </a:p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endParaRPr lang="en-US"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8785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FBF6092-416B-296F-F1F8-C0BAF5D3D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AA680B5F-E0BC-A3D5-3FFF-2442A0D6AB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PTPX Energy Extraction</a:t>
            </a:r>
            <a:endParaRPr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0A03E519-9869-73B2-EFDF-6F7012E10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6673560"/>
              </p:ext>
            </p:extLst>
          </p:nvPr>
        </p:nvGraphicFramePr>
        <p:xfrm>
          <a:off x="242596" y="3357597"/>
          <a:ext cx="8431942" cy="2097847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25486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906456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314359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30322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DRAM Model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Proposed 3D-DRAM Model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324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Name of Trace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Single Core Partial LLM Workload Trace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3241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Patterns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100000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018794315"/>
                  </a:ext>
                </a:extLst>
              </a:tr>
              <a:tr h="30058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WUPR Number of Segments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16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822305036"/>
                  </a:ext>
                </a:extLst>
              </a:tr>
              <a:tr h="314746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Logic Process Technology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TSMC 16nm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4256444905"/>
                  </a:ext>
                </a:extLst>
              </a:tr>
              <a:tr h="16126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Clock Frequency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1Ghz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</a:tbl>
          </a:graphicData>
        </a:graphic>
      </p:graphicFrame>
      <p:sp>
        <p:nvSpPr>
          <p:cNvPr id="5" name="Google Shape;459;p72">
            <a:extLst>
              <a:ext uri="{FF2B5EF4-FFF2-40B4-BE49-F238E27FC236}">
                <a16:creationId xmlns:a16="http://schemas.microsoft.com/office/drawing/2014/main" id="{5D284924-835D-46A8-B775-A4FAF13C1751}"/>
              </a:ext>
            </a:extLst>
          </p:cNvPr>
          <p:cNvSpPr txBox="1"/>
          <p:nvPr/>
        </p:nvSpPr>
        <p:spPr>
          <a:xfrm>
            <a:off x="235598" y="1098573"/>
            <a:ext cx="8170842" cy="12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cs typeface="Calibri"/>
              </a:rPr>
              <a:t>To span through 512 Refreshes, takes a portion of Partial LLM Workload Trace &amp; Calculate Average Power using PTPX for WUPR, add to Power Model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1454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C291D5F-4E19-ADC8-6A86-535FD85183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2">
            <a:extLst>
              <a:ext uri="{FF2B5EF4-FFF2-40B4-BE49-F238E27FC236}">
                <a16:creationId xmlns:a16="http://schemas.microsoft.com/office/drawing/2014/main" id="{52CA87FE-9A2E-BB6E-1A49-7FCF1855AA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1154404"/>
              </p:ext>
            </p:extLst>
          </p:nvPr>
        </p:nvGraphicFramePr>
        <p:xfrm>
          <a:off x="96722" y="287356"/>
          <a:ext cx="8883880" cy="24825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796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98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472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/>
                        <a:t>Energy Types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sz="1200" dirty="0"/>
                        <a:t>Energy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altLang="zh-TW" sz="1200" dirty="0"/>
                        <a:t>Energy(</a:t>
                      </a:r>
                      <a:r>
                        <a:rPr lang="en-US" altLang="zh-TW" sz="1200" dirty="0" err="1"/>
                        <a:t>pJ</a:t>
                      </a:r>
                      <a:r>
                        <a:rPr lang="en-US" altLang="zh-TW" sz="1200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Command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Activation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Activation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Power</a:t>
                      </a:r>
                      <a:r>
                        <a:rPr lang="en-US" altLang="zh-TW" sz="1200" b="0" i="0" u="none" strike="noStrike" cap="none" baseline="0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RAS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Activations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CKns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endParaRPr lang="en-US"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Read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4472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Write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#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Refresh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Refresh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(mW) * RFC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× #Refreshes × t</a:t>
                      </a:r>
                      <a:r>
                        <a:rPr lang="de-DE" altLang="zh-TW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CKns</a:t>
                      </a:r>
                      <a:r>
                        <a:rPr lang="de-DE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1" i="0" u="none" strike="noStrike" cap="none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Total WUPR Energy</a:t>
                      </a:r>
                      <a:endParaRPr sz="1200" b="1" i="0" u="none" strike="noStrike" cap="none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altLang="zh-TW" sz="1200" b="1" i="0" u="none" strike="noStrike" cap="none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(WUPR Average Power(</a:t>
                      </a:r>
                      <a:r>
                        <a:rPr lang="en-US" altLang="zh-TW" sz="1200" b="1" i="0" u="none" strike="noStrike" cap="none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mW</a:t>
                      </a:r>
                      <a:r>
                        <a:rPr lang="en-US" altLang="zh-TW" sz="1200" b="1" i="0" u="none" strike="noStrike" cap="none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 × (</a:t>
                      </a:r>
                      <a:r>
                        <a:rPr lang="en-US" altLang="zh-TW" sz="1200" b="1" i="0" u="none" strike="noStrike" cap="none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Idle</a:t>
                      </a:r>
                      <a:r>
                        <a:rPr lang="en-US" altLang="zh-TW" sz="1200" b="1" i="0" u="none" strike="noStrike" cap="none" baseline="-25000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altLang="zh-TW" sz="1200" b="1" i="0" u="none" strike="noStrike" cap="none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+Active</a:t>
                      </a:r>
                      <a:r>
                        <a:rPr lang="en-US" altLang="zh-TW" sz="1200" b="1" i="0" u="none" strike="noStrike" cap="none" baseline="-25000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altLang="zh-TW" sz="1200" b="1" i="0" u="none" strike="noStrike" cap="none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)× </a:t>
                      </a:r>
                      <a:r>
                        <a:rPr lang="en-US" altLang="zh-TW" sz="1200" b="1" i="0" u="none" strike="noStrike" cap="none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tCKns</a:t>
                      </a:r>
                      <a:r>
                        <a:rPr lang="en-US" altLang="zh-TW" sz="1200" b="1" i="0" u="none" strike="noStrike" cap="none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6906091"/>
                  </a:ext>
                </a:extLst>
              </a:tr>
              <a:tr h="26523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Background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((VDD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IDD3N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 + 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IPP3N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)×</a:t>
                      </a:r>
                      <a:r>
                        <a:rPr lang="zh-TW" alt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Active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altLang="zh-TW" sz="1200" b="0" i="0" u="none" strike="noStrike" cap="none" baseline="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CKns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8875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endParaRPr sz="1200" b="0" i="0" u="none" strike="noStrike" cap="none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Idle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((VDD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IDD2N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 + VPP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(V)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× IPP2N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(mA)</a:t>
                      </a:r>
                      <a:r>
                        <a:rPr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)× </a:t>
                      </a: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Idle</a:t>
                      </a:r>
                      <a:r>
                        <a:rPr lang="en-US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Cycles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× 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t</a:t>
                      </a:r>
                      <a:r>
                        <a:rPr lang="en-US" altLang="zh-TW" sz="1200" b="0" i="0" u="none" strike="noStrike" cap="none" baseline="-25000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CKns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1F72BC5-B505-4922-CBEC-25606FF94F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3490150"/>
              </p:ext>
            </p:extLst>
          </p:nvPr>
        </p:nvGraphicFramePr>
        <p:xfrm>
          <a:off x="96721" y="2769901"/>
          <a:ext cx="888387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872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62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43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701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 err="1"/>
                        <a:t>Voltage&amp;Current</a:t>
                      </a:r>
                      <a:r>
                        <a:rPr lang="en-US" sz="1200" dirty="0"/>
                        <a:t>[2]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/>
                        <a:t>Description</a:t>
                      </a:r>
                      <a:endParaRPr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/>
                        <a:t>Value</a:t>
                      </a:r>
                      <a:endParaRPr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VDD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Core Supply voltage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0.9(V)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VPP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Wordline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Boost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2.3(V)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701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IDD2N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Precharge</a:t>
                      </a: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 Standby Current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60(mA)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968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IDD3N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Active Standby Current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60(mA)</a:t>
                      </a:r>
                      <a:endParaRPr sz="1200" b="0" i="0" u="none" strike="noStrike" cap="none" dirty="0">
                        <a:solidFill>
                          <a:schemeClr val="dk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8667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1" i="0" u="none" strike="noStrike" cap="none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WUPR</a:t>
                      </a:r>
                      <a:r>
                        <a:rPr lang="en-US" sz="1200" b="1" i="0" u="none" strike="noStrike" cap="none" baseline="-25000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POWER</a:t>
                      </a:r>
                      <a:endParaRPr sz="1200" b="1" i="0" u="none" strike="noStrike" cap="none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1" i="0" u="none" strike="noStrike" cap="none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Average Power of WUPR</a:t>
                      </a:r>
                      <a:endParaRPr sz="1200" b="1" i="0" u="none" strike="noStrike" cap="none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/>
                      </a:pPr>
                      <a:r>
                        <a:rPr lang="en-US" sz="1200" b="1" i="0" u="none" strike="noStrike" cap="none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0.5476(</a:t>
                      </a:r>
                      <a:r>
                        <a:rPr lang="en-US" sz="1200" b="1" i="0" u="none" strike="noStrike" cap="none" dirty="0" err="1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mW</a:t>
                      </a:r>
                      <a:r>
                        <a:rPr lang="en-US" sz="1200" b="1" i="0" u="none" strike="noStrike" cap="none" dirty="0">
                          <a:solidFill>
                            <a:srgbClr val="00B050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  <a:endParaRPr sz="1200" b="1" i="0" u="none" strike="noStrike" cap="none" dirty="0">
                        <a:solidFill>
                          <a:srgbClr val="00B050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040455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D9A792-9DA5-13A7-36FF-261F3A91D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184154"/>
                  </p:ext>
                </p:extLst>
              </p:nvPr>
            </p:nvGraphicFramePr>
            <p:xfrm>
              <a:off x="96720" y="4415821"/>
              <a:ext cx="888388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7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297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194162"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Command Power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Description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P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TW" sz="1200" b="1" i="0" smtClean="0">
                                  <a:latin typeface="Cambria Math" panose="02040503050406030204" pitchFamily="18" charset="0"/>
                                </a:rPr>
                                <m:t>𝐨𝐰𝐞𝐫</m:t>
                              </m:r>
                              <m:d>
                                <m:dPr>
                                  <m:ctrlP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1200" b="1" i="1" smtClean="0">
                                      <a:latin typeface="Cambria Math" panose="02040503050406030204" pitchFamily="18" charset="0"/>
                                    </a:rPr>
                                    <m:t>𝒎𝑾</m:t>
                                  </m:r>
                                </m:e>
                              </m:d>
                            </m:oMath>
                          </a14:m>
                          <a:endParaRPr sz="12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 Power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754.052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452.432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 Power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10.98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 Power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 sz="1200"/>
                          </a:pPr>
                          <a:r>
                            <a:rPr lang="en-US" altLang="zh-TW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8.73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57443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Refresh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Refresh Power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 sz="1200"/>
                          </a:pPr>
                          <a:r>
                            <a:rPr lang="en-US" altLang="zh-TW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155.417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740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Table 2">
                <a:extLst>
                  <a:ext uri="{FF2B5EF4-FFF2-40B4-BE49-F238E27FC236}">
                    <a16:creationId xmlns:a16="http://schemas.microsoft.com/office/drawing/2014/main" id="{C5D9A792-9DA5-13A7-36FF-261F3A91DE8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6184154"/>
                  </p:ext>
                </p:extLst>
              </p:nvPr>
            </p:nvGraphicFramePr>
            <p:xfrm>
              <a:off x="96720" y="4415821"/>
              <a:ext cx="8883880" cy="16459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58730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866796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42978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274320"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Command Power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>
                            <a:defRPr sz="1200" b="1"/>
                          </a:pPr>
                          <a:r>
                            <a:rPr lang="en-US" sz="1200" b="1" dirty="0"/>
                            <a:t>Description</a:t>
                          </a:r>
                          <a:endParaRPr sz="12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zh-TW"/>
                        </a:p>
                      </a:txBody>
                      <a:tcPr>
                        <a:blipFill>
                          <a:blip r:embed="rId3"/>
                          <a:stretch>
                            <a:fillRect l="-63677" t="-2222" r="-448" b="-517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Read Power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754.052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Write Power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452.432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Activate Power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10.98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 err="1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Precharge</a:t>
                          </a: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 Power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 sz="1200"/>
                          </a:pPr>
                          <a:r>
                            <a:rPr lang="en-US" altLang="zh-TW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8.73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74320"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Refresh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R="0" algn="l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defRPr sz="1200"/>
                          </a:pPr>
                          <a:r>
                            <a:rPr lang="en-US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Refresh Power</a:t>
                          </a:r>
                          <a:endParaRPr sz="1200" b="0" i="0" u="none" strike="noStrike" cap="none" dirty="0">
                            <a:solidFill>
                              <a:schemeClr val="dk1"/>
                            </a:solidFill>
                            <a:latin typeface="Calibri" panose="020F0502020204030204" pitchFamily="34" charset="0"/>
                            <a:ea typeface="+mn-ea"/>
                            <a:cs typeface="Calibri" panose="020F0502020204030204" pitchFamily="34" charset="0"/>
                            <a:sym typeface="Arial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SzTx/>
                            <a:buFont typeface="Arial"/>
                            <a:buNone/>
                            <a:tabLst/>
                            <a:defRPr sz="1200"/>
                          </a:pPr>
                          <a:r>
                            <a:rPr lang="en-US" altLang="zh-TW" sz="1200" b="0" i="0" u="none" strike="noStrike" cap="none" dirty="0">
                              <a:solidFill>
                                <a:schemeClr val="dk1"/>
                              </a:solidFill>
                              <a:latin typeface="Calibri" panose="020F0502020204030204" pitchFamily="34" charset="0"/>
                              <a:ea typeface="+mn-ea"/>
                              <a:cs typeface="Calibri" panose="020F0502020204030204" pitchFamily="34" charset="0"/>
                              <a:sym typeface="Arial"/>
                            </a:rPr>
                            <a:t>155.417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79740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文字方塊 6">
            <a:extLst>
              <a:ext uri="{FF2B5EF4-FFF2-40B4-BE49-F238E27FC236}">
                <a16:creationId xmlns:a16="http://schemas.microsoft.com/office/drawing/2014/main" id="{FCF0306B-8814-D31D-3769-FAF091BE0B67}"/>
              </a:ext>
            </a:extLst>
          </p:cNvPr>
          <p:cNvSpPr txBox="1"/>
          <p:nvPr/>
        </p:nvSpPr>
        <p:spPr>
          <a:xfrm>
            <a:off x="50997" y="6244621"/>
            <a:ext cx="8046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[1] K. Chen, S. Li, N. </a:t>
            </a:r>
            <a:r>
              <a:rPr lang="en-US" altLang="zh-TW" sz="1100" dirty="0" err="1"/>
              <a:t>Muralimanohar</a:t>
            </a:r>
            <a:r>
              <a:rPr lang="en-US" altLang="zh-TW" sz="1100" dirty="0"/>
              <a:t>, J. H. Ahn, J. B. Brockman and N. P. </a:t>
            </a:r>
            <a:r>
              <a:rPr lang="en-US" altLang="zh-TW" sz="1100" dirty="0" err="1"/>
              <a:t>Jouppi</a:t>
            </a:r>
            <a:r>
              <a:rPr lang="en-US" altLang="zh-TW" sz="1100" dirty="0"/>
              <a:t>, "CACTI-3DD: Architecture-level modeling for 3D die-stacked DRAM main memory," 2012 Design, Automation &amp; Test in Europe Conference &amp; Exhibition (DATE)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0819632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1D3F7CC-735F-D328-94D2-87169CBA71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1DBFF326-9364-D777-EAD5-2CA268C5AD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&amp; Energy Reduction</a:t>
            </a:r>
            <a:endParaRPr dirty="0"/>
          </a:p>
        </p:txBody>
      </p:sp>
      <p:pic>
        <p:nvPicPr>
          <p:cNvPr id="17" name="圖片 16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B6A6538E-F3B2-97E7-DD2D-53FA7B5127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320" y="747670"/>
            <a:ext cx="6907530" cy="2954619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C01E1AAC-F8ED-4CE1-B996-159271DBE8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6096" y="833610"/>
            <a:ext cx="1715721" cy="824168"/>
          </a:xfrm>
          <a:prstGeom prst="rect">
            <a:avLst/>
          </a:prstGeom>
        </p:spPr>
      </p:pic>
      <p:grpSp>
        <p:nvGrpSpPr>
          <p:cNvPr id="27" name="群組 26">
            <a:extLst>
              <a:ext uri="{FF2B5EF4-FFF2-40B4-BE49-F238E27FC236}">
                <a16:creationId xmlns:a16="http://schemas.microsoft.com/office/drawing/2014/main" id="{9BB535C1-017F-560F-CB75-2A7073E11322}"/>
              </a:ext>
            </a:extLst>
          </p:cNvPr>
          <p:cNvGrpSpPr/>
          <p:nvPr/>
        </p:nvGrpSpPr>
        <p:grpSpPr>
          <a:xfrm>
            <a:off x="1288869" y="3714619"/>
            <a:ext cx="6775268" cy="3044911"/>
            <a:chOff x="1537176" y="3714619"/>
            <a:chExt cx="5664813" cy="3044911"/>
          </a:xfrm>
        </p:grpSpPr>
        <p:pic>
          <p:nvPicPr>
            <p:cNvPr id="25" name="圖片 24" descr="一張含有 文字, 螢幕擷取畫面, 圖表, 繪圖 的圖片&#10;&#10;自動產生的描述">
              <a:extLst>
                <a:ext uri="{FF2B5EF4-FFF2-40B4-BE49-F238E27FC236}">
                  <a16:creationId xmlns:a16="http://schemas.microsoft.com/office/drawing/2014/main" id="{8BAB6D40-F197-AE34-06A3-6411B7D682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37176" y="3714619"/>
              <a:ext cx="5475402" cy="3044911"/>
            </a:xfrm>
            <a:prstGeom prst="rect">
              <a:avLst/>
            </a:prstGeom>
          </p:spPr>
        </p:pic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7AFD20F-B02E-535D-FCD8-82A4A8952F94}"/>
                </a:ext>
              </a:extLst>
            </p:cNvPr>
            <p:cNvSpPr/>
            <p:nvPr/>
          </p:nvSpPr>
          <p:spPr>
            <a:xfrm>
              <a:off x="6161049" y="3788229"/>
              <a:ext cx="1040940" cy="5632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5185881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F841BC5-390D-1AD4-0033-C09478F4F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83809AEB-031A-B66C-1812-5C14645916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Total Energy Consumption</a:t>
            </a:r>
            <a:endParaRPr dirty="0"/>
          </a:p>
        </p:txBody>
      </p:sp>
      <p:pic>
        <p:nvPicPr>
          <p:cNvPr id="6" name="圖片 5" descr="一張含有 文字, 螢幕擷取畫面, 圖表, 鮮豔 的圖片&#10;&#10;自動產生的描述">
            <a:extLst>
              <a:ext uri="{FF2B5EF4-FFF2-40B4-BE49-F238E27FC236}">
                <a16:creationId xmlns:a16="http://schemas.microsoft.com/office/drawing/2014/main" id="{ABF6272B-44CB-E488-8545-CBBE16318A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98470"/>
            <a:ext cx="8490406" cy="659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378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E1B5A155-18FC-CF6A-35DD-0145B60DB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C99550D-D9B7-C139-F40C-8A73998689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References</a:t>
            </a:r>
            <a:endParaRPr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72FF75BB-8432-4077-9389-6ED2A4047957}"/>
              </a:ext>
            </a:extLst>
          </p:cNvPr>
          <p:cNvSpPr txBox="1"/>
          <p:nvPr/>
        </p:nvSpPr>
        <p:spPr>
          <a:xfrm>
            <a:off x="326797" y="1490514"/>
            <a:ext cx="8046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[2] K. Chen, S. Li, N. </a:t>
            </a:r>
            <a:r>
              <a:rPr lang="en-US" altLang="zh-TW" sz="1600" dirty="0" err="1"/>
              <a:t>Muralimanohar</a:t>
            </a:r>
            <a:r>
              <a:rPr lang="en-US" altLang="zh-TW" sz="1600" dirty="0"/>
              <a:t>, J. H. Ahn, J. B. Brockman and N. P. </a:t>
            </a:r>
            <a:r>
              <a:rPr lang="en-US" altLang="zh-TW" sz="1600" dirty="0" err="1"/>
              <a:t>Jouppi</a:t>
            </a:r>
            <a:r>
              <a:rPr lang="en-US" altLang="zh-TW" sz="1600" dirty="0"/>
              <a:t>, "CACTI-3DD: Architecture-level modeling for 3D die-stacked DRAM main memory," 2012 Design, Automation &amp; Test in Europe Conference &amp; Exhibition (DATE)</a:t>
            </a:r>
            <a:endParaRPr lang="zh-TW" altLang="en-US" sz="16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D6B40CD-E956-9194-A4FC-40E23D3BFAE0}"/>
              </a:ext>
            </a:extLst>
          </p:cNvPr>
          <p:cNvSpPr txBox="1"/>
          <p:nvPr/>
        </p:nvSpPr>
        <p:spPr>
          <a:xfrm>
            <a:off x="326797" y="907324"/>
            <a:ext cx="80467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[1] JEDEC Solid State Technology Association, </a:t>
            </a:r>
            <a:r>
              <a:rPr lang="en-US" altLang="zh-TW" sz="1600" i="1" dirty="0"/>
              <a:t>High Bandwidth Memory (HBM) DRAM, JESD235D</a:t>
            </a:r>
            <a:r>
              <a:rPr lang="en-US" altLang="zh-TW" sz="1600" dirty="0"/>
              <a:t>, Oct. 2020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637083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B44D584-5B34-5279-09A8-55B70BC19D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B9F62989-9B0F-9493-FF21-633253B1C4F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Appendices(Timing Constraints Trend)</a:t>
            </a:r>
            <a:endParaRPr dirty="0"/>
          </a:p>
        </p:txBody>
      </p:sp>
      <p:graphicFrame>
        <p:nvGraphicFramePr>
          <p:cNvPr id="2" name="Chart 2">
            <a:extLst>
              <a:ext uri="{FF2B5EF4-FFF2-40B4-BE49-F238E27FC236}">
                <a16:creationId xmlns:a16="http://schemas.microsoft.com/office/drawing/2014/main" id="{34557EF8-5994-DC7E-C216-CA6AD8D2B958}"/>
              </a:ext>
            </a:extLst>
          </p:cNvPr>
          <p:cNvGraphicFramePr>
            <a:graphicFrameLocks/>
          </p:cNvGraphicFramePr>
          <p:nvPr/>
        </p:nvGraphicFramePr>
        <p:xfrm>
          <a:off x="516660" y="1245326"/>
          <a:ext cx="7895819" cy="4720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825432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67DA7F57-775E-DE53-53A2-9652A0B583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584022F2-2EF5-4F4C-8051-254098702A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Write Updated Partial Refresh(WUPR)</a:t>
            </a:r>
            <a:endParaRPr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77870691-19F4-AF28-4849-76D101DA1E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552" y="1471747"/>
            <a:ext cx="7282896" cy="4441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1840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A28CC1FD-E8B1-F8AB-E3D5-D0ABDA4CC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2460A9D8-A714-939F-0448-BDB4035F7F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Write Updated Partial Refresh(WUPR)</a:t>
            </a:r>
            <a:endParaRPr dirty="0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BBF87DA4-792D-4928-7709-04E4C70D0C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921" y="1435788"/>
            <a:ext cx="7594157" cy="4808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788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B4402A7-EC3A-4E6B-B020-798F4F75E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4A9A110E-6491-52C6-9D4D-8338713DA9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Timing Constraints Trend</a:t>
            </a:r>
            <a:endParaRPr dirty="0"/>
          </a:p>
        </p:txBody>
      </p:sp>
      <p:graphicFrame>
        <p:nvGraphicFramePr>
          <p:cNvPr id="2" name="Chart 2">
            <a:extLst>
              <a:ext uri="{FF2B5EF4-FFF2-40B4-BE49-F238E27FC236}">
                <a16:creationId xmlns:a16="http://schemas.microsoft.com/office/drawing/2014/main" id="{9880782F-3FBE-0C7C-330D-EBEDAE06EEE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5747125"/>
              </p:ext>
            </p:extLst>
          </p:nvPr>
        </p:nvGraphicFramePr>
        <p:xfrm>
          <a:off x="516660" y="1245326"/>
          <a:ext cx="7895819" cy="472079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6606657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Recent Progress</a:t>
            </a:r>
            <a:endParaRPr/>
          </a:p>
        </p:txBody>
      </p:sp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81530426-663E-8423-96B7-EEE68DA17F29}"/>
              </a:ext>
            </a:extLst>
          </p:cNvPr>
          <p:cNvSpPr txBox="1"/>
          <p:nvPr/>
        </p:nvSpPr>
        <p:spPr>
          <a:xfrm>
            <a:off x="252082" y="1966504"/>
            <a:ext cx="8423700" cy="996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Rerun the Simulation Under 22nm ITRS process node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65;g35318edb1a6_0_0">
            <a:extLst>
              <a:ext uri="{FF2B5EF4-FFF2-40B4-BE49-F238E27FC236}">
                <a16:creationId xmlns:a16="http://schemas.microsoft.com/office/drawing/2014/main" id="{C697AD80-79FE-40E8-A4B7-783C51A175BE}"/>
              </a:ext>
            </a:extLst>
          </p:cNvPr>
          <p:cNvSpPr txBox="1"/>
          <p:nvPr/>
        </p:nvSpPr>
        <p:spPr>
          <a:xfrm>
            <a:off x="252082" y="1028156"/>
            <a:ext cx="8423700" cy="8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Clarify the power model for energy calculation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65;g35318edb1a6_0_0">
            <a:extLst>
              <a:ext uri="{FF2B5EF4-FFF2-40B4-BE49-F238E27FC236}">
                <a16:creationId xmlns:a16="http://schemas.microsoft.com/office/drawing/2014/main" id="{C720D116-EC6E-5BD6-1A34-46DBAEEECFD4}"/>
              </a:ext>
            </a:extLst>
          </p:cNvPr>
          <p:cNvSpPr txBox="1"/>
          <p:nvPr/>
        </p:nvSpPr>
        <p:spPr>
          <a:xfrm>
            <a:off x="252082" y="3083379"/>
            <a:ext cx="8423700" cy="818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Auto Refresh &amp; WUPR Comparison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CDBC0FDC-E874-4869-6FD4-FE82D0613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E1363B4C-BFA6-1CCC-20EA-D7F24E85353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Energy per command Trend</a:t>
            </a:r>
            <a:endParaRPr dirty="0"/>
          </a:p>
        </p:txBody>
      </p:sp>
      <p:graphicFrame>
        <p:nvGraphicFramePr>
          <p:cNvPr id="3" name="Chart 3">
            <a:extLst>
              <a:ext uri="{FF2B5EF4-FFF2-40B4-BE49-F238E27FC236}">
                <a16:creationId xmlns:a16="http://schemas.microsoft.com/office/drawing/2014/main" id="{82F65765-281A-9E19-040E-B6115F400AF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0205101"/>
              </p:ext>
            </p:extLst>
          </p:nvPr>
        </p:nvGraphicFramePr>
        <p:xfrm>
          <a:off x="326797" y="1314995"/>
          <a:ext cx="8133806" cy="482454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5150088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47B8E8D6-A2C9-DCD8-F860-BD4CD00D31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B55090C9-FEC2-0D78-CA15-D51214C3DF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Total Latency Speedup</a:t>
            </a:r>
            <a:endParaRPr dirty="0"/>
          </a:p>
        </p:txBody>
      </p:sp>
      <p:pic>
        <p:nvPicPr>
          <p:cNvPr id="6" name="圖片 5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1C6DC7B7-423E-FB58-8385-A53DA7F3B1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1149531"/>
            <a:ext cx="8521112" cy="506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9234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47AEF73-64C7-850F-453A-78787A657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490BB88C-C889-2F30-3D13-BEE93D3519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Average Bandwidth Improvements</a:t>
            </a:r>
            <a:endParaRPr dirty="0"/>
          </a:p>
        </p:txBody>
      </p:sp>
      <p:pic>
        <p:nvPicPr>
          <p:cNvPr id="4" name="圖片 3" descr="一張含有 文字, 螢幕擷取畫面, 繪圖, 行 的圖片&#10;&#10;自動產生的描述">
            <a:extLst>
              <a:ext uri="{FF2B5EF4-FFF2-40B4-BE49-F238E27FC236}">
                <a16:creationId xmlns:a16="http://schemas.microsoft.com/office/drawing/2014/main" id="{42441D7D-82D1-09B1-8406-4583CB3CF9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28" y="1323703"/>
            <a:ext cx="8670164" cy="5050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0661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E67DA76-DB41-FD10-D96F-9735FD943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CA39BB3A-DB5E-07FA-1ED2-B30A161075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Total Energy Consumption</a:t>
            </a:r>
            <a:endParaRPr dirty="0"/>
          </a:p>
        </p:txBody>
      </p:sp>
      <p:pic>
        <p:nvPicPr>
          <p:cNvPr id="3" name="圖片 2" descr="一張含有 文字, 螢幕擷取畫面, 鮮豔, 繪圖 的圖片&#10;&#10;自動產生的描述">
            <a:extLst>
              <a:ext uri="{FF2B5EF4-FFF2-40B4-BE49-F238E27FC236}">
                <a16:creationId xmlns:a16="http://schemas.microsoft.com/office/drawing/2014/main" id="{9CF3EC0F-6969-E5B7-57C3-3FE5F725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71" y="1132114"/>
            <a:ext cx="8646685" cy="5225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38451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2DFAB38A-A33F-C1E9-D5EC-80819E937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3E70EEC0-80D3-9C30-B01B-5FB13AF2E6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Energy Trend For Different Of Subarrays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7E4E2452-51C8-FC9C-73F0-092CB70AAE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3717" y="1219200"/>
            <a:ext cx="7128570" cy="504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0779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CAB8C36-FDBD-2BBB-64BF-24912E399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DF79D6BC-DCBA-BC13-B643-CF2737524A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Bandwidth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Simulation Latency </a:t>
            </a:r>
            <a:r>
              <a:rPr lang="en-US" dirty="0"/>
              <a:t>Trend</a:t>
            </a:r>
            <a:endParaRPr dirty="0"/>
          </a:p>
        </p:txBody>
      </p:sp>
      <p:pic>
        <p:nvPicPr>
          <p:cNvPr id="4" name="圖片 3" descr="一張含有 螢幕擷取畫面, 文字, Rectangle, 圖表 的圖片&#10;&#10;自動產生的描述">
            <a:extLst>
              <a:ext uri="{FF2B5EF4-FFF2-40B4-BE49-F238E27FC236}">
                <a16:creationId xmlns:a16="http://schemas.microsoft.com/office/drawing/2014/main" id="{8E185AFA-DD8A-992E-5553-7A5998D9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4397" y="854030"/>
            <a:ext cx="7099737" cy="590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83772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7DF3C127-2F23-8B0E-DE04-714DD1E901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CDA54479-4FEF-EAF9-2137-F6018ABC28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Finding Optimal Number of Subarrays</a:t>
            </a:r>
            <a:endParaRPr dirty="0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90B32FFD-B860-2D1A-63F4-2DF432BBCB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5125667"/>
              </p:ext>
            </p:extLst>
          </p:nvPr>
        </p:nvGraphicFramePr>
        <p:xfrm>
          <a:off x="422760" y="1689326"/>
          <a:ext cx="8298479" cy="4345714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515989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782490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40425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362098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40930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41801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513805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41688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436553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487680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 per Bank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64,128,256,512,1024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520476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376648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3969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8FB93E18-36E4-3D72-064E-7CBC4FEB5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B3AE66AB-822F-A2E0-C645-AA895F00966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Bandwidth </a:t>
            </a:r>
            <a:r>
              <a:rPr lang="en-US" altLang="zh-TW" dirty="0"/>
              <a:t>&amp;</a:t>
            </a:r>
            <a:r>
              <a:rPr lang="zh-TW" altLang="en-US" dirty="0"/>
              <a:t> </a:t>
            </a:r>
            <a:r>
              <a:rPr lang="en-US" altLang="zh-TW" dirty="0"/>
              <a:t>Simulation Latency </a:t>
            </a:r>
            <a:r>
              <a:rPr lang="en-US" dirty="0"/>
              <a:t>Trend</a:t>
            </a:r>
            <a:endParaRPr dirty="0"/>
          </a:p>
        </p:txBody>
      </p:sp>
      <p:pic>
        <p:nvPicPr>
          <p:cNvPr id="3" name="圖片 2" descr="一張含有 文字, 螢幕擷取畫面, 圖表, Rectangle 的圖片&#10;&#10;自動產生的描述">
            <a:extLst>
              <a:ext uri="{FF2B5EF4-FFF2-40B4-BE49-F238E27FC236}">
                <a16:creationId xmlns:a16="http://schemas.microsoft.com/office/drawing/2014/main" id="{A36C061D-1701-5826-BB58-476A61667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6797" y="747670"/>
            <a:ext cx="8340953" cy="6027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660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CF3140DE-3C27-1E8D-FF89-F0E03CAD7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82523C5-27A8-50F5-BAF4-320511BBED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Power Model</a:t>
            </a:r>
            <a:endParaRPr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57D1E26-2856-9F87-8F10-5C11596F6E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7299082"/>
              </p:ext>
            </p:extLst>
          </p:nvPr>
        </p:nvGraphicFramePr>
        <p:xfrm>
          <a:off x="91441" y="1725386"/>
          <a:ext cx="8742316" cy="22860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34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924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86"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 b="1"/>
                      </a:pPr>
                      <a:r>
                        <a:rPr lang="en-US" sz="1200" b="1" i="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Energy Types</a:t>
                      </a:r>
                      <a:endParaRPr sz="1200" b="1" i="0" u="none" strike="noStrike" cap="none" dirty="0">
                        <a:solidFill>
                          <a:schemeClr val="lt1"/>
                        </a:solidFill>
                        <a:latin typeface="Calibri" panose="020F0502020204030204" pitchFamily="34" charset="0"/>
                        <a:ea typeface="+mn-ea"/>
                        <a:cs typeface="Calibri" panose="020F0502020204030204" pitchFamily="3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 b="1"/>
                      </a:pPr>
                      <a:r>
                        <a:rPr sz="1200" b="1" i="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Energy Component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R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defRPr sz="1200" b="1"/>
                      </a:pPr>
                      <a:r>
                        <a:rPr lang="en-US" altLang="zh-TW" sz="1200" b="1" i="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Energy(</a:t>
                      </a:r>
                      <a:r>
                        <a:rPr lang="en-US" altLang="zh-TW" sz="1200" b="1" i="0" u="none" strike="noStrike" cap="none" dirty="0" err="1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pJ</a:t>
                      </a:r>
                      <a:r>
                        <a:rPr lang="en-US" altLang="zh-TW" sz="1200" b="1" i="0" u="none" strike="noStrike" cap="none" dirty="0">
                          <a:solidFill>
                            <a:schemeClr val="lt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Command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Activation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Activation Energy (</a:t>
                      </a:r>
                      <a:r>
                        <a:rPr lang="en-US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× 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1024(bits) 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#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Activations</a:t>
                      </a:r>
                      <a:endParaRPr lang="en-US"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Precharge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Precharge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Energy (</a:t>
                      </a:r>
                      <a:r>
                        <a:rPr lang="en-US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× 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1024(bits) × 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Precharges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2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 Energy (</a:t>
                      </a:r>
                      <a:r>
                        <a:rPr lang="en-US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× 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1024(bits) × 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Reads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 Energy (</a:t>
                      </a:r>
                      <a:r>
                        <a:rPr lang="en-US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</a:t>
                      </a:r>
                      <a:r>
                        <a:rPr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/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bit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×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1024(bits) × 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Writes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2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Total 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Refresh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Refresh</a:t>
                      </a:r>
                      <a:r>
                        <a:rPr lang="en-US" sz="1200" b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 </a:t>
                      </a:r>
                      <a:r>
                        <a:rPr lang="en-US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RFC</a:t>
                      </a:r>
                      <a:r>
                        <a:rPr lang="en-US" sz="1200" b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× 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Refreshes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 </a:t>
                      </a:r>
                      <a:r>
                        <a:rPr lang="en-US" altLang="zh-TW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TW" sz="1200" b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CKns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Background</a:t>
                      </a:r>
                      <a:r>
                        <a:rPr lang="en-US"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sz="12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((VDD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(V)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× IDD3N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(mA)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+ VPP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(V)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× IPP3N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(mA)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)×</a:t>
                      </a:r>
                      <a:r>
                        <a:rPr lang="zh-TW" alt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</a:t>
                      </a:r>
                      <a:r>
                        <a:rPr lang="en-US" sz="1200" b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  <a:r>
                        <a:rPr lang="en-US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 </a:t>
                      </a:r>
                      <a:r>
                        <a:rPr lang="en-US" altLang="zh-TW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TW" sz="1200" b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CKns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</a:t>
                      </a:r>
                      <a:endParaRPr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16040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endParaRPr sz="1200" b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Idle Background Energy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((VDD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(V)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× IDD2N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(mA)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 + VPP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(V)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× IPP2N</a:t>
                      </a:r>
                      <a:r>
                        <a:rPr lang="en-US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(mA)</a:t>
                      </a:r>
                      <a:r>
                        <a:rPr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)× </a:t>
                      </a:r>
                      <a:r>
                        <a:rPr lang="en-US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Idle</a:t>
                      </a:r>
                      <a:r>
                        <a:rPr lang="en-US" sz="1200" b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Cycles</a:t>
                      </a:r>
                      <a:r>
                        <a:rPr lang="en-US" sz="1200" b="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× </a:t>
                      </a:r>
                      <a:r>
                        <a:rPr lang="en-US" altLang="zh-TW" sz="12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r>
                        <a:rPr lang="en-US" altLang="zh-TW" sz="1200" b="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CKns</a:t>
                      </a:r>
                      <a:r>
                        <a:rPr lang="en-US" altLang="zh-TW" sz="12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)</a:t>
                      </a:r>
                      <a:endParaRPr sz="12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2644B3BE-0B9E-C8F6-C485-27C9292360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027617"/>
              </p:ext>
            </p:extLst>
          </p:nvPr>
        </p:nvGraphicFramePr>
        <p:xfrm>
          <a:off x="91440" y="4011404"/>
          <a:ext cx="8742315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798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64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860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01749"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Voltage&amp;Current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[1]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 b="1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Value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17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VDD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Core Supply voltage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0.9(V)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17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VPP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Wordline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Boost Voltage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2.3(V)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17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IDD2N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Precharge</a:t>
                      </a: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 Standby Current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60(mA)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17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IDD3N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Active Standby Current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60(mA)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1749"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Refresh</a:t>
                      </a:r>
                      <a:r>
                        <a:rPr lang="en-US" sz="1200" baseline="-2500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Power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200"/>
                      </a:pPr>
                      <a:r>
                        <a:rPr lang="en-US" sz="12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Refresh Power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 sz="1200"/>
                      </a:pP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155.417(</a:t>
                      </a:r>
                      <a:r>
                        <a:rPr lang="en-US" altLang="zh-TW" sz="1200" b="0" i="0" u="none" strike="noStrike" cap="none" dirty="0" err="1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mW</a:t>
                      </a:r>
                      <a:r>
                        <a:rPr lang="en-US" altLang="zh-TW" sz="1200" b="0" i="0" u="none" strike="noStrike" cap="none" dirty="0">
                          <a:solidFill>
                            <a:schemeClr val="dk1"/>
                          </a:solidFill>
                          <a:latin typeface="Calibri" panose="020F0502020204030204" pitchFamily="34" charset="0"/>
                          <a:ea typeface="+mn-ea"/>
                          <a:cs typeface="Calibri" panose="020F0502020204030204" pitchFamily="34" charset="0"/>
                          <a:sym typeface="Arial"/>
                        </a:rPr>
                        <a:t>)</a:t>
                      </a:r>
                      <a:endParaRPr sz="12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2" name="文字方塊 11">
            <a:extLst>
              <a:ext uri="{FF2B5EF4-FFF2-40B4-BE49-F238E27FC236}">
                <a16:creationId xmlns:a16="http://schemas.microsoft.com/office/drawing/2014/main" id="{7D959C02-3D79-F5B8-303E-37ADDA82ED17}"/>
              </a:ext>
            </a:extLst>
          </p:cNvPr>
          <p:cNvSpPr txBox="1"/>
          <p:nvPr/>
        </p:nvSpPr>
        <p:spPr>
          <a:xfrm>
            <a:off x="0" y="5657324"/>
            <a:ext cx="804672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100" dirty="0"/>
              <a:t>[1] K. Chen, S. Li, N. </a:t>
            </a:r>
            <a:r>
              <a:rPr lang="en-US" altLang="zh-TW" sz="1100" dirty="0" err="1"/>
              <a:t>Muralimanohar</a:t>
            </a:r>
            <a:r>
              <a:rPr lang="en-US" altLang="zh-TW" sz="1100" dirty="0"/>
              <a:t>, J. H. Ahn, J. B. Brockman and N. P. </a:t>
            </a:r>
            <a:r>
              <a:rPr lang="en-US" altLang="zh-TW" sz="1100" dirty="0" err="1"/>
              <a:t>Jouppi</a:t>
            </a:r>
            <a:r>
              <a:rPr lang="en-US" altLang="zh-TW" sz="1100" dirty="0"/>
              <a:t>, "CACTI-3DD: Architecture-level modeling for 3D die-stacked DRAM main memory," 2012 Design, Automation &amp; Test in Europe Conference &amp; Exhibition (DATE)</a:t>
            </a:r>
            <a:endParaRPr lang="zh-TW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5641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0DD8D9F7-0EF9-1DB3-A622-E96F13D32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D98F43F7-069D-BB55-5949-1609D965AAE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Energy Trend For Different Of Subarrays</a:t>
            </a:r>
            <a:endParaRPr dirty="0"/>
          </a:p>
        </p:txBody>
      </p:sp>
      <p:pic>
        <p:nvPicPr>
          <p:cNvPr id="3" name="圖片 2" descr="一張含有 文字, 螢幕擷取畫面, 圖表, 繪圖 的圖片&#10;&#10;自動產生的描述">
            <a:extLst>
              <a:ext uri="{FF2B5EF4-FFF2-40B4-BE49-F238E27FC236}">
                <a16:creationId xmlns:a16="http://schemas.microsoft.com/office/drawing/2014/main" id="{A061556E-FBFF-3096-5E51-F55A570A2B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7" y="1487999"/>
            <a:ext cx="8963025" cy="4529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352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1CF508AE-D878-D7F3-2B4E-1B25DFD88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3E9FD89D-31ED-7F19-55F4-1B0A162634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Optimal Number of Segments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9617405-8BED-27E3-01E8-138DB797E5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0077657"/>
              </p:ext>
            </p:extLst>
          </p:nvPr>
        </p:nvGraphicFramePr>
        <p:xfrm>
          <a:off x="314692" y="1733006"/>
          <a:ext cx="8298479" cy="4432661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750725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547754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33187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5973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59738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34225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Number of Subarrays per Banks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dirty="0">
                          <a:solidFill>
                            <a:srgbClr val="00B050"/>
                          </a:solidFill>
                          <a:effectLst/>
                        </a:rPr>
                        <a:t> 512</a:t>
                      </a:r>
                      <a:endParaRPr lang="en-US" altLang="zh-TW" sz="1400" b="0" i="0" u="none" strike="noStrike" cap="none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Clock Frequency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1Ghz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427294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DRAM Technology Node</a:t>
                      </a:r>
                      <a:endParaRPr lang="en-US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u="none" strike="noStrike" cap="none" dirty="0">
                          <a:solidFill>
                            <a:schemeClr val="dk1"/>
                          </a:solidFill>
                          <a:effectLst/>
                          <a:sym typeface="Arial"/>
                        </a:rPr>
                        <a:t> ITRS 22nm </a:t>
                      </a:r>
                      <a:endParaRPr lang="en-US" altLang="zh-TW" sz="1400" b="0" i="0" u="none" strike="noStrike" cap="none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</a:tbl>
          </a:graphicData>
        </a:graphic>
      </p:graphicFrame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60B0608F-E7A3-AD28-5052-A459C90FC10E}"/>
              </a:ext>
            </a:extLst>
          </p:cNvPr>
          <p:cNvSpPr txBox="1"/>
          <p:nvPr/>
        </p:nvSpPr>
        <p:spPr>
          <a:xfrm>
            <a:off x="189471" y="914945"/>
            <a:ext cx="8423700" cy="649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Selects 512 as Number of Subarray per Bank</a:t>
            </a:r>
          </a:p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endParaRPr lang="en-US"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360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FB03A9AE-9407-3D9B-59FD-12BE2B374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78CDE0E2-A80A-0F06-030B-BF704549D1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with 4 Segments(N=4)</a:t>
            </a:r>
            <a:endParaRPr dirty="0"/>
          </a:p>
        </p:txBody>
      </p:sp>
      <p:grpSp>
        <p:nvGrpSpPr>
          <p:cNvPr id="45" name="群組 44">
            <a:extLst>
              <a:ext uri="{FF2B5EF4-FFF2-40B4-BE49-F238E27FC236}">
                <a16:creationId xmlns:a16="http://schemas.microsoft.com/office/drawing/2014/main" id="{4FA27FC8-0E9C-6067-83A9-4FFBCF4606F2}"/>
              </a:ext>
            </a:extLst>
          </p:cNvPr>
          <p:cNvGrpSpPr/>
          <p:nvPr/>
        </p:nvGrpSpPr>
        <p:grpSpPr>
          <a:xfrm>
            <a:off x="-292816" y="1819827"/>
            <a:ext cx="5181314" cy="4114073"/>
            <a:chOff x="634975" y="925284"/>
            <a:chExt cx="5887745" cy="4885509"/>
          </a:xfrm>
        </p:grpSpPr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4BA03B0-6E4E-5C67-6801-AD7E164F79EF}"/>
                </a:ext>
              </a:extLst>
            </p:cNvPr>
            <p:cNvSpPr/>
            <p:nvPr/>
          </p:nvSpPr>
          <p:spPr>
            <a:xfrm>
              <a:off x="1698172" y="925284"/>
              <a:ext cx="4824548" cy="4885509"/>
            </a:xfrm>
            <a:prstGeom prst="rect">
              <a:avLst/>
            </a:prstGeom>
            <a:solidFill>
              <a:srgbClr val="CEE8F7"/>
            </a:solidFill>
            <a:ln>
              <a:prstDash val="dash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矩形 46">
              <a:extLst>
                <a:ext uri="{FF2B5EF4-FFF2-40B4-BE49-F238E27FC236}">
                  <a16:creationId xmlns:a16="http://schemas.microsoft.com/office/drawing/2014/main" id="{7A2A74A8-8F19-62A7-09F4-CEF37D1A7730}"/>
                </a:ext>
              </a:extLst>
            </p:cNvPr>
            <p:cNvSpPr/>
            <p:nvPr/>
          </p:nvSpPr>
          <p:spPr>
            <a:xfrm>
              <a:off x="4608060" y="1484697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E368C63D-61C6-A890-DF97-7773107B256D}"/>
                </a:ext>
              </a:extLst>
            </p:cNvPr>
            <p:cNvSpPr/>
            <p:nvPr/>
          </p:nvSpPr>
          <p:spPr>
            <a:xfrm>
              <a:off x="4712385" y="15942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49" name="矩形 48">
              <a:extLst>
                <a:ext uri="{FF2B5EF4-FFF2-40B4-BE49-F238E27FC236}">
                  <a16:creationId xmlns:a16="http://schemas.microsoft.com/office/drawing/2014/main" id="{D3979131-BC28-9951-2648-76695A00A3C2}"/>
                </a:ext>
              </a:extLst>
            </p:cNvPr>
            <p:cNvSpPr/>
            <p:nvPr/>
          </p:nvSpPr>
          <p:spPr>
            <a:xfrm>
              <a:off x="4793706" y="1740340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dk1"/>
                </a:solidFill>
              </a:endParaRPr>
            </a:p>
          </p:txBody>
        </p:sp>
        <p:sp>
          <p:nvSpPr>
            <p:cNvPr id="50" name="矩形 49">
              <a:extLst>
                <a:ext uri="{FF2B5EF4-FFF2-40B4-BE49-F238E27FC236}">
                  <a16:creationId xmlns:a16="http://schemas.microsoft.com/office/drawing/2014/main" id="{18D0CE26-07E2-4521-0B87-B6F848BA5E63}"/>
                </a:ext>
              </a:extLst>
            </p:cNvPr>
            <p:cNvSpPr/>
            <p:nvPr/>
          </p:nvSpPr>
          <p:spPr>
            <a:xfrm>
              <a:off x="4880875" y="1899034"/>
              <a:ext cx="1438720" cy="1320960"/>
            </a:xfrm>
            <a:prstGeom prst="rect">
              <a:avLst/>
            </a:prstGeom>
            <a:solidFill>
              <a:srgbClr val="FBD7BB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Segment Pointers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51" name="矩形 50">
              <a:extLst>
                <a:ext uri="{FF2B5EF4-FFF2-40B4-BE49-F238E27FC236}">
                  <a16:creationId xmlns:a16="http://schemas.microsoft.com/office/drawing/2014/main" id="{895A7F00-ADCA-8C9A-15F3-0D92357F8354}"/>
                </a:ext>
              </a:extLst>
            </p:cNvPr>
            <p:cNvSpPr/>
            <p:nvPr/>
          </p:nvSpPr>
          <p:spPr>
            <a:xfrm>
              <a:off x="3009901" y="1792355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Pointer Update </a:t>
              </a:r>
              <a:r>
                <a:rPr lang="en-US" altLang="zh-TW" sz="1000" b="1" dirty="0"/>
                <a:t>L</a:t>
              </a:r>
              <a:r>
                <a:rPr lang="en-US" altLang="zh-TW" sz="1000" b="1" dirty="0">
                  <a:solidFill>
                    <a:schemeClr val="dk1"/>
                  </a:solidFill>
                </a:rPr>
                <a:t>ogic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sp>
          <p:nvSpPr>
            <p:cNvPr id="52" name="矩形 51">
              <a:extLst>
                <a:ext uri="{FF2B5EF4-FFF2-40B4-BE49-F238E27FC236}">
                  <a16:creationId xmlns:a16="http://schemas.microsoft.com/office/drawing/2014/main" id="{18870F09-B408-F1DB-8B3A-C23FDFCA74C3}"/>
                </a:ext>
              </a:extLst>
            </p:cNvPr>
            <p:cNvSpPr/>
            <p:nvPr/>
          </p:nvSpPr>
          <p:spPr>
            <a:xfrm>
              <a:off x="3019329" y="3219994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Row Tracker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53" name="直線單箭頭接點 52">
              <a:extLst>
                <a:ext uri="{FF2B5EF4-FFF2-40B4-BE49-F238E27FC236}">
                  <a16:creationId xmlns:a16="http://schemas.microsoft.com/office/drawing/2014/main" id="{2F5F05D4-54C1-B1D3-6E39-907527337BFC}"/>
                </a:ext>
              </a:extLst>
            </p:cNvPr>
            <p:cNvCxnSpPr>
              <a:cxnSpLocks/>
              <a:endCxn id="51" idx="1"/>
            </p:cNvCxnSpPr>
            <p:nvPr/>
          </p:nvCxnSpPr>
          <p:spPr>
            <a:xfrm>
              <a:off x="1166573" y="2226126"/>
              <a:ext cx="184332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直線單箭頭接點 53">
              <a:extLst>
                <a:ext uri="{FF2B5EF4-FFF2-40B4-BE49-F238E27FC236}">
                  <a16:creationId xmlns:a16="http://schemas.microsoft.com/office/drawing/2014/main" id="{E91E3C8F-6C09-4BD9-9D47-2559D9DC9808}"/>
                </a:ext>
              </a:extLst>
            </p:cNvPr>
            <p:cNvCxnSpPr>
              <a:cxnSpLocks/>
              <a:endCxn id="52" idx="1"/>
            </p:cNvCxnSpPr>
            <p:nvPr/>
          </p:nvCxnSpPr>
          <p:spPr>
            <a:xfrm>
              <a:off x="1166287" y="3653765"/>
              <a:ext cx="185304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372A7904-242E-1C6F-FA90-FE6540974F68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1024951" y="5031956"/>
              <a:ext cx="1984951" cy="18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6" name="矩形 55">
              <a:extLst>
                <a:ext uri="{FF2B5EF4-FFF2-40B4-BE49-F238E27FC236}">
                  <a16:creationId xmlns:a16="http://schemas.microsoft.com/office/drawing/2014/main" id="{D12BC4DB-515E-DFD2-CAE7-3EB76DECDC33}"/>
                </a:ext>
              </a:extLst>
            </p:cNvPr>
            <p:cNvSpPr/>
            <p:nvPr/>
          </p:nvSpPr>
          <p:spPr>
            <a:xfrm>
              <a:off x="3009901" y="4600030"/>
              <a:ext cx="944880" cy="867541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sz="1000" b="1" dirty="0">
                  <a:solidFill>
                    <a:schemeClr val="dk1"/>
                  </a:solidFill>
                </a:rPr>
                <a:t>Select &amp; Compare</a:t>
              </a:r>
              <a:endParaRPr lang="zh-TW" altLang="en-US" sz="1000" b="1" dirty="0">
                <a:solidFill>
                  <a:schemeClr val="dk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7588A87C-E736-9B2B-56AA-A99E4C30DF1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274638" cy="35940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直線單箭頭接點 57">
              <a:extLst>
                <a:ext uri="{FF2B5EF4-FFF2-40B4-BE49-F238E27FC236}">
                  <a16:creationId xmlns:a16="http://schemas.microsoft.com/office/drawing/2014/main" id="{674E0C10-528B-D8EC-F335-227840700130}"/>
                </a:ext>
              </a:extLst>
            </p:cNvPr>
            <p:cNvCxnSpPr>
              <a:cxnSpLocks/>
            </p:cNvCxnSpPr>
            <p:nvPr/>
          </p:nvCxnSpPr>
          <p:spPr>
            <a:xfrm>
              <a:off x="4194199" y="2047714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直線單箭頭接點 58">
              <a:extLst>
                <a:ext uri="{FF2B5EF4-FFF2-40B4-BE49-F238E27FC236}">
                  <a16:creationId xmlns:a16="http://schemas.microsoft.com/office/drawing/2014/main" id="{54001187-E834-B16E-4A80-44B88E72A956}"/>
                </a:ext>
              </a:extLst>
            </p:cNvPr>
            <p:cNvCxnSpPr>
              <a:cxnSpLocks/>
            </p:cNvCxnSpPr>
            <p:nvPr/>
          </p:nvCxnSpPr>
          <p:spPr>
            <a:xfrm>
              <a:off x="4285529" y="2152489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直線單箭頭接點 59">
              <a:extLst>
                <a:ext uri="{FF2B5EF4-FFF2-40B4-BE49-F238E27FC236}">
                  <a16:creationId xmlns:a16="http://schemas.microsoft.com/office/drawing/2014/main" id="{FE31E0DF-F60E-FAFC-CFD6-DC5939BF4E8C}"/>
                </a:ext>
              </a:extLst>
            </p:cNvPr>
            <p:cNvCxnSpPr>
              <a:cxnSpLocks/>
            </p:cNvCxnSpPr>
            <p:nvPr/>
          </p:nvCxnSpPr>
          <p:spPr>
            <a:xfrm>
              <a:off x="4363906" y="2262876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直線單箭頭接點 60">
              <a:extLst>
                <a:ext uri="{FF2B5EF4-FFF2-40B4-BE49-F238E27FC236}">
                  <a16:creationId xmlns:a16="http://schemas.microsoft.com/office/drawing/2014/main" id="{AD7CEEA5-C555-9B85-D0F1-DAAFFE9EF53F}"/>
                </a:ext>
              </a:extLst>
            </p:cNvPr>
            <p:cNvCxnSpPr>
              <a:cxnSpLocks/>
            </p:cNvCxnSpPr>
            <p:nvPr/>
          </p:nvCxnSpPr>
          <p:spPr>
            <a:xfrm>
              <a:off x="4463953" y="2400820"/>
              <a:ext cx="39998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19F28ACB-C778-7821-FECB-1001486DB0FB}"/>
                </a:ext>
              </a:extLst>
            </p:cNvPr>
            <p:cNvCxnSpPr>
              <a:stCxn id="51" idx="3"/>
            </p:cNvCxnSpPr>
            <p:nvPr/>
          </p:nvCxnSpPr>
          <p:spPr>
            <a:xfrm flipV="1">
              <a:off x="3954781" y="2226125"/>
              <a:ext cx="376737" cy="1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C29CF935-21E8-67A9-F7F4-169A17964585}"/>
                </a:ext>
              </a:extLst>
            </p:cNvPr>
            <p:cNvCxnSpPr>
              <a:cxnSpLocks/>
            </p:cNvCxnSpPr>
            <p:nvPr/>
          </p:nvCxnSpPr>
          <p:spPr>
            <a:xfrm>
              <a:off x="5244870" y="3219994"/>
              <a:ext cx="0" cy="154713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8" name="直線接點 127">
              <a:extLst>
                <a:ext uri="{FF2B5EF4-FFF2-40B4-BE49-F238E27FC236}">
                  <a16:creationId xmlns:a16="http://schemas.microsoft.com/office/drawing/2014/main" id="{02F7DB0E-8C49-D5AF-DB89-A5B9F0059B0A}"/>
                </a:ext>
              </a:extLst>
            </p:cNvPr>
            <p:cNvCxnSpPr>
              <a:cxnSpLocks/>
            </p:cNvCxnSpPr>
            <p:nvPr/>
          </p:nvCxnSpPr>
          <p:spPr>
            <a:xfrm>
              <a:off x="5346859" y="3219994"/>
              <a:ext cx="0" cy="1740805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29" name="直線接點 128">
              <a:extLst>
                <a:ext uri="{FF2B5EF4-FFF2-40B4-BE49-F238E27FC236}">
                  <a16:creationId xmlns:a16="http://schemas.microsoft.com/office/drawing/2014/main" id="{6B091EA0-558F-977A-EE21-D728F59AA31E}"/>
                </a:ext>
              </a:extLst>
            </p:cNvPr>
            <p:cNvCxnSpPr>
              <a:cxnSpLocks/>
            </p:cNvCxnSpPr>
            <p:nvPr/>
          </p:nvCxnSpPr>
          <p:spPr>
            <a:xfrm>
              <a:off x="5448848" y="3219994"/>
              <a:ext cx="0" cy="192178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0" name="直線接點 129">
              <a:extLst>
                <a:ext uri="{FF2B5EF4-FFF2-40B4-BE49-F238E27FC236}">
                  <a16:creationId xmlns:a16="http://schemas.microsoft.com/office/drawing/2014/main" id="{99CF380D-2C6E-4542-A9D7-E833EF5896D7}"/>
                </a:ext>
              </a:extLst>
            </p:cNvPr>
            <p:cNvCxnSpPr>
              <a:cxnSpLocks/>
            </p:cNvCxnSpPr>
            <p:nvPr/>
          </p:nvCxnSpPr>
          <p:spPr>
            <a:xfrm>
              <a:off x="5550838" y="3219994"/>
              <a:ext cx="0" cy="2109104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1" name="直線單箭頭接點 130">
              <a:extLst>
                <a:ext uri="{FF2B5EF4-FFF2-40B4-BE49-F238E27FC236}">
                  <a16:creationId xmlns:a16="http://schemas.microsoft.com/office/drawing/2014/main" id="{8D035F1A-D842-8CA1-30BB-2EDB5C1A64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53173" y="4767124"/>
              <a:ext cx="129169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2" name="直線單箭頭接點 131">
              <a:extLst>
                <a:ext uri="{FF2B5EF4-FFF2-40B4-BE49-F238E27FC236}">
                  <a16:creationId xmlns:a16="http://schemas.microsoft.com/office/drawing/2014/main" id="{E94518FA-026E-67A1-9FE7-36B5A5D0AA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4954449"/>
              <a:ext cx="1384648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3" name="直線單箭頭接點 132">
              <a:extLst>
                <a:ext uri="{FF2B5EF4-FFF2-40B4-BE49-F238E27FC236}">
                  <a16:creationId xmlns:a16="http://schemas.microsoft.com/office/drawing/2014/main" id="{D8C2B0BF-C905-914F-D868-1780BC0E8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141774"/>
              <a:ext cx="148663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4" name="直線單箭頭接點 133">
              <a:extLst>
                <a:ext uri="{FF2B5EF4-FFF2-40B4-BE49-F238E27FC236}">
                  <a16:creationId xmlns:a16="http://schemas.microsoft.com/office/drawing/2014/main" id="{80E5D3C5-9837-908E-2AB3-7BE0E5A758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62211" y="5329098"/>
              <a:ext cx="158862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直線單箭頭接點 134">
              <a:extLst>
                <a:ext uri="{FF2B5EF4-FFF2-40B4-BE49-F238E27FC236}">
                  <a16:creationId xmlns:a16="http://schemas.microsoft.com/office/drawing/2014/main" id="{3DE258CC-CB5D-D452-4906-FB640211414F}"/>
                </a:ext>
              </a:extLst>
            </p:cNvPr>
            <p:cNvCxnSpPr>
              <a:cxnSpLocks/>
            </p:cNvCxnSpPr>
            <p:nvPr/>
          </p:nvCxnSpPr>
          <p:spPr>
            <a:xfrm>
              <a:off x="3471779" y="4088740"/>
              <a:ext cx="0" cy="49103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250E9A84-B23E-15B3-2191-DA6715E81C87}"/>
                </a:ext>
              </a:extLst>
            </p:cNvPr>
            <p:cNvSpPr txBox="1"/>
            <p:nvPr/>
          </p:nvSpPr>
          <p:spPr>
            <a:xfrm>
              <a:off x="4381586" y="4492109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3D050970-159D-8CF3-2FED-D713B9F5E425}"/>
                </a:ext>
              </a:extLst>
            </p:cNvPr>
            <p:cNvSpPr txBox="1"/>
            <p:nvPr/>
          </p:nvSpPr>
          <p:spPr>
            <a:xfrm>
              <a:off x="4389015" y="4688400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0AD83F20-93E2-8065-D771-16D199523F0A}"/>
                </a:ext>
              </a:extLst>
            </p:cNvPr>
            <p:cNvSpPr txBox="1"/>
            <p:nvPr/>
          </p:nvSpPr>
          <p:spPr>
            <a:xfrm>
              <a:off x="4389015" y="4884692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6947573E-0E71-FFA9-0546-DD72A467935A}"/>
                </a:ext>
              </a:extLst>
            </p:cNvPr>
            <p:cNvSpPr txBox="1"/>
            <p:nvPr/>
          </p:nvSpPr>
          <p:spPr>
            <a:xfrm>
              <a:off x="4387501" y="508287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sp>
          <p:nvSpPr>
            <p:cNvPr id="140" name="文字方塊 139">
              <a:extLst>
                <a:ext uri="{FF2B5EF4-FFF2-40B4-BE49-F238E27FC236}">
                  <a16:creationId xmlns:a16="http://schemas.microsoft.com/office/drawing/2014/main" id="{37E1C211-A41A-7E72-A763-6E4BFC3F71B7}"/>
                </a:ext>
              </a:extLst>
            </p:cNvPr>
            <p:cNvSpPr txBox="1"/>
            <p:nvPr/>
          </p:nvSpPr>
          <p:spPr>
            <a:xfrm>
              <a:off x="3430362" y="4167026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  <p:sp>
          <p:nvSpPr>
            <p:cNvPr id="141" name="文字方塊 140">
              <a:extLst>
                <a:ext uri="{FF2B5EF4-FFF2-40B4-BE49-F238E27FC236}">
                  <a16:creationId xmlns:a16="http://schemas.microsoft.com/office/drawing/2014/main" id="{B8BEAE11-FB2E-1F24-24D8-58E5975F0D6E}"/>
                </a:ext>
              </a:extLst>
            </p:cNvPr>
            <p:cNvSpPr txBox="1"/>
            <p:nvPr/>
          </p:nvSpPr>
          <p:spPr>
            <a:xfrm>
              <a:off x="859553" y="1999754"/>
              <a:ext cx="838619" cy="275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Request</a:t>
              </a:r>
              <a:endParaRPr lang="zh-TW" altLang="en-US" sz="1000" b="1" dirty="0"/>
            </a:p>
          </p:txBody>
        </p:sp>
        <p:sp>
          <p:nvSpPr>
            <p:cNvPr id="142" name="文字方塊 141">
              <a:extLst>
                <a:ext uri="{FF2B5EF4-FFF2-40B4-BE49-F238E27FC236}">
                  <a16:creationId xmlns:a16="http://schemas.microsoft.com/office/drawing/2014/main" id="{BB838247-2A10-696E-7BDA-60D868AF0552}"/>
                </a:ext>
              </a:extLst>
            </p:cNvPr>
            <p:cNvSpPr txBox="1"/>
            <p:nvPr/>
          </p:nvSpPr>
          <p:spPr>
            <a:xfrm>
              <a:off x="2745036" y="1999755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</a:t>
              </a:r>
              <a:endParaRPr lang="zh-TW" altLang="en-US" sz="1000" b="1" dirty="0"/>
            </a:p>
          </p:txBody>
        </p:sp>
        <p:sp>
          <p:nvSpPr>
            <p:cNvPr id="143" name="文字方塊 142">
              <a:extLst>
                <a:ext uri="{FF2B5EF4-FFF2-40B4-BE49-F238E27FC236}">
                  <a16:creationId xmlns:a16="http://schemas.microsoft.com/office/drawing/2014/main" id="{218DE15C-D105-A4B6-9D06-F3D8F2BF0830}"/>
                </a:ext>
              </a:extLst>
            </p:cNvPr>
            <p:cNvSpPr txBox="1"/>
            <p:nvPr/>
          </p:nvSpPr>
          <p:spPr>
            <a:xfrm>
              <a:off x="2575687" y="4815331"/>
              <a:ext cx="488639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44" name="文字方塊 143">
              <a:extLst>
                <a:ext uri="{FF2B5EF4-FFF2-40B4-BE49-F238E27FC236}">
                  <a16:creationId xmlns:a16="http://schemas.microsoft.com/office/drawing/2014/main" id="{1243E742-45CA-0D89-9710-27AEB264B240}"/>
                </a:ext>
              </a:extLst>
            </p:cNvPr>
            <p:cNvSpPr txBox="1"/>
            <p:nvPr/>
          </p:nvSpPr>
          <p:spPr>
            <a:xfrm>
              <a:off x="2102664" y="3413790"/>
              <a:ext cx="994564" cy="2923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45" name="文字方塊 144">
              <a:extLst>
                <a:ext uri="{FF2B5EF4-FFF2-40B4-BE49-F238E27FC236}">
                  <a16:creationId xmlns:a16="http://schemas.microsoft.com/office/drawing/2014/main" id="{D1CAB5C8-CDA0-7DCF-98E0-5083D3D074B8}"/>
                </a:ext>
              </a:extLst>
            </p:cNvPr>
            <p:cNvSpPr txBox="1"/>
            <p:nvPr/>
          </p:nvSpPr>
          <p:spPr>
            <a:xfrm>
              <a:off x="1555875" y="946311"/>
              <a:ext cx="118916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WUPR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46" name="文字方塊 145">
              <a:extLst>
                <a:ext uri="{FF2B5EF4-FFF2-40B4-BE49-F238E27FC236}">
                  <a16:creationId xmlns:a16="http://schemas.microsoft.com/office/drawing/2014/main" id="{9DEEBB11-F8E3-4E02-FAE1-9A55572E8989}"/>
                </a:ext>
              </a:extLst>
            </p:cNvPr>
            <p:cNvSpPr txBox="1"/>
            <p:nvPr/>
          </p:nvSpPr>
          <p:spPr>
            <a:xfrm>
              <a:off x="931185" y="3413790"/>
              <a:ext cx="766988" cy="2758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/>
                <a:t>refresh</a:t>
              </a:r>
              <a:endParaRPr lang="zh-TW" altLang="en-US" sz="1000" b="1" dirty="0"/>
            </a:p>
          </p:txBody>
        </p:sp>
        <p:sp>
          <p:nvSpPr>
            <p:cNvPr id="147" name="文字方塊 146">
              <a:extLst>
                <a:ext uri="{FF2B5EF4-FFF2-40B4-BE49-F238E27FC236}">
                  <a16:creationId xmlns:a16="http://schemas.microsoft.com/office/drawing/2014/main" id="{5243B01B-407F-5943-2287-B854557BA6CC}"/>
                </a:ext>
              </a:extLst>
            </p:cNvPr>
            <p:cNvSpPr txBox="1"/>
            <p:nvPr/>
          </p:nvSpPr>
          <p:spPr>
            <a:xfrm>
              <a:off x="634975" y="4815331"/>
              <a:ext cx="1063197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altLang="zh-TW" sz="1000" b="1" dirty="0" err="1"/>
                <a:t>dref</a:t>
              </a:r>
              <a:endParaRPr lang="zh-TW" altLang="en-US" sz="1000" b="1" dirty="0"/>
            </a:p>
          </p:txBody>
        </p:sp>
        <p:sp>
          <p:nvSpPr>
            <p:cNvPr id="148" name="文字方塊 147">
              <a:extLst>
                <a:ext uri="{FF2B5EF4-FFF2-40B4-BE49-F238E27FC236}">
                  <a16:creationId xmlns:a16="http://schemas.microsoft.com/office/drawing/2014/main" id="{2F5C1E31-6A33-A0B6-06AB-602B8F964363}"/>
                </a:ext>
              </a:extLst>
            </p:cNvPr>
            <p:cNvSpPr txBox="1"/>
            <p:nvPr/>
          </p:nvSpPr>
          <p:spPr>
            <a:xfrm>
              <a:off x="3903153" y="1999754"/>
              <a:ext cx="65006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Ra</a:t>
              </a:r>
              <a:endParaRPr lang="zh-TW" altLang="en-US" sz="1000" b="1" dirty="0"/>
            </a:p>
          </p:txBody>
        </p:sp>
      </p:grpSp>
      <p:grpSp>
        <p:nvGrpSpPr>
          <p:cNvPr id="149" name="群組 148">
            <a:extLst>
              <a:ext uri="{FF2B5EF4-FFF2-40B4-BE49-F238E27FC236}">
                <a16:creationId xmlns:a16="http://schemas.microsoft.com/office/drawing/2014/main" id="{23FC0DDF-A897-55DE-4AAA-5FD14946E927}"/>
              </a:ext>
            </a:extLst>
          </p:cNvPr>
          <p:cNvGrpSpPr/>
          <p:nvPr/>
        </p:nvGrpSpPr>
        <p:grpSpPr>
          <a:xfrm>
            <a:off x="4898987" y="1506430"/>
            <a:ext cx="3935100" cy="4737501"/>
            <a:chOff x="7427052" y="993842"/>
            <a:chExt cx="3935100" cy="4737501"/>
          </a:xfrm>
        </p:grpSpPr>
        <p:sp>
          <p:nvSpPr>
            <p:cNvPr id="150" name="矩形 149">
              <a:extLst>
                <a:ext uri="{FF2B5EF4-FFF2-40B4-BE49-F238E27FC236}">
                  <a16:creationId xmlns:a16="http://schemas.microsoft.com/office/drawing/2014/main" id="{84E32A2C-CEBA-62C1-7657-F02B35ED369B}"/>
                </a:ext>
              </a:extLst>
            </p:cNvPr>
            <p:cNvSpPr/>
            <p:nvPr/>
          </p:nvSpPr>
          <p:spPr>
            <a:xfrm>
              <a:off x="8138200" y="993842"/>
              <a:ext cx="3213463" cy="4725667"/>
            </a:xfrm>
            <a:prstGeom prst="rect">
              <a:avLst/>
            </a:prstGeom>
            <a:pattFill prst="wdUpDiag">
              <a:fgClr>
                <a:srgbClr val="F0F0F0"/>
              </a:fgClr>
              <a:bgClr>
                <a:schemeClr val="bg1"/>
              </a:bgClr>
            </a:patt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CEE8F7"/>
                </a:solidFill>
              </a:endParaRPr>
            </a:p>
          </p:txBody>
        </p:sp>
        <p:cxnSp>
          <p:nvCxnSpPr>
            <p:cNvPr id="151" name="直線接點 150">
              <a:extLst>
                <a:ext uri="{FF2B5EF4-FFF2-40B4-BE49-F238E27FC236}">
                  <a16:creationId xmlns:a16="http://schemas.microsoft.com/office/drawing/2014/main" id="{D9AB39E2-B5F9-32D7-7816-3E7A7F6A3CF6}"/>
                </a:ext>
              </a:extLst>
            </p:cNvPr>
            <p:cNvCxnSpPr/>
            <p:nvPr/>
          </p:nvCxnSpPr>
          <p:spPr>
            <a:xfrm>
              <a:off x="8138200" y="1941012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2" name="直線接點 151">
              <a:extLst>
                <a:ext uri="{FF2B5EF4-FFF2-40B4-BE49-F238E27FC236}">
                  <a16:creationId xmlns:a16="http://schemas.microsoft.com/office/drawing/2014/main" id="{B137A01A-E241-2B7B-02EC-D6BDE85A90E2}"/>
                </a:ext>
              </a:extLst>
            </p:cNvPr>
            <p:cNvCxnSpPr/>
            <p:nvPr/>
          </p:nvCxnSpPr>
          <p:spPr>
            <a:xfrm>
              <a:off x="8132938" y="3329013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53" name="直線接點 152">
              <a:extLst>
                <a:ext uri="{FF2B5EF4-FFF2-40B4-BE49-F238E27FC236}">
                  <a16:creationId xmlns:a16="http://schemas.microsoft.com/office/drawing/2014/main" id="{4F8CC5FB-7A0A-D382-984A-61ADF29F0FC1}"/>
                </a:ext>
              </a:extLst>
            </p:cNvPr>
            <p:cNvCxnSpPr/>
            <p:nvPr/>
          </p:nvCxnSpPr>
          <p:spPr>
            <a:xfrm>
              <a:off x="8148689" y="4793214"/>
              <a:ext cx="3213463" cy="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1E7DA4EF-78B0-B76E-F547-264216BA68A4}"/>
                </a:ext>
              </a:extLst>
            </p:cNvPr>
            <p:cNvSpPr txBox="1"/>
            <p:nvPr/>
          </p:nvSpPr>
          <p:spPr>
            <a:xfrm>
              <a:off x="8675133" y="5348871"/>
              <a:ext cx="213959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DRAM Row Space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55" name="文字方塊 154">
              <a:extLst>
                <a:ext uri="{FF2B5EF4-FFF2-40B4-BE49-F238E27FC236}">
                  <a16:creationId xmlns:a16="http://schemas.microsoft.com/office/drawing/2014/main" id="{55BEEC2B-7C24-DDC2-BC1B-9CEA1BC08549}"/>
                </a:ext>
              </a:extLst>
            </p:cNvPr>
            <p:cNvSpPr txBox="1"/>
            <p:nvPr/>
          </p:nvSpPr>
          <p:spPr>
            <a:xfrm>
              <a:off x="8075897" y="1716131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56" name="文字方塊 155">
              <a:extLst>
                <a:ext uri="{FF2B5EF4-FFF2-40B4-BE49-F238E27FC236}">
                  <a16:creationId xmlns:a16="http://schemas.microsoft.com/office/drawing/2014/main" id="{AB7488E7-3CCD-52E2-02C8-81EA60FEF573}"/>
                </a:ext>
              </a:extLst>
            </p:cNvPr>
            <p:cNvSpPr txBox="1"/>
            <p:nvPr/>
          </p:nvSpPr>
          <p:spPr>
            <a:xfrm>
              <a:off x="8075897" y="3118055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57" name="文字方塊 156">
              <a:extLst>
                <a:ext uri="{FF2B5EF4-FFF2-40B4-BE49-F238E27FC236}">
                  <a16:creationId xmlns:a16="http://schemas.microsoft.com/office/drawing/2014/main" id="{36321445-A305-59DD-9036-93274D90C549}"/>
                </a:ext>
              </a:extLst>
            </p:cNvPr>
            <p:cNvSpPr txBox="1"/>
            <p:nvPr/>
          </p:nvSpPr>
          <p:spPr>
            <a:xfrm>
              <a:off x="8075897" y="4569017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sp>
          <p:nvSpPr>
            <p:cNvPr id="158" name="文字方塊 157">
              <a:extLst>
                <a:ext uri="{FF2B5EF4-FFF2-40B4-BE49-F238E27FC236}">
                  <a16:creationId xmlns:a16="http://schemas.microsoft.com/office/drawing/2014/main" id="{9E5FA827-617C-4F07-1DA6-F546B35A1DE5}"/>
                </a:ext>
              </a:extLst>
            </p:cNvPr>
            <p:cNvSpPr txBox="1"/>
            <p:nvPr/>
          </p:nvSpPr>
          <p:spPr>
            <a:xfrm>
              <a:off x="8075897" y="5485122"/>
              <a:ext cx="335548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N</a:t>
              </a:r>
              <a:r>
                <a:rPr lang="en-US" altLang="zh-TW" sz="1000" b="1" baseline="-25000" dirty="0"/>
                <a:t>3</a:t>
              </a:r>
              <a:endParaRPr lang="zh-TW" altLang="en-US" sz="1000" b="1" dirty="0"/>
            </a:p>
          </p:txBody>
        </p:sp>
        <p:cxnSp>
          <p:nvCxnSpPr>
            <p:cNvPr id="159" name="直線單箭頭接點 158">
              <a:extLst>
                <a:ext uri="{FF2B5EF4-FFF2-40B4-BE49-F238E27FC236}">
                  <a16:creationId xmlns:a16="http://schemas.microsoft.com/office/drawing/2014/main" id="{DCFA4CC9-EC4F-50F2-AA8A-535046F8C5F0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117172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0" name="直線單箭頭接點 159">
              <a:extLst>
                <a:ext uri="{FF2B5EF4-FFF2-40B4-BE49-F238E27FC236}">
                  <a16:creationId xmlns:a16="http://schemas.microsoft.com/office/drawing/2014/main" id="{D4BB7238-441E-8EBE-C6B9-BBD14B5F7219}"/>
                </a:ext>
              </a:extLst>
            </p:cNvPr>
            <p:cNvCxnSpPr>
              <a:cxnSpLocks/>
            </p:cNvCxnSpPr>
            <p:nvPr/>
          </p:nvCxnSpPr>
          <p:spPr>
            <a:xfrm>
              <a:off x="7974711" y="2472612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61" name="直線單箭頭接點 160">
              <a:extLst>
                <a:ext uri="{FF2B5EF4-FFF2-40B4-BE49-F238E27FC236}">
                  <a16:creationId xmlns:a16="http://schemas.microsoft.com/office/drawing/2014/main" id="{AE74AAB4-F92B-2B1B-796C-80FC0FE3C353}"/>
                </a:ext>
              </a:extLst>
            </p:cNvPr>
            <p:cNvCxnSpPr>
              <a:cxnSpLocks/>
            </p:cNvCxnSpPr>
            <p:nvPr/>
          </p:nvCxnSpPr>
          <p:spPr>
            <a:xfrm>
              <a:off x="7969449" y="3800463"/>
              <a:ext cx="16348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62" name="文字方塊 161">
              <a:extLst>
                <a:ext uri="{FF2B5EF4-FFF2-40B4-BE49-F238E27FC236}">
                  <a16:creationId xmlns:a16="http://schemas.microsoft.com/office/drawing/2014/main" id="{8D8D7C00-BB80-B168-42DA-ECC10682E79A}"/>
                </a:ext>
              </a:extLst>
            </p:cNvPr>
            <p:cNvSpPr txBox="1"/>
            <p:nvPr/>
          </p:nvSpPr>
          <p:spPr>
            <a:xfrm>
              <a:off x="7622051" y="105599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0</a:t>
              </a:r>
              <a:endParaRPr lang="zh-TW" altLang="en-US" sz="1000" b="1" dirty="0"/>
            </a:p>
          </p:txBody>
        </p:sp>
        <p:sp>
          <p:nvSpPr>
            <p:cNvPr id="163" name="文字方塊 162">
              <a:extLst>
                <a:ext uri="{FF2B5EF4-FFF2-40B4-BE49-F238E27FC236}">
                  <a16:creationId xmlns:a16="http://schemas.microsoft.com/office/drawing/2014/main" id="{77E33AFA-76FC-78AC-A2A2-49517A204D3C}"/>
                </a:ext>
              </a:extLst>
            </p:cNvPr>
            <p:cNvSpPr txBox="1"/>
            <p:nvPr/>
          </p:nvSpPr>
          <p:spPr>
            <a:xfrm>
              <a:off x="7616709" y="2335032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1</a:t>
              </a:r>
              <a:endParaRPr lang="zh-TW" altLang="en-US" sz="1000" b="1" dirty="0"/>
            </a:p>
          </p:txBody>
        </p:sp>
        <p:sp>
          <p:nvSpPr>
            <p:cNvPr id="164" name="文字方塊 163">
              <a:extLst>
                <a:ext uri="{FF2B5EF4-FFF2-40B4-BE49-F238E27FC236}">
                  <a16:creationId xmlns:a16="http://schemas.microsoft.com/office/drawing/2014/main" id="{20F30D83-DF6B-BB55-6293-F15DFFCF80DF}"/>
                </a:ext>
              </a:extLst>
            </p:cNvPr>
            <p:cNvSpPr txBox="1"/>
            <p:nvPr/>
          </p:nvSpPr>
          <p:spPr>
            <a:xfrm>
              <a:off x="7628740" y="3686987"/>
              <a:ext cx="4849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/>
                <a:t>SP</a:t>
              </a:r>
              <a:r>
                <a:rPr lang="en-US" altLang="zh-TW" sz="1000" b="1" baseline="-25000" dirty="0"/>
                <a:t>2</a:t>
              </a:r>
              <a:endParaRPr lang="zh-TW" altLang="en-US" sz="1000" b="1" dirty="0"/>
            </a:p>
          </p:txBody>
        </p:sp>
        <p:grpSp>
          <p:nvGrpSpPr>
            <p:cNvPr id="165" name="群組 164">
              <a:extLst>
                <a:ext uri="{FF2B5EF4-FFF2-40B4-BE49-F238E27FC236}">
                  <a16:creationId xmlns:a16="http://schemas.microsoft.com/office/drawing/2014/main" id="{75D02487-A3D4-DB10-E8FE-E31991F5334B}"/>
                </a:ext>
              </a:extLst>
            </p:cNvPr>
            <p:cNvGrpSpPr/>
            <p:nvPr/>
          </p:nvGrpSpPr>
          <p:grpSpPr>
            <a:xfrm>
              <a:off x="7650158" y="4667142"/>
              <a:ext cx="488040" cy="246221"/>
              <a:chOff x="6531696" y="4968199"/>
              <a:chExt cx="488040" cy="246221"/>
            </a:xfrm>
          </p:grpSpPr>
          <p:cxnSp>
            <p:nvCxnSpPr>
              <p:cNvPr id="173" name="直線單箭頭接點 172">
                <a:extLst>
                  <a:ext uri="{FF2B5EF4-FFF2-40B4-BE49-F238E27FC236}">
                    <a16:creationId xmlns:a16="http://schemas.microsoft.com/office/drawing/2014/main" id="{A9BB53AD-DFB8-451C-3D93-D401EF410E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56247" y="5114817"/>
                <a:ext cx="16348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74" name="文字方塊 173">
                <a:extLst>
                  <a:ext uri="{FF2B5EF4-FFF2-40B4-BE49-F238E27FC236}">
                    <a16:creationId xmlns:a16="http://schemas.microsoft.com/office/drawing/2014/main" id="{931465F4-1BE9-8DFD-F7E0-D15F4EACEB31}"/>
                  </a:ext>
                </a:extLst>
              </p:cNvPr>
              <p:cNvSpPr txBox="1"/>
              <p:nvPr/>
            </p:nvSpPr>
            <p:spPr>
              <a:xfrm>
                <a:off x="6531696" y="4968199"/>
                <a:ext cx="41805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b="1" dirty="0"/>
                  <a:t>SP</a:t>
                </a:r>
                <a:r>
                  <a:rPr lang="en-US" altLang="zh-TW" sz="1000" b="1" baseline="-25000" dirty="0"/>
                  <a:t>3</a:t>
                </a:r>
                <a:endParaRPr lang="zh-TW" altLang="en-US" sz="1000" b="1" dirty="0"/>
              </a:p>
            </p:txBody>
          </p:sp>
        </p:grpSp>
        <p:cxnSp>
          <p:nvCxnSpPr>
            <p:cNvPr id="166" name="直線接點 165">
              <a:extLst>
                <a:ext uri="{FF2B5EF4-FFF2-40B4-BE49-F238E27FC236}">
                  <a16:creationId xmlns:a16="http://schemas.microsoft.com/office/drawing/2014/main" id="{42D5F9A8-625E-37A5-5385-E8A3678E56B9}"/>
                </a:ext>
              </a:extLst>
            </p:cNvPr>
            <p:cNvCxnSpPr/>
            <p:nvPr/>
          </p:nvCxnSpPr>
          <p:spPr>
            <a:xfrm>
              <a:off x="8138198" y="118794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7" name="直線接點 166">
              <a:extLst>
                <a:ext uri="{FF2B5EF4-FFF2-40B4-BE49-F238E27FC236}">
                  <a16:creationId xmlns:a16="http://schemas.microsoft.com/office/drawing/2014/main" id="{0D9692A2-2D85-B23F-AB45-7C522A3E131A}"/>
                </a:ext>
              </a:extLst>
            </p:cNvPr>
            <p:cNvCxnSpPr/>
            <p:nvPr/>
          </p:nvCxnSpPr>
          <p:spPr>
            <a:xfrm>
              <a:off x="8138198" y="2472612"/>
              <a:ext cx="3213463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8" name="直線接點 167">
              <a:extLst>
                <a:ext uri="{FF2B5EF4-FFF2-40B4-BE49-F238E27FC236}">
                  <a16:creationId xmlns:a16="http://schemas.microsoft.com/office/drawing/2014/main" id="{F7933D4A-2EA5-FC6D-2453-A71C86351FE9}"/>
                </a:ext>
              </a:extLst>
            </p:cNvPr>
            <p:cNvCxnSpPr>
              <a:cxnSpLocks/>
            </p:cNvCxnSpPr>
            <p:nvPr/>
          </p:nvCxnSpPr>
          <p:spPr>
            <a:xfrm>
              <a:off x="8154924" y="3800463"/>
              <a:ext cx="3200992" cy="0"/>
            </a:xfrm>
            <a:prstGeom prst="line">
              <a:avLst/>
            </a:prstGeom>
            <a:ln w="1905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69" name="直線單箭頭接點 168">
              <a:extLst>
                <a:ext uri="{FF2B5EF4-FFF2-40B4-BE49-F238E27FC236}">
                  <a16:creationId xmlns:a16="http://schemas.microsoft.com/office/drawing/2014/main" id="{0806325B-9253-A8F2-6F2F-4305AEF4844B}"/>
                </a:ext>
              </a:extLst>
            </p:cNvPr>
            <p:cNvCxnSpPr>
              <a:cxnSpLocks/>
            </p:cNvCxnSpPr>
            <p:nvPr/>
          </p:nvCxnSpPr>
          <p:spPr>
            <a:xfrm>
              <a:off x="7622051" y="2733799"/>
              <a:ext cx="510887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70" name="文字方塊 169">
              <a:extLst>
                <a:ext uri="{FF2B5EF4-FFF2-40B4-BE49-F238E27FC236}">
                  <a16:creationId xmlns:a16="http://schemas.microsoft.com/office/drawing/2014/main" id="{91425A65-A8AD-A2CC-C9C1-576C768E194B}"/>
                </a:ext>
              </a:extLst>
            </p:cNvPr>
            <p:cNvSpPr txBox="1"/>
            <p:nvPr/>
          </p:nvSpPr>
          <p:spPr>
            <a:xfrm>
              <a:off x="8612542" y="2104519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FF0000"/>
                  </a:solidFill>
                </a:rPr>
                <a:t>Used Space</a:t>
              </a:r>
              <a:endParaRPr lang="zh-TW" altLang="en-US" sz="1100" b="1" dirty="0">
                <a:solidFill>
                  <a:srgbClr val="FF0000"/>
                </a:solidFill>
              </a:endParaRPr>
            </a:p>
          </p:txBody>
        </p:sp>
        <p:sp>
          <p:nvSpPr>
            <p:cNvPr id="171" name="文字方塊 170">
              <a:extLst>
                <a:ext uri="{FF2B5EF4-FFF2-40B4-BE49-F238E27FC236}">
                  <a16:creationId xmlns:a16="http://schemas.microsoft.com/office/drawing/2014/main" id="{9200735D-CD98-C76F-0DDB-2B49BE6784C9}"/>
                </a:ext>
              </a:extLst>
            </p:cNvPr>
            <p:cNvSpPr txBox="1"/>
            <p:nvPr/>
          </p:nvSpPr>
          <p:spPr>
            <a:xfrm>
              <a:off x="8612542" y="2784087"/>
              <a:ext cx="213959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1100" b="1" dirty="0">
                  <a:solidFill>
                    <a:srgbClr val="00B050"/>
                  </a:solidFill>
                </a:rPr>
                <a:t>Unused Space</a:t>
              </a:r>
              <a:endParaRPr lang="zh-TW" altLang="en-US" sz="1100" b="1" dirty="0">
                <a:solidFill>
                  <a:srgbClr val="00B050"/>
                </a:solidFill>
              </a:endParaRPr>
            </a:p>
          </p:txBody>
        </p:sp>
        <p:sp>
          <p:nvSpPr>
            <p:cNvPr id="172" name="文字方塊 171">
              <a:extLst>
                <a:ext uri="{FF2B5EF4-FFF2-40B4-BE49-F238E27FC236}">
                  <a16:creationId xmlns:a16="http://schemas.microsoft.com/office/drawing/2014/main" id="{FE361C4C-3D96-871B-D11F-02AC2C93399F}"/>
                </a:ext>
              </a:extLst>
            </p:cNvPr>
            <p:cNvSpPr txBox="1"/>
            <p:nvPr/>
          </p:nvSpPr>
          <p:spPr>
            <a:xfrm>
              <a:off x="7427052" y="2603307"/>
              <a:ext cx="242473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b="1" dirty="0">
                  <a:solidFill>
                    <a:srgbClr val="FF0000"/>
                  </a:solidFill>
                </a:rPr>
                <a:t>r</a:t>
              </a:r>
              <a:endParaRPr lang="zh-TW" altLang="en-US" sz="1000" b="1"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83080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155726A9-CF84-710C-341F-1D7E7587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5E572FCA-DD6D-8ED9-0A5A-DEC7A8FC99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Optimal number of Segments</a:t>
            </a:r>
            <a:endParaRPr dirty="0"/>
          </a:p>
        </p:txBody>
      </p:sp>
      <p:sp>
        <p:nvSpPr>
          <p:cNvPr id="3" name="Google Shape;459;p72">
            <a:extLst>
              <a:ext uri="{FF2B5EF4-FFF2-40B4-BE49-F238E27FC236}">
                <a16:creationId xmlns:a16="http://schemas.microsoft.com/office/drawing/2014/main" id="{E1A26B3F-7B41-BE13-6938-ED9D4A7A0EE7}"/>
              </a:ext>
            </a:extLst>
          </p:cNvPr>
          <p:cNvSpPr txBox="1"/>
          <p:nvPr/>
        </p:nvSpPr>
        <p:spPr>
          <a:xfrm>
            <a:off x="308842" y="945787"/>
            <a:ext cx="8170842" cy="1220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 the optimal number of segments that best describe the LLM trace pattern, </a:t>
            </a:r>
            <a:r>
              <a:rPr lang="en-US" altLang="zh-TW" sz="2800" dirty="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16 Segments </a:t>
            </a: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enough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83D54FD2-1CF4-DA48-3EF0-481F8D8CB09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19893195"/>
              </p:ext>
            </p:extLst>
          </p:nvPr>
        </p:nvGraphicFramePr>
        <p:xfrm>
          <a:off x="-73235" y="2399156"/>
          <a:ext cx="4610400" cy="378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文字方塊 1">
            <a:extLst>
              <a:ext uri="{FF2B5EF4-FFF2-40B4-BE49-F238E27FC236}">
                <a16:creationId xmlns:a16="http://schemas.microsoft.com/office/drawing/2014/main" id="{3372F510-BF6A-8529-794B-16BDA5FA7149}"/>
              </a:ext>
            </a:extLst>
          </p:cNvPr>
          <p:cNvSpPr txBox="1"/>
          <p:nvPr/>
        </p:nvSpPr>
        <p:spPr>
          <a:xfrm>
            <a:off x="2164600" y="4635581"/>
            <a:ext cx="751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b="1" dirty="0"/>
              <a:t>N=16</a:t>
            </a:r>
            <a:endParaRPr lang="zh-TW" altLang="en-US" sz="1800" b="1" dirty="0"/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3578EFB7-E6BC-2518-6AC4-C0D1444F017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7547787"/>
              </p:ext>
            </p:extLst>
          </p:nvPr>
        </p:nvGraphicFramePr>
        <p:xfrm>
          <a:off x="4232366" y="2399156"/>
          <a:ext cx="4772297" cy="378393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C41BBFF9-54F7-3581-F0BE-8868D4E3E139}"/>
              </a:ext>
            </a:extLst>
          </p:cNvPr>
          <p:cNvSpPr txBox="1"/>
          <p:nvPr/>
        </p:nvSpPr>
        <p:spPr>
          <a:xfrm>
            <a:off x="6375344" y="4343193"/>
            <a:ext cx="10530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/>
              <a:t>0.97% Area</a:t>
            </a:r>
            <a:r>
              <a:rPr lang="zh-TW" altLang="en-US" b="1" dirty="0"/>
              <a:t> </a:t>
            </a:r>
            <a:r>
              <a:rPr lang="en-US" altLang="zh-TW" b="1" dirty="0"/>
              <a:t>of DRAM Controller</a:t>
            </a:r>
            <a:endParaRPr lang="zh-TW" altLang="en-US" b="1" dirty="0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4FA4F07B-827C-EBE1-8313-6D92586FB761}"/>
              </a:ext>
            </a:extLst>
          </p:cNvPr>
          <p:cNvSpPr/>
          <p:nvPr/>
        </p:nvSpPr>
        <p:spPr>
          <a:xfrm>
            <a:off x="2474354" y="4475244"/>
            <a:ext cx="131762" cy="131762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73441039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20633</TotalTime>
  <Words>1162</Words>
  <Application>Microsoft Office PowerPoint</Application>
  <PresentationFormat>如螢幕大小 (4:3)</PresentationFormat>
  <Paragraphs>255</Paragraphs>
  <Slides>25</Slides>
  <Notes>25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25</vt:i4>
      </vt:variant>
    </vt:vector>
  </HeadingPairs>
  <TitlesOfParts>
    <vt:vector size="33" baseType="lpstr">
      <vt:lpstr>Noto Sans Symbols</vt:lpstr>
      <vt:lpstr>Cambria Math</vt:lpstr>
      <vt:lpstr>Times New Roman</vt:lpstr>
      <vt:lpstr>Calibri</vt:lpstr>
      <vt:lpstr>Arial</vt:lpstr>
      <vt:lpstr>Federo</vt:lpstr>
      <vt:lpstr>Arial Narrow</vt:lpstr>
      <vt:lpstr>lpsoc3</vt:lpstr>
      <vt:lpstr>PowerPoint 簡報</vt:lpstr>
      <vt:lpstr>Recent Progress</vt:lpstr>
      <vt:lpstr>Finding Optimal Number of Subarrays</vt:lpstr>
      <vt:lpstr>Bandwidth &amp; Simulation Latency Trend</vt:lpstr>
      <vt:lpstr>Power Model</vt:lpstr>
      <vt:lpstr>Energy Trend For Different Of Subarrays</vt:lpstr>
      <vt:lpstr>WUPR Optimal Number of Segments</vt:lpstr>
      <vt:lpstr>WUPR with 4 Segments(N=4)</vt:lpstr>
      <vt:lpstr>WUPR Optimal number of Segments</vt:lpstr>
      <vt:lpstr>WUPR Analysis Settings</vt:lpstr>
      <vt:lpstr>WUPR PTPX Energy Extraction</vt:lpstr>
      <vt:lpstr>PowerPoint 簡報</vt:lpstr>
      <vt:lpstr>Refresh Counts &amp; Energy Reduction</vt:lpstr>
      <vt:lpstr>Total Energy Consumption</vt:lpstr>
      <vt:lpstr>References</vt:lpstr>
      <vt:lpstr>Appendices(Timing Constraints Trend)</vt:lpstr>
      <vt:lpstr>Write Updated Partial Refresh(WUPR)</vt:lpstr>
      <vt:lpstr>Write Updated Partial Refresh(WUPR)</vt:lpstr>
      <vt:lpstr>Timing Constraints Trend</vt:lpstr>
      <vt:lpstr>Energy per command Trend</vt:lpstr>
      <vt:lpstr>Total Latency Speedup</vt:lpstr>
      <vt:lpstr>Average Bandwidth Improvements</vt:lpstr>
      <vt:lpstr>Total Energy Consumption</vt:lpstr>
      <vt:lpstr>Energy Trend For Different Of Subarrays</vt:lpstr>
      <vt:lpstr>Bandwidth &amp; Simulation Latency Trend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758</cp:revision>
  <dcterms:created xsi:type="dcterms:W3CDTF">2010-07-12T19:41:54Z</dcterms:created>
  <dcterms:modified xsi:type="dcterms:W3CDTF">2025-07-25T12:31:04Z</dcterms:modified>
</cp:coreProperties>
</file>