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459" r:id="rId4"/>
    <p:sldId id="448" r:id="rId5"/>
    <p:sldId id="434" r:id="rId6"/>
    <p:sldId id="435" r:id="rId7"/>
    <p:sldId id="443" r:id="rId8"/>
    <p:sldId id="439" r:id="rId9"/>
    <p:sldId id="454" r:id="rId10"/>
    <p:sldId id="449" r:id="rId11"/>
    <p:sldId id="460" r:id="rId12"/>
    <p:sldId id="456" r:id="rId13"/>
  </p:sldIdLst>
  <p:sldSz cx="9144000" cy="6858000" type="screen4x3"/>
  <p:notesSz cx="6797675" cy="9926638"/>
  <p:embeddedFontLst>
    <p:embeddedFont>
      <p:font typeface="Noto Sans Symbols" panose="02020500000000000000" charset="-120"/>
      <p:regular r:id="rId15"/>
      <p:bold r:id="rId16"/>
    </p:embeddedFon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Federo" panose="02020500000000000000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hi3QZRVPu4FnDpvtl4kBE6ON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52" y="114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Data\DRAM_Controller_Power_Breakdow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Power Breakdown Of DRAM</a:t>
            </a:r>
            <a:r>
              <a:rPr lang="en-US" altLang="zh-TW" baseline="0"/>
              <a:t> Controller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09-4CFC-9F50-0401F180C2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09-4CFC-9F50-0401F180C2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09-4CFC-9F50-0401F180C2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工作表1!$E$5:$G$5</c:f>
              <c:strCache>
                <c:ptCount val="3"/>
                <c:pt idx="0">
                  <c:v>Read Data Queue</c:v>
                </c:pt>
                <c:pt idx="1">
                  <c:v>Write Data Queue</c:v>
                </c:pt>
                <c:pt idx="2">
                  <c:v>FSM &amp; Counters</c:v>
                </c:pt>
              </c:strCache>
            </c:strRef>
          </c:cat>
          <c:val>
            <c:numRef>
              <c:f>工作表1!$E$6:$G$6</c:f>
              <c:numCache>
                <c:formatCode>General</c:formatCode>
                <c:ptCount val="3"/>
                <c:pt idx="0">
                  <c:v>42.066000000000003</c:v>
                </c:pt>
                <c:pt idx="1">
                  <c:v>31.16</c:v>
                </c:pt>
                <c:pt idx="2">
                  <c:v>4.6740000000000004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09-4CFC-9F50-0401F180C2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2EC9B60F-E2B5-1092-A270-56F0605BE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68901A43-56E3-964E-8AB7-5CBEC16D4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A6119456-E652-D61E-90BF-B42480FD2D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151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D8411720-0D7A-CBEA-9C82-79E970D98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E1D48022-C2C2-9C1A-9A23-740B03307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42C7C8E6-F4EE-3423-DF4F-B2FDC1D152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9531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51AC7E6C-073F-A5EF-D993-55C2FE3ED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3EBBB5AC-23DA-0A37-186F-A5D99FBE4F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B762552E-2023-DECB-A4B2-4D1D0CF893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049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6CF79768-E107-BC5B-F08A-09889065E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CA54312C-A00D-6292-D0CB-A043C50DA0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D57FD1C3-9D1C-63C1-F86F-FC6FBBFA26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3614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63E566D-088C-DB53-18E0-D8B2B3FF5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4F8D332B-09DB-598B-BA29-11201FC12C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1DA1C693-0FE7-F21D-5FC7-1D5EBA9F2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12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DB88ACF3-0C09-3FE7-44C2-FE765A003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5DA9C6CF-8A2D-334F-4E33-E6ED1BB71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CFCC5BE-1A6E-21A6-68D2-ACE398D8CB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505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8CE6C6B3-B5B6-ACA0-30DA-F813CBAD8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4F5EF914-5705-FF4D-657E-FA7244E89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CCE92965-A349-9618-343A-955C4045A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364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C967013F-8B58-052E-EB56-2F85806CA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2C8A7B2F-5D8D-BBC1-3733-ED3CA3F283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CE1E4FB0-ABB3-23D2-0E54-03BCA1433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2979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466E8B7-1572-98D4-CD7C-184E2DAA9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C4E6803A-0884-A70C-BE81-26D7483E2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FC8D77F8-F541-8739-3319-259FA2571A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4057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EBA2B76-11FF-8879-C923-29DA6DE1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9A9D630A-271F-5738-83F2-9D3D37DB76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DB2C1A3B-B6A7-6D37-2197-F0EDDB4394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489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00113" y="836613"/>
            <a:ext cx="78486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u="sng">
                <a:latin typeface="Federo"/>
                <a:ea typeface="Federo"/>
                <a:cs typeface="Federo"/>
                <a:sym typeface="Fede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lvl="4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 rot="5400000">
            <a:off x="1943101" y="-711199"/>
            <a:ext cx="5256212" cy="835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 rot="5400000">
            <a:off x="4714876" y="2060576"/>
            <a:ext cx="5976937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 rot="5400000">
            <a:off x="462757" y="48419"/>
            <a:ext cx="5976937" cy="61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251520" y="836613"/>
            <a:ext cx="842384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7084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◆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4098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646613" y="836613"/>
            <a:ext cx="4100512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25438" y="692150"/>
            <a:ext cx="820737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107503" y="3068960"/>
            <a:ext cx="8856983" cy="14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Yeh Shun-Liang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College of Semiconductor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Yang Ming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5167" y="1700808"/>
            <a:ext cx="864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400"/>
              <a:buFont typeface="Noto Sans Symbols"/>
              <a:buNone/>
            </a:pPr>
            <a:r>
              <a:rPr lang="en-US" sz="40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Weekly meeting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 descr="NCTU_LOGO_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1769" y="5138842"/>
            <a:ext cx="1568450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5FBF6092-416B-296F-F1F8-C0BAF5D3D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AA680B5F-E0BC-A3D5-3FFF-2442A0D6AB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DRAM Controller Power </a:t>
            </a:r>
            <a:r>
              <a:rPr lang="en-US" dirty="0"/>
              <a:t>Extraction</a:t>
            </a:r>
            <a:endParaRPr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03E519-9869-73B2-EFDF-6F7012E10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73560"/>
              </p:ext>
            </p:extLst>
          </p:nvPr>
        </p:nvGraphicFramePr>
        <p:xfrm>
          <a:off x="242596" y="3357597"/>
          <a:ext cx="8431942" cy="209784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25486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906456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31435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303227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DRAM Model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Proposed 3D-DRAM Model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3241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Name of Trace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Single Core Partial LLM Workload Trace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3241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Patterns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100000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018794315"/>
                  </a:ext>
                </a:extLst>
              </a:tr>
              <a:tr h="3005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WUPR Number of Segments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16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822305036"/>
                  </a:ext>
                </a:extLst>
              </a:tr>
              <a:tr h="3147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Logic Process Technology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TSMC 16nm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4256444905"/>
                  </a:ext>
                </a:extLst>
              </a:tr>
              <a:tr h="161264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Clock Frequency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1Ghz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</a:tbl>
          </a:graphicData>
        </a:graphic>
      </p:graphicFrame>
      <p:sp>
        <p:nvSpPr>
          <p:cNvPr id="5" name="Google Shape;459;p72">
            <a:extLst>
              <a:ext uri="{FF2B5EF4-FFF2-40B4-BE49-F238E27FC236}">
                <a16:creationId xmlns:a16="http://schemas.microsoft.com/office/drawing/2014/main" id="{5D284924-835D-46A8-B775-A4FAF13C1751}"/>
              </a:ext>
            </a:extLst>
          </p:cNvPr>
          <p:cNvSpPr txBox="1"/>
          <p:nvPr/>
        </p:nvSpPr>
        <p:spPr>
          <a:xfrm>
            <a:off x="235598" y="1098573"/>
            <a:ext cx="8170842" cy="122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cs typeface="Calibri"/>
              </a:rPr>
              <a:t>To span through 512 Refreshes, takes a portion of Partial LLM Workload Trace &amp; Calculate Average Power using PTPX for DRAM Controller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45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AE80FB2-5B06-301D-FE1E-2C19673C9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63DF3E7-9240-8FF4-92B0-40F288E2B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DRAM Controller Power</a:t>
            </a:r>
            <a:endParaRPr dirty="0"/>
          </a:p>
        </p:txBody>
      </p:sp>
      <p:sp>
        <p:nvSpPr>
          <p:cNvPr id="2" name="Google Shape;459;p72">
            <a:extLst>
              <a:ext uri="{FF2B5EF4-FFF2-40B4-BE49-F238E27FC236}">
                <a16:creationId xmlns:a16="http://schemas.microsoft.com/office/drawing/2014/main" id="{7B3DF56E-187D-0F82-B5CF-6BB2EE817474}"/>
              </a:ext>
            </a:extLst>
          </p:cNvPr>
          <p:cNvSpPr txBox="1"/>
          <p:nvPr/>
        </p:nvSpPr>
        <p:spPr>
          <a:xfrm>
            <a:off x="253015" y="1011487"/>
            <a:ext cx="8170842" cy="122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cs typeface="Calibri"/>
              </a:rPr>
              <a:t>Average Power of DRAM Controller is 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cs typeface="Calibri"/>
              </a:rPr>
              <a:t>77.2(</a:t>
            </a:r>
            <a:r>
              <a:rPr lang="en-US" altLang="zh-TW" sz="2800" dirty="0" err="1">
                <a:solidFill>
                  <a:srgbClr val="FF0000"/>
                </a:solidFill>
                <a:latin typeface="Calibri"/>
                <a:cs typeface="Calibri"/>
              </a:rPr>
              <a:t>mW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cs typeface="Calibri"/>
              </a:rPr>
              <a:t>, the power is mostly consumed by the 1024-bit width read,</a:t>
            </a:r>
            <a:r>
              <a:rPr lang="zh-TW" altLang="en-US" sz="28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cs typeface="Calibri"/>
              </a:rPr>
              <a:t>write data queues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7970EB9C-517C-4BA8-7F4B-23A92CA90F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362211"/>
              </p:ext>
            </p:extLst>
          </p:nvPr>
        </p:nvGraphicFramePr>
        <p:xfrm>
          <a:off x="670560" y="2373850"/>
          <a:ext cx="7802879" cy="4000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776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E1B5A155-18FC-CF6A-35DD-0145B60DB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C99550D-D9B7-C139-F40C-8A73998689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CE44B8F-7CB4-3584-D785-0CCB944592B0}"/>
              </a:ext>
            </a:extLst>
          </p:cNvPr>
          <p:cNvSpPr txBox="1"/>
          <p:nvPr/>
        </p:nvSpPr>
        <p:spPr>
          <a:xfrm>
            <a:off x="304819" y="751850"/>
            <a:ext cx="8512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[1]</a:t>
            </a:r>
            <a:r>
              <a:rPr lang="en-US" altLang="zh-TW" dirty="0"/>
              <a:t> J. C. Lee </a:t>
            </a:r>
            <a:r>
              <a:rPr lang="en-US" altLang="zh-TW" i="1" dirty="0"/>
              <a:t>et al.</a:t>
            </a:r>
            <a:r>
              <a:rPr lang="en-US" altLang="zh-TW" dirty="0"/>
              <a:t>, "A 1.2 V 64 Gb 8-channel 256 GB/s HBM DRAM with peripheral-base-die architecture and small-swing technique on heavy-load interface," in </a:t>
            </a:r>
            <a:r>
              <a:rPr lang="en-US" altLang="zh-TW" i="1" dirty="0"/>
              <a:t>Proc. IEEE Int. Solid-State Circuits Conf. (ISSCC)</a:t>
            </a:r>
            <a:r>
              <a:rPr lang="en-US" altLang="zh-TW" dirty="0"/>
              <a:t>, Feb. 2016, pp. 318–319.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C5E4FC-4611-3089-CE83-5833E151A9F2}"/>
              </a:ext>
            </a:extLst>
          </p:cNvPr>
          <p:cNvSpPr txBox="1"/>
          <p:nvPr/>
        </p:nvSpPr>
        <p:spPr>
          <a:xfrm>
            <a:off x="304819" y="1490514"/>
            <a:ext cx="85974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[2]</a:t>
            </a:r>
            <a:r>
              <a:rPr lang="en-US" altLang="zh-TW" dirty="0"/>
              <a:t> K. Chae </a:t>
            </a:r>
            <a:r>
              <a:rPr lang="en-US" altLang="zh-TW" i="1" dirty="0"/>
              <a:t>et al.</a:t>
            </a:r>
            <a:r>
              <a:rPr lang="en-US" altLang="zh-TW" dirty="0"/>
              <a:t>, "A 4 nm 1.15 TB/s HBM3 interface with resistor-tuned offset calibration and in-situ margin detection," in </a:t>
            </a:r>
            <a:r>
              <a:rPr lang="en-US" altLang="zh-TW" i="1" dirty="0"/>
              <a:t>Proc. IEEE Int. Solid-State Circuits Conf. (ISSCC)</a:t>
            </a:r>
            <a:r>
              <a:rPr lang="en-US" altLang="zh-TW" dirty="0"/>
              <a:t>, Feb. 2023, pp. 406–407, </a:t>
            </a:r>
            <a:r>
              <a:rPr lang="en-US" altLang="zh-TW" dirty="0" err="1"/>
              <a:t>doi</a:t>
            </a:r>
            <a:r>
              <a:rPr lang="en-US" altLang="zh-TW" dirty="0"/>
              <a:t>: 10.1109/ISSCC42615.2023.10067736.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5EE20C-AB8C-9541-B7C2-2D9B77FBC8C6}"/>
              </a:ext>
            </a:extLst>
          </p:cNvPr>
          <p:cNvSpPr txBox="1"/>
          <p:nvPr/>
        </p:nvSpPr>
        <p:spPr>
          <a:xfrm>
            <a:off x="304819" y="2229178"/>
            <a:ext cx="8046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[3] </a:t>
            </a:r>
            <a:r>
              <a:rPr lang="en-US" altLang="zh-TW" dirty="0"/>
              <a:t>K. Chen, S. Li, N. </a:t>
            </a:r>
            <a:r>
              <a:rPr lang="en-US" altLang="zh-TW" dirty="0" err="1"/>
              <a:t>Muralimanohar</a:t>
            </a:r>
            <a:r>
              <a:rPr lang="en-US" altLang="zh-TW" dirty="0"/>
              <a:t>, J. H. Ahn, J. B. Brockman and N. P. </a:t>
            </a:r>
            <a:r>
              <a:rPr lang="en-US" altLang="zh-TW" dirty="0" err="1"/>
              <a:t>Jouppi</a:t>
            </a:r>
            <a:r>
              <a:rPr lang="en-US" altLang="zh-TW" dirty="0"/>
              <a:t>, "CACTI-3DD: Architecture-level modeling for 3D die-stacked DRAM main memory," 2012 Design, Automation &amp; Test in Europe Conference &amp; Exhibition (DATE)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70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Recent Progress</a:t>
            </a:r>
            <a:endParaRPr/>
          </a:p>
        </p:txBody>
      </p:sp>
      <p:sp>
        <p:nvSpPr>
          <p:cNvPr id="4" name="Google Shape;65;g35318edb1a6_0_0">
            <a:extLst>
              <a:ext uri="{FF2B5EF4-FFF2-40B4-BE49-F238E27FC236}">
                <a16:creationId xmlns:a16="http://schemas.microsoft.com/office/drawing/2014/main" id="{C697AD80-79FE-40E8-A4B7-783C51A175BE}"/>
              </a:ext>
            </a:extLst>
          </p:cNvPr>
          <p:cNvSpPr txBox="1"/>
          <p:nvPr/>
        </p:nvSpPr>
        <p:spPr>
          <a:xfrm>
            <a:off x="252082" y="951956"/>
            <a:ext cx="8423700" cy="81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Clarify the power model for energy calculation 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;g35318edb1a6_0_0">
            <a:extLst>
              <a:ext uri="{FF2B5EF4-FFF2-40B4-BE49-F238E27FC236}">
                <a16:creationId xmlns:a16="http://schemas.microsoft.com/office/drawing/2014/main" id="{BAFFA8A1-3840-65FE-87EE-E43E37B398D0}"/>
              </a:ext>
            </a:extLst>
          </p:cNvPr>
          <p:cNvSpPr txBox="1"/>
          <p:nvPr/>
        </p:nvSpPr>
        <p:spPr>
          <a:xfrm>
            <a:off x="252082" y="1713956"/>
            <a:ext cx="8423700" cy="81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Calculate power &amp; power breakdown for DRAM Controller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09126A1C-6C89-02DE-7177-B81A5FE36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7F99CC7E-3FD8-FF21-C30D-6B6D9781A9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Low-swing voltage for correct modeling</a:t>
            </a:r>
            <a:endParaRPr dirty="0"/>
          </a:p>
        </p:txBody>
      </p:sp>
      <p:sp>
        <p:nvSpPr>
          <p:cNvPr id="2" name="Google Shape;65;g35318edb1a6_0_0">
            <a:extLst>
              <a:ext uri="{FF2B5EF4-FFF2-40B4-BE49-F238E27FC236}">
                <a16:creationId xmlns:a16="http://schemas.microsoft.com/office/drawing/2014/main" id="{1591998E-BD88-BEB4-C9B6-C463589B61D7}"/>
              </a:ext>
            </a:extLst>
          </p:cNvPr>
          <p:cNvSpPr txBox="1"/>
          <p:nvPr/>
        </p:nvSpPr>
        <p:spPr>
          <a:xfrm>
            <a:off x="252082" y="951955"/>
            <a:ext cx="8423700" cy="1799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Previous setting does not use </a:t>
            </a:r>
            <a:r>
              <a:rPr lang="en-US" sz="2800" b="0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low-swing</a:t>
            </a: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power calculation, instead used </a:t>
            </a:r>
            <a:r>
              <a:rPr lang="en-US" sz="2800" b="0" i="0" u="none" strike="noStrike" cap="none" dirty="0">
                <a:solidFill>
                  <a:srgbClr val="00B0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full-swing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;</a:t>
            </a: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however modern 3D-DRAM[1],[2]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u</a:t>
            </a:r>
            <a:r>
              <a:rPr lang="en-US" sz="2800" b="0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ses low-swing </a:t>
            </a: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technique to reduce power consumption  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FD3312-F055-44CF-69AD-B5CF4E586D9B}"/>
              </a:ext>
            </a:extLst>
          </p:cNvPr>
          <p:cNvSpPr txBox="1"/>
          <p:nvPr/>
        </p:nvSpPr>
        <p:spPr>
          <a:xfrm>
            <a:off x="252082" y="3736760"/>
            <a:ext cx="8512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[1]</a:t>
            </a:r>
            <a:r>
              <a:rPr lang="en-US" altLang="zh-TW" dirty="0"/>
              <a:t> J. C. Lee </a:t>
            </a:r>
            <a:r>
              <a:rPr lang="en-US" altLang="zh-TW" i="1" dirty="0"/>
              <a:t>et al.</a:t>
            </a:r>
            <a:r>
              <a:rPr lang="en-US" altLang="zh-TW" dirty="0"/>
              <a:t>, "A 1.2 V 64 Gb 8-channel 256 GB/s HBM DRAM with peripheral-base-die architecture and small-swing technique on heavy-load interface," in </a:t>
            </a:r>
            <a:r>
              <a:rPr lang="en-US" altLang="zh-TW" i="1" dirty="0"/>
              <a:t>Proc. IEEE Int. Solid-State Circuits Conf. (ISSCC)</a:t>
            </a:r>
            <a:r>
              <a:rPr lang="en-US" altLang="zh-TW" dirty="0"/>
              <a:t>, Feb. 2016, pp. 318–319.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672B4A-5467-A3B9-B085-AB85F58750ED}"/>
              </a:ext>
            </a:extLst>
          </p:cNvPr>
          <p:cNvSpPr txBox="1"/>
          <p:nvPr/>
        </p:nvSpPr>
        <p:spPr>
          <a:xfrm>
            <a:off x="252082" y="4475424"/>
            <a:ext cx="85974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[2]</a:t>
            </a:r>
            <a:r>
              <a:rPr lang="en-US" altLang="zh-TW" dirty="0"/>
              <a:t> K. Chae </a:t>
            </a:r>
            <a:r>
              <a:rPr lang="en-US" altLang="zh-TW" i="1" dirty="0"/>
              <a:t>et al.</a:t>
            </a:r>
            <a:r>
              <a:rPr lang="en-US" altLang="zh-TW" dirty="0"/>
              <a:t>, "A 4 nm 1.15 TB/s HBM3 interface with resistor-tuned offset calibration and in-situ margin detection," in </a:t>
            </a:r>
            <a:r>
              <a:rPr lang="en-US" altLang="zh-TW" i="1" dirty="0"/>
              <a:t>Proc. IEEE Int. Solid-State Circuits Conf. (ISSCC)</a:t>
            </a:r>
            <a:r>
              <a:rPr lang="en-US" altLang="zh-TW" dirty="0"/>
              <a:t>, Feb. 2023, pp. 406–407, </a:t>
            </a:r>
            <a:r>
              <a:rPr lang="en-US" altLang="zh-TW" dirty="0" err="1"/>
              <a:t>doi</a:t>
            </a:r>
            <a:r>
              <a:rPr lang="en-US" altLang="zh-TW" dirty="0"/>
              <a:t>: 10.1109/ISSCC42615.2023.10067736.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270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C291D5F-4E19-ADC8-6A86-535FD8518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2CA87FE-9A2E-BB6E-1A49-7FCF1855A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31831"/>
              </p:ext>
            </p:extLst>
          </p:nvPr>
        </p:nvGraphicFramePr>
        <p:xfrm>
          <a:off x="96722" y="287356"/>
          <a:ext cx="8883880" cy="248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4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472"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/>
                        <a:t>Energy Types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sz="1200" dirty="0"/>
                        <a:t>Energy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altLang="zh-TW" sz="1200" dirty="0"/>
                        <a:t>Energy(</a:t>
                      </a:r>
                      <a:r>
                        <a:rPr lang="en-US" altLang="zh-TW" sz="1200" dirty="0" err="1"/>
                        <a:t>pJ</a:t>
                      </a:r>
                      <a:r>
                        <a:rPr lang="en-US" altLang="zh-TW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Command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Activation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Activation Energy(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pJ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/bit)×1024(bits)×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#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Activations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Precharge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Precharge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Energy(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pJ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/bit)×1024(bits)×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#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Precharges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Read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Read Energy(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pJ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/bit)×1024(bits)×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#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Write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Write Energy(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pJ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/bit) ×1024(bits)×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#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Writes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Refresh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Refresh</a:t>
                      </a:r>
                      <a:r>
                        <a:rPr lang="de-DE" altLang="zh-TW" sz="12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</a:t>
                      </a: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(mW) * RFC</a:t>
                      </a:r>
                      <a:r>
                        <a:rPr lang="de-DE" altLang="zh-TW" sz="12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Cycles</a:t>
                      </a: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× #Refreshes × t</a:t>
                      </a:r>
                      <a:r>
                        <a:rPr lang="de-DE" altLang="zh-TW" sz="12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CKns</a:t>
                      </a: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WUPR Energy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(WUPR Average Power(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mW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 × (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Idle</a:t>
                      </a:r>
                      <a:r>
                        <a:rPr lang="en-US" altLang="zh-TW" sz="1200" b="0" i="0" u="none" strike="noStrike" cap="none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Cycles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+Active</a:t>
                      </a:r>
                      <a:r>
                        <a:rPr lang="en-US" altLang="zh-TW" sz="1200" b="0" i="0" u="none" strike="noStrike" cap="none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Cycles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)× 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tCKns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06091"/>
                  </a:ext>
                </a:extLst>
              </a:tr>
              <a:tr h="26523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Background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Active Background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((VDD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(V)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× IDD3N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(mA)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 + VPP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(V)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× IPP3N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(mA)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)×</a:t>
                      </a:r>
                      <a:r>
                        <a:rPr lang="zh-TW" alt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Active</a:t>
                      </a:r>
                      <a:r>
                        <a:rPr lang="en-US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Cycles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× </a:t>
                      </a:r>
                      <a:r>
                        <a:rPr lang="en-US" altLang="zh-TW" sz="1200" b="0" i="0" u="none" strike="noStrike" cap="none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</a:t>
                      </a:r>
                      <a:r>
                        <a:rPr lang="en-US" altLang="zh-TW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CKns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Idle Background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((VDD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(V)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× IDD2N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(mA)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 + VPP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(V)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× IPP2N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(mA)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)×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Idle</a:t>
                      </a:r>
                      <a:r>
                        <a:rPr lang="en-US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Cycles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× 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</a:t>
                      </a:r>
                      <a:r>
                        <a:rPr lang="en-US" altLang="zh-TW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CKns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F72BC5-B505-4922-CBEC-25606FF94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50079"/>
              </p:ext>
            </p:extLst>
          </p:nvPr>
        </p:nvGraphicFramePr>
        <p:xfrm>
          <a:off x="96721" y="2769901"/>
          <a:ext cx="888387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4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701"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 err="1"/>
                        <a:t>Voltage&amp;Current</a:t>
                      </a:r>
                      <a:r>
                        <a:rPr lang="en-US" sz="1200" dirty="0"/>
                        <a:t>[3]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/>
                        <a:t>Description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/>
                        <a:t>Value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VDD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Core Supply voltage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0.9(V)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VPP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Wordline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Boost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2.3(V)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IDD2N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Precharge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Standby Current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60(mA)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96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IDD3N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Active Standby Current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60(mA)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WUPR</a:t>
                      </a:r>
                      <a:r>
                        <a:rPr lang="en-US" sz="1200" b="0" i="0" u="none" strike="noStrike" cap="none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Power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Average Power of WUPR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0.3792(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mW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045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Refresh</a:t>
                      </a:r>
                      <a:r>
                        <a:rPr lang="en-US" sz="1200" b="0" i="0" u="none" strike="noStrike" cap="none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Power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Average Power of Refresh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24.4016(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mW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44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D9A792-9DA5-13A7-36FF-261F3A91DE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527541"/>
                  </p:ext>
                </p:extLst>
              </p:nvPr>
            </p:nvGraphicFramePr>
            <p:xfrm>
              <a:off x="96719" y="4703202"/>
              <a:ext cx="8883880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7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7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297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94162"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Command Power[3]</a:t>
                          </a:r>
                          <a:endParaRPr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Description</a:t>
                          </a:r>
                          <a:endParaRPr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E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b="1" i="0" smtClean="0">
                                  <a:latin typeface="Cambria Math" panose="02040503050406030204" pitchFamily="18" charset="0"/>
                                </a:rPr>
                                <m:t>𝐧𝐞𝐫𝐠𝐲</m:t>
                              </m:r>
                              <m:d>
                                <m:dPr>
                                  <m:ctrlPr>
                                    <a:rPr lang="en-US" altLang="zh-TW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1" i="1" smtClean="0">
                                      <a:latin typeface="Cambria Math" panose="02040503050406030204" pitchFamily="18" charset="0"/>
                                    </a:rPr>
                                    <m:t>𝒑𝑱</m:t>
                                  </m:r>
                                  <m:r>
                                    <a:rPr lang="en-US" altLang="zh-TW" sz="1200" b="1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sz="1200" b="1" i="1" smtClean="0">
                                      <a:latin typeface="Cambria Math" panose="02040503050406030204" pitchFamily="18" charset="0"/>
                                    </a:rPr>
                                    <m:t>𝒃𝒊𝒕</m:t>
                                  </m:r>
                                </m:e>
                              </m:d>
                            </m:oMath>
                          </a14:m>
                          <a:endParaRPr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7443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Read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Read Energy Per bit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0.5498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7443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Write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Write Energy Per 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0.539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7443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Activate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Activate Power Per bit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0.13523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7443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 err="1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Precharge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 err="1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Precharge</a:t>
                          </a: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 Power Per bit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 sz="1200"/>
                          </a:pPr>
                          <a:r>
                            <a:rPr lang="en-US" altLang="zh-TW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0.11924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D9A792-9DA5-13A7-36FF-261F3A91DE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527541"/>
                  </p:ext>
                </p:extLst>
              </p:nvPr>
            </p:nvGraphicFramePr>
            <p:xfrm>
              <a:off x="96719" y="4703202"/>
              <a:ext cx="8883880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7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7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297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Command Power[3]</a:t>
                          </a:r>
                          <a:endParaRPr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Description</a:t>
                          </a:r>
                          <a:endParaRPr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3677" t="-1333" r="-448" b="-2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Read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Read Energy Per bit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0.5498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Write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Write Energy Per 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0.539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Activate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Activate Power Per bit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0.13523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 err="1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Precharge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 err="1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Precharge</a:t>
                          </a: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 Power Per bit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 sz="1200"/>
                          </a:pPr>
                          <a:r>
                            <a:rPr lang="en-US" altLang="zh-TW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0.11924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FCF0306B-8814-D31D-3769-FAF091BE0B67}"/>
              </a:ext>
            </a:extLst>
          </p:cNvPr>
          <p:cNvSpPr txBox="1"/>
          <p:nvPr/>
        </p:nvSpPr>
        <p:spPr>
          <a:xfrm>
            <a:off x="96719" y="6270743"/>
            <a:ext cx="8046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[3] K. Chen, S. Li, N. </a:t>
            </a:r>
            <a:r>
              <a:rPr lang="en-US" altLang="zh-TW" sz="1100" dirty="0" err="1"/>
              <a:t>Muralimanohar</a:t>
            </a:r>
            <a:r>
              <a:rPr lang="en-US" altLang="zh-TW" sz="1100" dirty="0"/>
              <a:t>, J. H. Ahn, J. B. Brockman and N. P. </a:t>
            </a:r>
            <a:r>
              <a:rPr lang="en-US" altLang="zh-TW" sz="1100" dirty="0" err="1"/>
              <a:t>Jouppi</a:t>
            </a:r>
            <a:r>
              <a:rPr lang="en-US" altLang="zh-TW" sz="1100" dirty="0"/>
              <a:t>, "CACTI-3DD: Architecture-level modeling for 3D die-stacked DRAM main memory," 2012 Design, Automation &amp; Test in Europe Conference &amp; Exhibition (DATE)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8196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7DF3C127-2F23-8B0E-DE04-714DD1E90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CDA54479-4FEF-EAF9-2137-F6018ABC2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Finding Optimal Number of Subarrays</a:t>
            </a:r>
            <a:endParaRPr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0B32FFD-B860-2D1A-63F4-2DF432BB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9660"/>
              </p:ext>
            </p:extLst>
          </p:nvPr>
        </p:nvGraphicFramePr>
        <p:xfrm>
          <a:off x="422760" y="1689326"/>
          <a:ext cx="8298479" cy="434571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15989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782490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40425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51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4168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4365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Subarrays per Bank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32,64,128,256,512,1024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52047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Clock Frequency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1Ghz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  <a:tr h="376648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DRAM Technology Node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ITRS 22nm 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275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6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FB93E18-36E4-3D72-064E-7CBC4FEB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6A3F9070-7D0E-3B8E-8656-E2636408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19" y="39538"/>
            <a:ext cx="8421092" cy="67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6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D91C0E0A-88BF-4C33-AD04-97FE61BCD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7755D978-C607-A05F-C179-B3658A25F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Analysis Settings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3C3E4E-9B8D-7E9B-FDE1-48251028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9744"/>
              </p:ext>
            </p:extLst>
          </p:nvPr>
        </p:nvGraphicFramePr>
        <p:xfrm>
          <a:off x="422760" y="1348244"/>
          <a:ext cx="8298479" cy="48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65290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633189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28226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508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508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Subarrays per Bank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en-US" altLang="zh-TW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WUPR Number of Segments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16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715054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Clock Frequency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1Ghz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Temperature Range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&lt;85C, 85~95C, &gt;95C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028656751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DRAM Technology Node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ITRS 22nm 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275124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Logic Technology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TSMC 16nm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1235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7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1D3F7CC-735F-D328-94D2-87169CBA7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1DBFF326-9364-D777-EAD5-2CA268C5A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 Counts &amp; Energy Reduction</a:t>
            </a:r>
            <a:endParaRPr dirty="0"/>
          </a:p>
        </p:txBody>
      </p:sp>
      <p:pic>
        <p:nvPicPr>
          <p:cNvPr id="5" name="圖片 4" descr="一張含有 文字, 圖表, 螢幕擷取畫面, 行 的圖片&#10;&#10;自動產生的描述">
            <a:extLst>
              <a:ext uri="{FF2B5EF4-FFF2-40B4-BE49-F238E27FC236}">
                <a16:creationId xmlns:a16="http://schemas.microsoft.com/office/drawing/2014/main" id="{ED57E549-94B5-899F-F07E-F4AC399E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7" y="0"/>
            <a:ext cx="8259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8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BF841BC5-390D-1AD4-0033-C09478F4F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83809AEB-031A-B66C-1812-5C1464591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Total Energy Consumption</a:t>
            </a:r>
            <a:endParaRPr dirty="0"/>
          </a:p>
        </p:txBody>
      </p:sp>
      <p:pic>
        <p:nvPicPr>
          <p:cNvPr id="5" name="圖片 4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A21F7110-4BC9-ED5D-79D8-0C5C976D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6" y="72689"/>
            <a:ext cx="8207603" cy="67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78115"/>
      </p:ext>
    </p:extLst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21139</TotalTime>
  <Words>910</Words>
  <Application>Microsoft Office PowerPoint</Application>
  <PresentationFormat>如螢幕大小 (4:3)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Cambria Math</vt:lpstr>
      <vt:lpstr>Times New Roman</vt:lpstr>
      <vt:lpstr>Federo</vt:lpstr>
      <vt:lpstr>Calibri</vt:lpstr>
      <vt:lpstr>Arial</vt:lpstr>
      <vt:lpstr>Noto Sans Symbols</vt:lpstr>
      <vt:lpstr>Arial Narrow</vt:lpstr>
      <vt:lpstr>lpsoc3</vt:lpstr>
      <vt:lpstr>PowerPoint 簡報</vt:lpstr>
      <vt:lpstr>Recent Progress</vt:lpstr>
      <vt:lpstr>Low-swing voltage for correct modeling</vt:lpstr>
      <vt:lpstr>PowerPoint 簡報</vt:lpstr>
      <vt:lpstr>Finding Optimal Number of Subarrays</vt:lpstr>
      <vt:lpstr>PowerPoint 簡報</vt:lpstr>
      <vt:lpstr>WUPR Analysis Settings</vt:lpstr>
      <vt:lpstr>Refresh Counts &amp; Energy Reduction</vt:lpstr>
      <vt:lpstr>Total Energy Consumption</vt:lpstr>
      <vt:lpstr>DRAM Controller Power Extraction</vt:lpstr>
      <vt:lpstr>DRAM Controller Power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derrick</dc:creator>
  <cp:lastModifiedBy>汪哿令</cp:lastModifiedBy>
  <cp:revision>836</cp:revision>
  <dcterms:created xsi:type="dcterms:W3CDTF">2010-07-12T19:41:54Z</dcterms:created>
  <dcterms:modified xsi:type="dcterms:W3CDTF">2025-07-26T13:51:02Z</dcterms:modified>
</cp:coreProperties>
</file>