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8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6" r:id="rId14"/>
    <p:sldId id="267" r:id="rId15"/>
    <p:sldId id="269" r:id="rId16"/>
    <p:sldId id="270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napToGrid="0" snapToObjects="1">
      <p:cViewPr varScale="1">
        <p:scale>
          <a:sx n="111" d="100"/>
          <a:sy n="111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98EF25-F7AF-0C4B-8A99-531200DE2D4F}" type="datetimeFigureOut">
              <a:rPr lang="en-US" smtClean="0"/>
              <a:t>9/29/19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8A637-3E88-8F41-A00A-594D37E33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097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Answer: P(C = cancer| Test = positive) =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8A637-3E88-8F41-A00A-594D37E3311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88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92638-D920-6C42-BE63-278F3A3CA5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AF86F9-0DE8-DF42-BB6C-8C73595EB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6A0AF-7EA6-0142-B2B0-054DDB85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C470-DEA2-E74C-B402-F15CED464F57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D67B4-CA9F-B84A-91E5-E71327115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1AC9C-E95A-BA4D-96BC-DCDB06CA8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4991E-9C11-7343-8D44-5FFDF946B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F64D8-228C-534A-836C-03362CB5C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B88681-461D-084A-859C-B6E06F499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BC261-33FA-864F-A46B-26E7C4864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C470-DEA2-E74C-B402-F15CED464F57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2F2E1-2351-814F-856F-2D5360E81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48DFB-795B-7847-800D-3E5E825AF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4991E-9C11-7343-8D44-5FFDF946B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336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7FC76-A5AB-9F43-A283-66AEDFB597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9C0FA0-9E91-F642-B75F-8422BDC4E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D28F7-9D6A-9D48-B010-FFBE76E8A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C470-DEA2-E74C-B402-F15CED464F57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454B9-1623-4D44-B1C1-DA56B9716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2F8BE-2EAC-3146-83A3-2E3A03B66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4991E-9C11-7343-8D44-5FFDF946B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80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D6E1F-D7E6-C54C-8AB2-6716445AB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5430B-FDF8-0C41-A209-472B08386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BA829-F4C4-2948-A27E-E517DD7D4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C470-DEA2-E74C-B402-F15CED464F57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D24E2-44C4-DF43-AD4E-7DB185702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DDC0E-8B8D-C841-A7F0-9A7C0595D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4991E-9C11-7343-8D44-5FFDF946B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80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73DB5-CF70-DC4F-8741-AD5F9F885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4A477-21CE-D047-975C-01A1E0A2F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DBAAE-0376-5549-AFDD-1C916E709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C470-DEA2-E74C-B402-F15CED464F57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F0C11-0B0E-A842-9C35-376B9EDB2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95B7D-6A00-5943-9343-19CD08B27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4991E-9C11-7343-8D44-5FFDF946B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73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BBB2C-A412-0649-B8B6-A0522C487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7B4CB-A1A5-6541-9868-5191DF0047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2C9675-ECCF-6549-8A85-5CC2CFF23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336AC0-DD73-214A-8866-0FEE91B6F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C470-DEA2-E74C-B402-F15CED464F57}" type="datetimeFigureOut">
              <a:rPr lang="en-US" smtClean="0"/>
              <a:t>9/29/19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642C97-8643-FA46-91A2-3E09C7B28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3AE59F-7BB5-5F42-8063-12941DB51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4991E-9C11-7343-8D44-5FFDF946B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92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9987A-9917-184E-A35D-076AEE282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87695-F621-7940-AF28-EBF48308A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F25B5B-DB38-DC45-BEB4-49E724164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06F8FC-0584-6B41-B258-5C0A912D2D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2A5D0A-BF5D-6F41-87B0-A6F75BCF41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B4C979-6DF0-4245-B618-5697F60E2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C470-DEA2-E74C-B402-F15CED464F57}" type="datetimeFigureOut">
              <a:rPr lang="en-US" smtClean="0"/>
              <a:t>9/29/19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75FC75-21DB-8844-B616-30B3E28BD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A4E642-A900-0C46-9795-F3F6A6767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4991E-9C11-7343-8D44-5FFDF946B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67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2EDDC-02E1-494B-B705-B881DD2A2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7363DE-FA3D-EC44-B9C0-D5A3E9B24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C470-DEA2-E74C-B402-F15CED464F57}" type="datetimeFigureOut">
              <a:rPr lang="en-US" smtClean="0"/>
              <a:t>9/29/19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46C30E-2D55-0949-894C-2E42817C5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EAB20D-02BF-BA40-B479-795DCD0BA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4991E-9C11-7343-8D44-5FFDF946B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36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655472-CED9-4344-89DC-E16A7EAF5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C470-DEA2-E74C-B402-F15CED464F57}" type="datetimeFigureOut">
              <a:rPr lang="en-US" smtClean="0"/>
              <a:t>9/29/19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07B36C-92F7-7842-AE78-D7AFFD917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449813-86B1-514D-B4E2-0D9C4E25F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4991E-9C11-7343-8D44-5FFDF946B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18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CED81-5531-E440-92DE-D5FD47383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DF017-9712-3043-86F1-1FA3F6AD6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65F7A3-C192-104A-BA51-1E38A5F5C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4EE39-4673-1B46-A453-6F1EE3E22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C470-DEA2-E74C-B402-F15CED464F57}" type="datetimeFigureOut">
              <a:rPr lang="en-US" smtClean="0"/>
              <a:t>9/29/19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693614-4FBC-A145-993B-300E9DF24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037FEC-44AF-A54B-857F-13F9AB0D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4991E-9C11-7343-8D44-5FFDF946B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29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D5A8B-A8AA-8D46-B11E-5AAC4B52C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3D9EC4-B1CD-BA41-8CBA-B6D3804803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957B37-9DF1-FA49-AED2-4EF60B7F5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68A8C8-B366-C843-89F1-F8DD852AD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C470-DEA2-E74C-B402-F15CED464F57}" type="datetimeFigureOut">
              <a:rPr lang="en-US" smtClean="0"/>
              <a:t>9/29/19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64BD7B-88F0-8E4A-BBB9-A87100429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D52BD-B98C-0B47-ABC8-91B579915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4991E-9C11-7343-8D44-5FFDF946B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06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1A1C00-3DAC-0F4E-8CDF-EB725D920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5B717-A9DF-0F43-90E2-E23EEFF15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D3D5C-636B-124B-B37C-8A40E4178C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1C470-DEA2-E74C-B402-F15CED464F57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71AFB-7C6C-7B4E-AE69-92EE446578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CA614-AE4D-8C4E-B7F8-77A668CE1C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4991E-9C11-7343-8D44-5FFDF946B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056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BcvLAw-JRss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3C7F1-D603-DC4C-974E-3FD2E74F66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Tree diagrams, absolute frequencies, and diagnostic testing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7AE6782-80C5-8042-BD40-EF53B25DDB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Corinne Riddell</a:t>
            </a:r>
          </a:p>
          <a:p>
            <a:r>
              <a:rPr lang="en-US" dirty="0"/>
              <a:t>September 30, 2019</a:t>
            </a:r>
          </a:p>
        </p:txBody>
      </p:sp>
    </p:spTree>
    <p:extLst>
      <p:ext uri="{BB962C8B-B14F-4D97-AF65-F5344CB8AC3E}">
        <p14:creationId xmlns:p14="http://schemas.microsoft.com/office/powerpoint/2010/main" val="3269496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BAECB-94F2-2541-A846-506245DC6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b: Tree diagram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1ED2D1-176E-1B41-B3A8-5A8BADF9D476}"/>
              </a:ext>
            </a:extLst>
          </p:cNvPr>
          <p:cNvCxnSpPr>
            <a:cxnSpLocks/>
          </p:cNvCxnSpPr>
          <p:nvPr/>
        </p:nvCxnSpPr>
        <p:spPr>
          <a:xfrm flipV="1">
            <a:off x="838200" y="2601686"/>
            <a:ext cx="2111829" cy="1399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B1DF5A7-9AA9-9A46-9BCE-803A9E3A4A01}"/>
              </a:ext>
            </a:extLst>
          </p:cNvPr>
          <p:cNvCxnSpPr>
            <a:cxnSpLocks/>
          </p:cNvCxnSpPr>
          <p:nvPr/>
        </p:nvCxnSpPr>
        <p:spPr>
          <a:xfrm>
            <a:off x="838200" y="4001294"/>
            <a:ext cx="21118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DDFA941-BAA6-0F48-BF58-F03D04EFA81C}"/>
              </a:ext>
            </a:extLst>
          </p:cNvPr>
          <p:cNvCxnSpPr>
            <a:cxnSpLocks/>
          </p:cNvCxnSpPr>
          <p:nvPr/>
        </p:nvCxnSpPr>
        <p:spPr>
          <a:xfrm>
            <a:off x="838200" y="4001294"/>
            <a:ext cx="2024743" cy="1332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6F4D0DB-D913-6E4D-A9F9-ECE02CD6F7E6}"/>
              </a:ext>
            </a:extLst>
          </p:cNvPr>
          <p:cNvSpPr txBox="1"/>
          <p:nvPr/>
        </p:nvSpPr>
        <p:spPr>
          <a:xfrm>
            <a:off x="2971799" y="1690688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 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3889D2-5184-4A4A-BD4A-E7D24BB80BD4}"/>
              </a:ext>
            </a:extLst>
          </p:cNvPr>
          <p:cNvSpPr txBox="1"/>
          <p:nvPr/>
        </p:nvSpPr>
        <p:spPr>
          <a:xfrm>
            <a:off x="2971799" y="2360320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teen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59F539-6101-2244-B68F-B46EC2EDE878}"/>
              </a:ext>
            </a:extLst>
          </p:cNvPr>
          <p:cNvSpPr txBox="1"/>
          <p:nvPr/>
        </p:nvSpPr>
        <p:spPr>
          <a:xfrm>
            <a:off x="2950029" y="5149334"/>
            <a:ext cx="2623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older </a:t>
            </a:r>
          </a:p>
          <a:p>
            <a:r>
              <a:rPr lang="en-US" dirty="0"/>
              <a:t>adult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326757-B664-A043-94A8-43C698B68620}"/>
              </a:ext>
            </a:extLst>
          </p:cNvPr>
          <p:cNvSpPr txBox="1"/>
          <p:nvPr/>
        </p:nvSpPr>
        <p:spPr>
          <a:xfrm>
            <a:off x="2971799" y="3816628"/>
            <a:ext cx="2623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younger </a:t>
            </a:r>
          </a:p>
          <a:p>
            <a:r>
              <a:rPr lang="en-US" dirty="0"/>
              <a:t>adult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658972-92A5-5741-9E37-02E97518235B}"/>
              </a:ext>
            </a:extLst>
          </p:cNvPr>
          <p:cNvSpPr txBox="1"/>
          <p:nvPr/>
        </p:nvSpPr>
        <p:spPr>
          <a:xfrm>
            <a:off x="1551214" y="2407607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P(M)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2198EF-4F53-5C4A-8EE5-B719ADBB8F44}"/>
              </a:ext>
            </a:extLst>
          </p:cNvPr>
          <p:cNvSpPr txBox="1"/>
          <p:nvPr/>
        </p:nvSpPr>
        <p:spPr>
          <a:xfrm>
            <a:off x="1551213" y="2915043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0.09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C89CE4-D385-A84B-9BC3-2D92C7CAF60F}"/>
              </a:ext>
            </a:extLst>
          </p:cNvPr>
          <p:cNvSpPr txBox="1"/>
          <p:nvPr/>
        </p:nvSpPr>
        <p:spPr>
          <a:xfrm>
            <a:off x="1551213" y="3640650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0.24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065075-2370-AA43-B86F-5C695E2525CB}"/>
              </a:ext>
            </a:extLst>
          </p:cNvPr>
          <p:cNvSpPr txBox="1"/>
          <p:nvPr/>
        </p:nvSpPr>
        <p:spPr>
          <a:xfrm>
            <a:off x="1551212" y="4680339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0.67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E6C5827-6268-AF40-9D7C-66AE9C921404}"/>
              </a:ext>
            </a:extLst>
          </p:cNvPr>
          <p:cNvCxnSpPr>
            <a:cxnSpLocks/>
          </p:cNvCxnSpPr>
          <p:nvPr/>
        </p:nvCxnSpPr>
        <p:spPr>
          <a:xfrm flipV="1">
            <a:off x="3682092" y="2054413"/>
            <a:ext cx="2405743" cy="488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1A009FE-5BF9-BA4F-BC4B-26ACF3858DD4}"/>
              </a:ext>
            </a:extLst>
          </p:cNvPr>
          <p:cNvCxnSpPr>
            <a:cxnSpLocks/>
          </p:cNvCxnSpPr>
          <p:nvPr/>
        </p:nvCxnSpPr>
        <p:spPr>
          <a:xfrm flipV="1">
            <a:off x="3875313" y="3731382"/>
            <a:ext cx="2266954" cy="408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CC7703E-EBDA-614D-9839-5C909F476D55}"/>
              </a:ext>
            </a:extLst>
          </p:cNvPr>
          <p:cNvCxnSpPr>
            <a:cxnSpLocks/>
          </p:cNvCxnSpPr>
          <p:nvPr/>
        </p:nvCxnSpPr>
        <p:spPr>
          <a:xfrm flipV="1">
            <a:off x="3592285" y="4922978"/>
            <a:ext cx="2405743" cy="488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C488135-1CDD-714D-BB14-3B0FE3FE1FA9}"/>
              </a:ext>
            </a:extLst>
          </p:cNvPr>
          <p:cNvCxnSpPr>
            <a:cxnSpLocks/>
          </p:cNvCxnSpPr>
          <p:nvPr/>
        </p:nvCxnSpPr>
        <p:spPr>
          <a:xfrm>
            <a:off x="3682092" y="2564876"/>
            <a:ext cx="2422075" cy="220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70B265B-8284-184C-B4EC-1ECB123D85BD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3875313" y="4143442"/>
            <a:ext cx="2266954" cy="220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7942FF3-FD47-CD45-8AA8-15E20F5FDEFC}"/>
              </a:ext>
            </a:extLst>
          </p:cNvPr>
          <p:cNvCxnSpPr>
            <a:cxnSpLocks/>
          </p:cNvCxnSpPr>
          <p:nvPr/>
        </p:nvCxnSpPr>
        <p:spPr>
          <a:xfrm>
            <a:off x="3592285" y="5422371"/>
            <a:ext cx="2422075" cy="220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6848AE7-101C-7D47-B2E4-E711A1968E8A}"/>
              </a:ext>
            </a:extLst>
          </p:cNvPr>
          <p:cNvSpPr txBox="1"/>
          <p:nvPr/>
        </p:nvSpPr>
        <p:spPr>
          <a:xfrm>
            <a:off x="6142267" y="1331832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 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C56A7A8-1826-004D-ACFB-596E9AA91CDB}"/>
              </a:ext>
            </a:extLst>
          </p:cNvPr>
          <p:cNvSpPr txBox="1"/>
          <p:nvPr/>
        </p:nvSpPr>
        <p:spPr>
          <a:xfrm>
            <a:off x="4702631" y="1506022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P(B|M)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3CDF6F8-BE31-904A-9FB1-94FB1071F44F}"/>
              </a:ext>
            </a:extLst>
          </p:cNvPr>
          <p:cNvSpPr txBox="1"/>
          <p:nvPr/>
        </p:nvSpPr>
        <p:spPr>
          <a:xfrm>
            <a:off x="4702631" y="3359017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0.50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658273-5192-A646-86DD-5B6F15EF9439}"/>
              </a:ext>
            </a:extLst>
          </p:cNvPr>
          <p:cNvSpPr txBox="1"/>
          <p:nvPr/>
        </p:nvSpPr>
        <p:spPr>
          <a:xfrm>
            <a:off x="4634594" y="4253620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0.50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87F9916-5D87-5545-9790-CC3B71E03334}"/>
              </a:ext>
            </a:extLst>
          </p:cNvPr>
          <p:cNvSpPr txBox="1"/>
          <p:nvPr/>
        </p:nvSpPr>
        <p:spPr>
          <a:xfrm>
            <a:off x="4634594" y="4762985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0.75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01C1E6B-F091-F54A-8462-D8C02197670A}"/>
              </a:ext>
            </a:extLst>
          </p:cNvPr>
          <p:cNvSpPr txBox="1"/>
          <p:nvPr/>
        </p:nvSpPr>
        <p:spPr>
          <a:xfrm>
            <a:off x="4634594" y="5516494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0.25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8884C3C-8686-A847-8EE4-D6B7246A9EA0}"/>
              </a:ext>
            </a:extLst>
          </p:cNvPr>
          <p:cNvSpPr txBox="1"/>
          <p:nvPr/>
        </p:nvSpPr>
        <p:spPr>
          <a:xfrm>
            <a:off x="4702630" y="2685019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0.77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24595FE-03A3-344D-A2E6-59E4A5931DBF}"/>
              </a:ext>
            </a:extLst>
          </p:cNvPr>
          <p:cNvSpPr txBox="1"/>
          <p:nvPr/>
        </p:nvSpPr>
        <p:spPr>
          <a:xfrm>
            <a:off x="4702631" y="1976092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0.23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A665B54-81E6-1049-8A9E-2822B9D84788}"/>
              </a:ext>
            </a:extLst>
          </p:cNvPr>
          <p:cNvSpPr txBox="1"/>
          <p:nvPr/>
        </p:nvSpPr>
        <p:spPr>
          <a:xfrm>
            <a:off x="6087835" y="1856998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intended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7C878E1-F25D-4F40-B945-735C541A5AD1}"/>
              </a:ext>
            </a:extLst>
          </p:cNvPr>
          <p:cNvSpPr txBox="1"/>
          <p:nvPr/>
        </p:nvSpPr>
        <p:spPr>
          <a:xfrm>
            <a:off x="6087834" y="2597473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unintended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93EB524-DDED-9B43-A278-DF1EA0176802}"/>
              </a:ext>
            </a:extLst>
          </p:cNvPr>
          <p:cNvSpPr txBox="1"/>
          <p:nvPr/>
        </p:nvSpPr>
        <p:spPr>
          <a:xfrm>
            <a:off x="6142268" y="3438657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intended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8D4E5D7-2C8A-AC4A-8C0E-1FF9575461E2}"/>
              </a:ext>
            </a:extLst>
          </p:cNvPr>
          <p:cNvSpPr txBox="1"/>
          <p:nvPr/>
        </p:nvSpPr>
        <p:spPr>
          <a:xfrm>
            <a:off x="6142267" y="4179132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unintended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FA1FCD5-E94A-2A41-82AB-A6DDE8BCFA04}"/>
              </a:ext>
            </a:extLst>
          </p:cNvPr>
          <p:cNvSpPr txBox="1"/>
          <p:nvPr/>
        </p:nvSpPr>
        <p:spPr>
          <a:xfrm>
            <a:off x="6142268" y="4699109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intended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7F3057F-7D87-104F-B881-10928526AB84}"/>
              </a:ext>
            </a:extLst>
          </p:cNvPr>
          <p:cNvSpPr txBox="1"/>
          <p:nvPr/>
        </p:nvSpPr>
        <p:spPr>
          <a:xfrm>
            <a:off x="6142267" y="5439584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unintended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8A86772-8EE7-1E4A-B425-0B420A19DC21}"/>
              </a:ext>
            </a:extLst>
          </p:cNvPr>
          <p:cNvSpPr txBox="1"/>
          <p:nvPr/>
        </p:nvSpPr>
        <p:spPr>
          <a:xfrm>
            <a:off x="8001006" y="1302095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P(M and B)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7934F6C-EA04-4D4D-8D7B-D5DFDBD993C2}"/>
              </a:ext>
            </a:extLst>
          </p:cNvPr>
          <p:cNvSpPr txBox="1"/>
          <p:nvPr/>
        </p:nvSpPr>
        <p:spPr>
          <a:xfrm>
            <a:off x="8001005" y="1813289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0.0207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4B0F762-C0F6-7A45-AF6F-6A770A9AD4C4}"/>
              </a:ext>
            </a:extLst>
          </p:cNvPr>
          <p:cNvSpPr txBox="1"/>
          <p:nvPr/>
        </p:nvSpPr>
        <p:spPr>
          <a:xfrm>
            <a:off x="8001005" y="3329314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0.12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201B1DE-D66E-E84E-8710-6B1B112A9C79}"/>
              </a:ext>
            </a:extLst>
          </p:cNvPr>
          <p:cNvSpPr txBox="1"/>
          <p:nvPr/>
        </p:nvSpPr>
        <p:spPr>
          <a:xfrm>
            <a:off x="8001004" y="4680339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0.5025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AEDC83B-800E-7A41-8FD6-14300F0F8DA4}"/>
              </a:ext>
            </a:extLst>
          </p:cNvPr>
          <p:cNvSpPr txBox="1"/>
          <p:nvPr/>
        </p:nvSpPr>
        <p:spPr>
          <a:xfrm>
            <a:off x="8001003" y="5472499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0.1675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4D7C417-BE76-1A4E-8235-90C1CE1CA56A}"/>
              </a:ext>
            </a:extLst>
          </p:cNvPr>
          <p:cNvSpPr txBox="1"/>
          <p:nvPr/>
        </p:nvSpPr>
        <p:spPr>
          <a:xfrm>
            <a:off x="7960183" y="4156698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0.12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8B7EB5B-14C5-7F46-8359-B8F3D78A93D0}"/>
              </a:ext>
            </a:extLst>
          </p:cNvPr>
          <p:cNvSpPr txBox="1"/>
          <p:nvPr/>
        </p:nvSpPr>
        <p:spPr>
          <a:xfrm>
            <a:off x="8001003" y="2612436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0.0693</a:t>
            </a:r>
          </a:p>
        </p:txBody>
      </p:sp>
    </p:spTree>
    <p:extLst>
      <p:ext uri="{BB962C8B-B14F-4D97-AF65-F5344CB8AC3E}">
        <p14:creationId xmlns:p14="http://schemas.microsoft.com/office/powerpoint/2010/main" val="3905709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BAECB-94F2-2541-A846-506245DC6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b: Tree diagram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1ED2D1-176E-1B41-B3A8-5A8BADF9D476}"/>
              </a:ext>
            </a:extLst>
          </p:cNvPr>
          <p:cNvCxnSpPr>
            <a:cxnSpLocks/>
          </p:cNvCxnSpPr>
          <p:nvPr/>
        </p:nvCxnSpPr>
        <p:spPr>
          <a:xfrm flipV="1">
            <a:off x="838200" y="2601686"/>
            <a:ext cx="2111829" cy="1399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B1DF5A7-9AA9-9A46-9BCE-803A9E3A4A01}"/>
              </a:ext>
            </a:extLst>
          </p:cNvPr>
          <p:cNvCxnSpPr>
            <a:cxnSpLocks/>
          </p:cNvCxnSpPr>
          <p:nvPr/>
        </p:nvCxnSpPr>
        <p:spPr>
          <a:xfrm>
            <a:off x="838200" y="4001294"/>
            <a:ext cx="21118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DDFA941-BAA6-0F48-BF58-F03D04EFA81C}"/>
              </a:ext>
            </a:extLst>
          </p:cNvPr>
          <p:cNvCxnSpPr>
            <a:cxnSpLocks/>
          </p:cNvCxnSpPr>
          <p:nvPr/>
        </p:nvCxnSpPr>
        <p:spPr>
          <a:xfrm>
            <a:off x="838200" y="4001294"/>
            <a:ext cx="2024743" cy="1332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6F4D0DB-D913-6E4D-A9F9-ECE02CD6F7E6}"/>
              </a:ext>
            </a:extLst>
          </p:cNvPr>
          <p:cNvSpPr txBox="1"/>
          <p:nvPr/>
        </p:nvSpPr>
        <p:spPr>
          <a:xfrm>
            <a:off x="2971799" y="1690688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 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3889D2-5184-4A4A-BD4A-E7D24BB80BD4}"/>
              </a:ext>
            </a:extLst>
          </p:cNvPr>
          <p:cNvSpPr txBox="1"/>
          <p:nvPr/>
        </p:nvSpPr>
        <p:spPr>
          <a:xfrm>
            <a:off x="2971799" y="2360320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teen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59F539-6101-2244-B68F-B46EC2EDE878}"/>
              </a:ext>
            </a:extLst>
          </p:cNvPr>
          <p:cNvSpPr txBox="1"/>
          <p:nvPr/>
        </p:nvSpPr>
        <p:spPr>
          <a:xfrm>
            <a:off x="2950029" y="5149334"/>
            <a:ext cx="2623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older </a:t>
            </a:r>
          </a:p>
          <a:p>
            <a:r>
              <a:rPr lang="en-US" dirty="0"/>
              <a:t>adult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326757-B664-A043-94A8-43C698B68620}"/>
              </a:ext>
            </a:extLst>
          </p:cNvPr>
          <p:cNvSpPr txBox="1"/>
          <p:nvPr/>
        </p:nvSpPr>
        <p:spPr>
          <a:xfrm>
            <a:off x="2971799" y="3816628"/>
            <a:ext cx="2623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younger </a:t>
            </a:r>
          </a:p>
          <a:p>
            <a:r>
              <a:rPr lang="en-US" dirty="0"/>
              <a:t>adult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658972-92A5-5741-9E37-02E97518235B}"/>
              </a:ext>
            </a:extLst>
          </p:cNvPr>
          <p:cNvSpPr txBox="1"/>
          <p:nvPr/>
        </p:nvSpPr>
        <p:spPr>
          <a:xfrm>
            <a:off x="1551214" y="2407607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P(M)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2198EF-4F53-5C4A-8EE5-B719ADBB8F44}"/>
              </a:ext>
            </a:extLst>
          </p:cNvPr>
          <p:cNvSpPr txBox="1"/>
          <p:nvPr/>
        </p:nvSpPr>
        <p:spPr>
          <a:xfrm>
            <a:off x="1551213" y="2915043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0.09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C89CE4-D385-A84B-9BC3-2D92C7CAF60F}"/>
              </a:ext>
            </a:extLst>
          </p:cNvPr>
          <p:cNvSpPr txBox="1"/>
          <p:nvPr/>
        </p:nvSpPr>
        <p:spPr>
          <a:xfrm>
            <a:off x="1551213" y="3640650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0.24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065075-2370-AA43-B86F-5C695E2525CB}"/>
              </a:ext>
            </a:extLst>
          </p:cNvPr>
          <p:cNvSpPr txBox="1"/>
          <p:nvPr/>
        </p:nvSpPr>
        <p:spPr>
          <a:xfrm>
            <a:off x="1551212" y="4680339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0.67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E6C5827-6268-AF40-9D7C-66AE9C921404}"/>
              </a:ext>
            </a:extLst>
          </p:cNvPr>
          <p:cNvCxnSpPr>
            <a:cxnSpLocks/>
          </p:cNvCxnSpPr>
          <p:nvPr/>
        </p:nvCxnSpPr>
        <p:spPr>
          <a:xfrm flipV="1">
            <a:off x="3682092" y="2054413"/>
            <a:ext cx="2405743" cy="488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1A009FE-5BF9-BA4F-BC4B-26ACF3858DD4}"/>
              </a:ext>
            </a:extLst>
          </p:cNvPr>
          <p:cNvCxnSpPr>
            <a:cxnSpLocks/>
          </p:cNvCxnSpPr>
          <p:nvPr/>
        </p:nvCxnSpPr>
        <p:spPr>
          <a:xfrm flipV="1">
            <a:off x="3875313" y="3731382"/>
            <a:ext cx="2266954" cy="408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CC7703E-EBDA-614D-9839-5C909F476D55}"/>
              </a:ext>
            </a:extLst>
          </p:cNvPr>
          <p:cNvCxnSpPr>
            <a:cxnSpLocks/>
          </p:cNvCxnSpPr>
          <p:nvPr/>
        </p:nvCxnSpPr>
        <p:spPr>
          <a:xfrm flipV="1">
            <a:off x="3592285" y="4922978"/>
            <a:ext cx="2405743" cy="488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C488135-1CDD-714D-BB14-3B0FE3FE1FA9}"/>
              </a:ext>
            </a:extLst>
          </p:cNvPr>
          <p:cNvCxnSpPr>
            <a:cxnSpLocks/>
          </p:cNvCxnSpPr>
          <p:nvPr/>
        </p:nvCxnSpPr>
        <p:spPr>
          <a:xfrm>
            <a:off x="3682092" y="2564876"/>
            <a:ext cx="2422075" cy="220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70B265B-8284-184C-B4EC-1ECB123D85BD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3875313" y="4143442"/>
            <a:ext cx="2266954" cy="220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7942FF3-FD47-CD45-8AA8-15E20F5FDEFC}"/>
              </a:ext>
            </a:extLst>
          </p:cNvPr>
          <p:cNvCxnSpPr>
            <a:cxnSpLocks/>
          </p:cNvCxnSpPr>
          <p:nvPr/>
        </p:nvCxnSpPr>
        <p:spPr>
          <a:xfrm>
            <a:off x="3592285" y="5422371"/>
            <a:ext cx="2422075" cy="220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6848AE7-101C-7D47-B2E4-E711A1968E8A}"/>
              </a:ext>
            </a:extLst>
          </p:cNvPr>
          <p:cNvSpPr txBox="1"/>
          <p:nvPr/>
        </p:nvSpPr>
        <p:spPr>
          <a:xfrm>
            <a:off x="6142267" y="1331832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 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C56A7A8-1826-004D-ACFB-596E9AA91CDB}"/>
              </a:ext>
            </a:extLst>
          </p:cNvPr>
          <p:cNvSpPr txBox="1"/>
          <p:nvPr/>
        </p:nvSpPr>
        <p:spPr>
          <a:xfrm>
            <a:off x="4702631" y="1506022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P(B|M)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3CDF6F8-BE31-904A-9FB1-94FB1071F44F}"/>
              </a:ext>
            </a:extLst>
          </p:cNvPr>
          <p:cNvSpPr txBox="1"/>
          <p:nvPr/>
        </p:nvSpPr>
        <p:spPr>
          <a:xfrm>
            <a:off x="4702631" y="3359017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0.50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658273-5192-A646-86DD-5B6F15EF9439}"/>
              </a:ext>
            </a:extLst>
          </p:cNvPr>
          <p:cNvSpPr txBox="1"/>
          <p:nvPr/>
        </p:nvSpPr>
        <p:spPr>
          <a:xfrm>
            <a:off x="4634594" y="4253620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0.50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87F9916-5D87-5545-9790-CC3B71E03334}"/>
              </a:ext>
            </a:extLst>
          </p:cNvPr>
          <p:cNvSpPr txBox="1"/>
          <p:nvPr/>
        </p:nvSpPr>
        <p:spPr>
          <a:xfrm>
            <a:off x="4634594" y="4762985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0.75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01C1E6B-F091-F54A-8462-D8C02197670A}"/>
              </a:ext>
            </a:extLst>
          </p:cNvPr>
          <p:cNvSpPr txBox="1"/>
          <p:nvPr/>
        </p:nvSpPr>
        <p:spPr>
          <a:xfrm>
            <a:off x="4634594" y="5516494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0.25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8884C3C-8686-A847-8EE4-D6B7246A9EA0}"/>
              </a:ext>
            </a:extLst>
          </p:cNvPr>
          <p:cNvSpPr txBox="1"/>
          <p:nvPr/>
        </p:nvSpPr>
        <p:spPr>
          <a:xfrm>
            <a:off x="4702630" y="2685019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0.77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24595FE-03A3-344D-A2E6-59E4A5931DBF}"/>
              </a:ext>
            </a:extLst>
          </p:cNvPr>
          <p:cNvSpPr txBox="1"/>
          <p:nvPr/>
        </p:nvSpPr>
        <p:spPr>
          <a:xfrm>
            <a:off x="4702631" y="1976092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0.23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A665B54-81E6-1049-8A9E-2822B9D84788}"/>
              </a:ext>
            </a:extLst>
          </p:cNvPr>
          <p:cNvSpPr txBox="1"/>
          <p:nvPr/>
        </p:nvSpPr>
        <p:spPr>
          <a:xfrm>
            <a:off x="6087835" y="1856998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intended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7C878E1-F25D-4F40-B945-735C541A5AD1}"/>
              </a:ext>
            </a:extLst>
          </p:cNvPr>
          <p:cNvSpPr txBox="1"/>
          <p:nvPr/>
        </p:nvSpPr>
        <p:spPr>
          <a:xfrm>
            <a:off x="6087834" y="2597473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unintended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93EB524-DDED-9B43-A278-DF1EA0176802}"/>
              </a:ext>
            </a:extLst>
          </p:cNvPr>
          <p:cNvSpPr txBox="1"/>
          <p:nvPr/>
        </p:nvSpPr>
        <p:spPr>
          <a:xfrm>
            <a:off x="6142268" y="3438657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intended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8D4E5D7-2C8A-AC4A-8C0E-1FF9575461E2}"/>
              </a:ext>
            </a:extLst>
          </p:cNvPr>
          <p:cNvSpPr txBox="1"/>
          <p:nvPr/>
        </p:nvSpPr>
        <p:spPr>
          <a:xfrm>
            <a:off x="6142267" y="4179132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unintended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FA1FCD5-E94A-2A41-82AB-A6DDE8BCFA04}"/>
              </a:ext>
            </a:extLst>
          </p:cNvPr>
          <p:cNvSpPr txBox="1"/>
          <p:nvPr/>
        </p:nvSpPr>
        <p:spPr>
          <a:xfrm>
            <a:off x="6142268" y="4699109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intended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7F3057F-7D87-104F-B881-10928526AB84}"/>
              </a:ext>
            </a:extLst>
          </p:cNvPr>
          <p:cNvSpPr txBox="1"/>
          <p:nvPr/>
        </p:nvSpPr>
        <p:spPr>
          <a:xfrm>
            <a:off x="6142267" y="5439584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unintended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8A86772-8EE7-1E4A-B425-0B420A19DC21}"/>
              </a:ext>
            </a:extLst>
          </p:cNvPr>
          <p:cNvSpPr txBox="1"/>
          <p:nvPr/>
        </p:nvSpPr>
        <p:spPr>
          <a:xfrm>
            <a:off x="8001006" y="1302095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P(M and B)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7934F6C-EA04-4D4D-8D7B-D5DFDBD993C2}"/>
              </a:ext>
            </a:extLst>
          </p:cNvPr>
          <p:cNvSpPr txBox="1"/>
          <p:nvPr/>
        </p:nvSpPr>
        <p:spPr>
          <a:xfrm>
            <a:off x="8001005" y="1813289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0.0207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4B0F762-C0F6-7A45-AF6F-6A770A9AD4C4}"/>
              </a:ext>
            </a:extLst>
          </p:cNvPr>
          <p:cNvSpPr txBox="1"/>
          <p:nvPr/>
        </p:nvSpPr>
        <p:spPr>
          <a:xfrm>
            <a:off x="8001005" y="3329314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0.12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201B1DE-D66E-E84E-8710-6B1B112A9C79}"/>
              </a:ext>
            </a:extLst>
          </p:cNvPr>
          <p:cNvSpPr txBox="1"/>
          <p:nvPr/>
        </p:nvSpPr>
        <p:spPr>
          <a:xfrm>
            <a:off x="8001004" y="4680339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0.5025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AEDC83B-800E-7A41-8FD6-14300F0F8DA4}"/>
              </a:ext>
            </a:extLst>
          </p:cNvPr>
          <p:cNvSpPr txBox="1"/>
          <p:nvPr/>
        </p:nvSpPr>
        <p:spPr>
          <a:xfrm>
            <a:off x="8001003" y="5472499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0.1675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4D7C417-BE76-1A4E-8235-90C1CE1CA56A}"/>
              </a:ext>
            </a:extLst>
          </p:cNvPr>
          <p:cNvSpPr txBox="1"/>
          <p:nvPr/>
        </p:nvSpPr>
        <p:spPr>
          <a:xfrm>
            <a:off x="7960183" y="4156698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0.12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8B7EB5B-14C5-7F46-8359-B8F3D78A93D0}"/>
              </a:ext>
            </a:extLst>
          </p:cNvPr>
          <p:cNvSpPr txBox="1"/>
          <p:nvPr/>
        </p:nvSpPr>
        <p:spPr>
          <a:xfrm>
            <a:off x="8001003" y="2612436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0.0693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9F3A9E-DEDD-7845-853E-91289A992581}"/>
              </a:ext>
            </a:extLst>
          </p:cNvPr>
          <p:cNvSpPr/>
          <p:nvPr/>
        </p:nvSpPr>
        <p:spPr>
          <a:xfrm>
            <a:off x="6142267" y="2612436"/>
            <a:ext cx="2773133" cy="35436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AB7FFFE-E1C8-C447-A90B-51C2F319884C}"/>
              </a:ext>
            </a:extLst>
          </p:cNvPr>
          <p:cNvSpPr/>
          <p:nvPr/>
        </p:nvSpPr>
        <p:spPr>
          <a:xfrm>
            <a:off x="6142267" y="4223044"/>
            <a:ext cx="2773133" cy="35436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186BA43-7DA8-8143-BE75-9D9BD5D14F6B}"/>
              </a:ext>
            </a:extLst>
          </p:cNvPr>
          <p:cNvSpPr/>
          <p:nvPr/>
        </p:nvSpPr>
        <p:spPr>
          <a:xfrm>
            <a:off x="6136822" y="5465542"/>
            <a:ext cx="2773133" cy="35436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0CA03CA-B467-B846-AE85-5B37FFCB2952}"/>
              </a:ext>
            </a:extLst>
          </p:cNvPr>
          <p:cNvSpPr/>
          <p:nvPr/>
        </p:nvSpPr>
        <p:spPr>
          <a:xfrm>
            <a:off x="6136822" y="6156828"/>
            <a:ext cx="4966607" cy="35436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6616AB8-61F2-0C44-9D90-BB9E6C6DBFAF}"/>
              </a:ext>
            </a:extLst>
          </p:cNvPr>
          <p:cNvSpPr txBox="1"/>
          <p:nvPr/>
        </p:nvSpPr>
        <p:spPr>
          <a:xfrm>
            <a:off x="6211659" y="6123913"/>
            <a:ext cx="6296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P(B=unintended) = 0.0693 + 0.12 + 0.1675 = 35.7%  </a:t>
            </a:r>
          </a:p>
        </p:txBody>
      </p:sp>
    </p:spTree>
    <p:extLst>
      <p:ext uri="{BB962C8B-B14F-4D97-AF65-F5344CB8AC3E}">
        <p14:creationId xmlns:p14="http://schemas.microsoft.com/office/powerpoint/2010/main" val="1008498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E66B2-44DA-BA46-B852-8F875C3DC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Diagnostic 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F8CA5-15EC-1C44-82B8-936957EB21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58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B8B9F-8FB9-174E-A915-EEA9DB7C5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the question I asked a few days ago…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EE6AD-473A-7545-8295-E589EA6A5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Suppose that there is test for a specific type of cancer that has a 90% chance  of testing positive for cancer if the individual truly has cancer and a 90% chance of testing negative for cancer when the individual does not have it. </a:t>
            </a:r>
          </a:p>
          <a:p>
            <a:r>
              <a:rPr lang="en-US" dirty="0"/>
              <a:t>1% of patients in the population have the cancer being tested for. </a:t>
            </a:r>
          </a:p>
          <a:p>
            <a:r>
              <a:rPr lang="en-US" dirty="0"/>
              <a:t>What is the chance that a patient has cancer given that they test positive? </a:t>
            </a:r>
          </a:p>
          <a:p>
            <a:pPr marL="0" indent="0">
              <a:buNone/>
            </a:pPr>
            <a:r>
              <a:rPr lang="en-US" dirty="0"/>
              <a:t>	a) Between 0% - 24.9%</a:t>
            </a:r>
          </a:p>
          <a:p>
            <a:pPr marL="0" indent="0">
              <a:buNone/>
            </a:pPr>
            <a:r>
              <a:rPr lang="en-US" dirty="0"/>
              <a:t>	b) Between 25.0% - 49.9%</a:t>
            </a:r>
          </a:p>
          <a:p>
            <a:pPr marL="0" indent="0">
              <a:buNone/>
            </a:pPr>
            <a:r>
              <a:rPr lang="en-US" dirty="0"/>
              <a:t>	c) Between 50.0% - 74.9%</a:t>
            </a:r>
          </a:p>
          <a:p>
            <a:pPr marL="0" indent="0">
              <a:buNone/>
            </a:pPr>
            <a:r>
              <a:rPr lang="en-US" dirty="0"/>
              <a:t>	d) Between 75.0% - 100%</a:t>
            </a:r>
          </a:p>
        </p:txBody>
      </p:sp>
    </p:spTree>
    <p:extLst>
      <p:ext uri="{BB962C8B-B14F-4D97-AF65-F5344CB8AC3E}">
        <p14:creationId xmlns:p14="http://schemas.microsoft.com/office/powerpoint/2010/main" val="4022620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4A73C-1B48-C54E-9A05-4B3F19EE1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Rewrite this information using prob.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383AB-D05A-0743-9054-858ABDDFF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Let C be the true cancer status. C = cancer for individuals who truly have cancer and C = no cancer for individuals who truly do not have cancer.</a:t>
            </a:r>
          </a:p>
          <a:p>
            <a:r>
              <a:rPr lang="en-US" dirty="0"/>
              <a:t>Let T be the test result. T = + for individuals who test positively for cancer and T = - for individuals who test negative for cancer. Then:</a:t>
            </a:r>
          </a:p>
          <a:p>
            <a:pPr lvl="1"/>
            <a:r>
              <a:rPr lang="en-US" dirty="0"/>
              <a:t>P(C=cancer)=0.01</a:t>
            </a:r>
          </a:p>
          <a:p>
            <a:pPr lvl="1"/>
            <a:r>
              <a:rPr lang="en-US" dirty="0"/>
              <a:t>P(Test = </a:t>
            </a:r>
            <a:r>
              <a:rPr lang="en-US" dirty="0" err="1"/>
              <a:t>positive|C</a:t>
            </a:r>
            <a:r>
              <a:rPr lang="en-US" dirty="0"/>
              <a:t>=cancer) = 0.90</a:t>
            </a:r>
          </a:p>
          <a:p>
            <a:pPr lvl="1"/>
            <a:r>
              <a:rPr lang="en-US" dirty="0"/>
              <a:t>P(Test = </a:t>
            </a:r>
            <a:r>
              <a:rPr lang="en-US" dirty="0" err="1"/>
              <a:t>negative|C</a:t>
            </a:r>
            <a:r>
              <a:rPr lang="en-US" dirty="0"/>
              <a:t>=no cancer) = 0.90</a:t>
            </a:r>
          </a:p>
          <a:p>
            <a:r>
              <a:rPr lang="en-US" dirty="0"/>
              <a:t>The question is “What is the chance that a patient has cancer given that they test positive”. Rewrite the question using this probability notation.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823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8F70D-25CD-CC40-AA38-3E062B63E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Diagnostic testing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6AAB1-C1B6-0144-912B-CE5D46D5D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Sensitivity</a:t>
            </a:r>
            <a:r>
              <a:rPr lang="en-US" dirty="0"/>
              <a:t>: The test’s ability to appropriately give a positive result when a person tested has the disease, or </a:t>
            </a:r>
            <a:r>
              <a:rPr lang="en-US" b="1" dirty="0"/>
              <a:t>P(T = +|C=cancer)</a:t>
            </a:r>
          </a:p>
          <a:p>
            <a:r>
              <a:rPr lang="en-US" b="1" dirty="0"/>
              <a:t>Specificity</a:t>
            </a:r>
            <a:r>
              <a:rPr lang="en-US" dirty="0"/>
              <a:t>: The test’s ability to appropriately give a negative result when a person tested does not have the disease, or </a:t>
            </a:r>
            <a:r>
              <a:rPr lang="en-US" b="1" dirty="0"/>
              <a:t>P(test = -|C= no cancer)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91978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EE8BC-9372-FD40-AAB7-6ED936A9E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Diagnostic testing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315DC-0864-DE4F-B295-112E6016A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Positive predictive value</a:t>
            </a:r>
            <a:r>
              <a:rPr lang="en-US" dirty="0"/>
              <a:t>: The chance that a person truly has cancer, given that the test is positive, or </a:t>
            </a:r>
            <a:r>
              <a:rPr lang="en-US" b="1" dirty="0"/>
              <a:t>P(C=</a:t>
            </a:r>
            <a:r>
              <a:rPr lang="en-US" b="1" dirty="0" err="1"/>
              <a:t>cancer|T</a:t>
            </a:r>
            <a:r>
              <a:rPr lang="en-US" b="1" dirty="0"/>
              <a:t>=+)</a:t>
            </a:r>
          </a:p>
          <a:p>
            <a:r>
              <a:rPr lang="en-US" b="1" dirty="0"/>
              <a:t>Negative predictive value</a:t>
            </a:r>
            <a:r>
              <a:rPr lang="en-US" dirty="0"/>
              <a:t>: The chance that a person truly does not have cancer, given that the test is negative, or </a:t>
            </a:r>
            <a:r>
              <a:rPr lang="en-US" b="1" dirty="0"/>
              <a:t>P(C=no </a:t>
            </a:r>
            <a:r>
              <a:rPr lang="en-US" b="1" dirty="0" err="1"/>
              <a:t>cancer|T</a:t>
            </a:r>
            <a:r>
              <a:rPr lang="en-US" b="1" dirty="0"/>
              <a:t>=-)</a:t>
            </a:r>
          </a:p>
        </p:txBody>
      </p:sp>
    </p:spTree>
    <p:extLst>
      <p:ext uri="{BB962C8B-B14F-4D97-AF65-F5344CB8AC3E}">
        <p14:creationId xmlns:p14="http://schemas.microsoft.com/office/powerpoint/2010/main" val="1626804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2B152-A13F-4E48-BA73-2E6F3061E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the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C0E8F-B21A-AF4C-A958-1CDF0B01D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Going back to the question… The question provided us information on the test’s </a:t>
            </a:r>
            <a:r>
              <a:rPr lang="en-US" b="1" dirty="0"/>
              <a:t>sensitivity</a:t>
            </a:r>
            <a:r>
              <a:rPr lang="en-US" dirty="0"/>
              <a:t> and </a:t>
            </a:r>
            <a:r>
              <a:rPr lang="en-US" b="1" dirty="0"/>
              <a:t>specificity</a:t>
            </a:r>
            <a:r>
              <a:rPr lang="en-US" dirty="0"/>
              <a:t> as well as the </a:t>
            </a:r>
            <a:r>
              <a:rPr lang="en-US" b="1" dirty="0"/>
              <a:t>prevalence</a:t>
            </a:r>
            <a:r>
              <a:rPr lang="en-US" dirty="0"/>
              <a:t> of cancer in the underlying population</a:t>
            </a:r>
          </a:p>
          <a:p>
            <a:r>
              <a:rPr lang="en-US" dirty="0"/>
              <a:t>The question asks us for the test’s </a:t>
            </a:r>
            <a:r>
              <a:rPr lang="en-US" b="1" dirty="0"/>
              <a:t>positive predictive value</a:t>
            </a:r>
            <a:r>
              <a:rPr lang="en-US" dirty="0"/>
              <a:t>.</a:t>
            </a:r>
          </a:p>
          <a:p>
            <a:r>
              <a:rPr lang="en-US" dirty="0"/>
              <a:t>We can use absolute frequencies or a tree diagram to answer the question.</a:t>
            </a:r>
          </a:p>
        </p:txBody>
      </p:sp>
    </p:spTree>
    <p:extLst>
      <p:ext uri="{BB962C8B-B14F-4D97-AF65-F5344CB8AC3E}">
        <p14:creationId xmlns:p14="http://schemas.microsoft.com/office/powerpoint/2010/main" val="869640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D36FA-3B23-264E-AA86-ED679D247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frequency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FFEA8-6B95-0A4B-BDDA-840A7C298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that there are 1000 women in the population</a:t>
            </a:r>
          </a:p>
          <a:p>
            <a:r>
              <a:rPr lang="en-US" dirty="0"/>
              <a:t>Translate the probabilities provided into absolute frequencies:</a:t>
            </a:r>
          </a:p>
          <a:p>
            <a:pPr lvl="1"/>
            <a:r>
              <a:rPr lang="en-US" dirty="0"/>
              <a:t>1% truly have cancer </a:t>
            </a:r>
            <a:r>
              <a:rPr lang="en-US" dirty="0">
                <a:sym typeface="Wingdings" pitchFamily="2" charset="2"/>
              </a:rPr>
              <a:t> 10 women truly have cancer, 990 women do not.</a:t>
            </a:r>
          </a:p>
          <a:p>
            <a:pPr lvl="1"/>
            <a:r>
              <a:rPr lang="en-US" dirty="0">
                <a:sym typeface="Wingdings" pitchFamily="2" charset="2"/>
              </a:rPr>
              <a:t>90% sensitivity  Among the 10 who truly have cancer, 9 women will test positive and 1 will test negative.</a:t>
            </a:r>
          </a:p>
          <a:p>
            <a:pPr lvl="1"/>
            <a:r>
              <a:rPr lang="en-US" dirty="0">
                <a:sym typeface="Wingdings" pitchFamily="2" charset="2"/>
              </a:rPr>
              <a:t>90% specificity  Among the 990 who do not have cancer, 891 will test negative, and 99 will test positive.</a:t>
            </a:r>
          </a:p>
          <a:p>
            <a:pPr lvl="1"/>
            <a:r>
              <a:rPr lang="en-US" dirty="0">
                <a:sym typeface="Wingdings" pitchFamily="2" charset="2"/>
              </a:rPr>
              <a:t>So, we have 9 + 99 = 108 women detected with cancer</a:t>
            </a:r>
          </a:p>
          <a:p>
            <a:pPr lvl="1"/>
            <a:r>
              <a:rPr lang="en-US" dirty="0">
                <a:sym typeface="Wingdings" pitchFamily="2" charset="2"/>
              </a:rPr>
              <a:t>Of these 108 women, only 9 truly have cancer. Thus, 9/108 = 8.3% of those detected for cancer actually have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999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BAECB-94F2-2541-A846-506245DC6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b: Tree diagram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1ED2D1-176E-1B41-B3A8-5A8BADF9D476}"/>
              </a:ext>
            </a:extLst>
          </p:cNvPr>
          <p:cNvCxnSpPr>
            <a:cxnSpLocks/>
          </p:cNvCxnSpPr>
          <p:nvPr/>
        </p:nvCxnSpPr>
        <p:spPr>
          <a:xfrm flipV="1">
            <a:off x="838200" y="2601686"/>
            <a:ext cx="2111829" cy="1399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B1DF5A7-9AA9-9A46-9BCE-803A9E3A4A01}"/>
              </a:ext>
            </a:extLst>
          </p:cNvPr>
          <p:cNvCxnSpPr>
            <a:cxnSpLocks/>
          </p:cNvCxnSpPr>
          <p:nvPr/>
        </p:nvCxnSpPr>
        <p:spPr>
          <a:xfrm>
            <a:off x="838200" y="4001294"/>
            <a:ext cx="2111829" cy="92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6F4D0DB-D913-6E4D-A9F9-ECE02CD6F7E6}"/>
              </a:ext>
            </a:extLst>
          </p:cNvPr>
          <p:cNvSpPr txBox="1"/>
          <p:nvPr/>
        </p:nvSpPr>
        <p:spPr>
          <a:xfrm>
            <a:off x="2971799" y="1690688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 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3889D2-5184-4A4A-BD4A-E7D24BB80BD4}"/>
              </a:ext>
            </a:extLst>
          </p:cNvPr>
          <p:cNvSpPr txBox="1"/>
          <p:nvPr/>
        </p:nvSpPr>
        <p:spPr>
          <a:xfrm>
            <a:off x="2971799" y="2360320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cancer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326757-B664-A043-94A8-43C698B68620}"/>
              </a:ext>
            </a:extLst>
          </p:cNvPr>
          <p:cNvSpPr txBox="1"/>
          <p:nvPr/>
        </p:nvSpPr>
        <p:spPr>
          <a:xfrm>
            <a:off x="2971799" y="4696303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cancer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658972-92A5-5741-9E37-02E97518235B}"/>
              </a:ext>
            </a:extLst>
          </p:cNvPr>
          <p:cNvSpPr txBox="1"/>
          <p:nvPr/>
        </p:nvSpPr>
        <p:spPr>
          <a:xfrm>
            <a:off x="1551214" y="2407607"/>
            <a:ext cx="123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P(C)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2198EF-4F53-5C4A-8EE5-B719ADBB8F44}"/>
              </a:ext>
            </a:extLst>
          </p:cNvPr>
          <p:cNvSpPr txBox="1"/>
          <p:nvPr/>
        </p:nvSpPr>
        <p:spPr>
          <a:xfrm>
            <a:off x="1551213" y="2915043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0.01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C89CE4-D385-A84B-9BC3-2D92C7CAF60F}"/>
              </a:ext>
            </a:extLst>
          </p:cNvPr>
          <p:cNvSpPr txBox="1"/>
          <p:nvPr/>
        </p:nvSpPr>
        <p:spPr>
          <a:xfrm>
            <a:off x="1540331" y="3999210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0.99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E6C5827-6268-AF40-9D7C-66AE9C921404}"/>
              </a:ext>
            </a:extLst>
          </p:cNvPr>
          <p:cNvCxnSpPr>
            <a:cxnSpLocks/>
          </p:cNvCxnSpPr>
          <p:nvPr/>
        </p:nvCxnSpPr>
        <p:spPr>
          <a:xfrm flipV="1">
            <a:off x="3682092" y="2054413"/>
            <a:ext cx="2405743" cy="488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1A009FE-5BF9-BA4F-BC4B-26ACF3858DD4}"/>
              </a:ext>
            </a:extLst>
          </p:cNvPr>
          <p:cNvCxnSpPr>
            <a:cxnSpLocks/>
          </p:cNvCxnSpPr>
          <p:nvPr/>
        </p:nvCxnSpPr>
        <p:spPr>
          <a:xfrm flipV="1">
            <a:off x="3944763" y="4495310"/>
            <a:ext cx="2266954" cy="408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C488135-1CDD-714D-BB14-3B0FE3FE1FA9}"/>
              </a:ext>
            </a:extLst>
          </p:cNvPr>
          <p:cNvCxnSpPr>
            <a:cxnSpLocks/>
          </p:cNvCxnSpPr>
          <p:nvPr/>
        </p:nvCxnSpPr>
        <p:spPr>
          <a:xfrm>
            <a:off x="3682092" y="2564876"/>
            <a:ext cx="2422075" cy="220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70B265B-8284-184C-B4EC-1ECB123D85BD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3944763" y="4907370"/>
            <a:ext cx="2266954" cy="220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6848AE7-101C-7D47-B2E4-E711A1968E8A}"/>
              </a:ext>
            </a:extLst>
          </p:cNvPr>
          <p:cNvSpPr txBox="1"/>
          <p:nvPr/>
        </p:nvSpPr>
        <p:spPr>
          <a:xfrm>
            <a:off x="6142267" y="1331832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 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C56A7A8-1826-004D-ACFB-596E9AA91CDB}"/>
              </a:ext>
            </a:extLst>
          </p:cNvPr>
          <p:cNvSpPr txBox="1"/>
          <p:nvPr/>
        </p:nvSpPr>
        <p:spPr>
          <a:xfrm>
            <a:off x="4702631" y="1506022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P(T|C)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3CDF6F8-BE31-904A-9FB1-94FB1071F44F}"/>
              </a:ext>
            </a:extLst>
          </p:cNvPr>
          <p:cNvSpPr txBox="1"/>
          <p:nvPr/>
        </p:nvSpPr>
        <p:spPr>
          <a:xfrm>
            <a:off x="4783656" y="4284995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0.10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658273-5192-A646-86DD-5B6F15EF9439}"/>
              </a:ext>
            </a:extLst>
          </p:cNvPr>
          <p:cNvSpPr txBox="1"/>
          <p:nvPr/>
        </p:nvSpPr>
        <p:spPr>
          <a:xfrm>
            <a:off x="4704044" y="5017548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0.90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8884C3C-8686-A847-8EE4-D6B7246A9EA0}"/>
              </a:ext>
            </a:extLst>
          </p:cNvPr>
          <p:cNvSpPr txBox="1"/>
          <p:nvPr/>
        </p:nvSpPr>
        <p:spPr>
          <a:xfrm>
            <a:off x="4702630" y="2685019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0.10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24595FE-03A3-344D-A2E6-59E4A5931DBF}"/>
              </a:ext>
            </a:extLst>
          </p:cNvPr>
          <p:cNvSpPr txBox="1"/>
          <p:nvPr/>
        </p:nvSpPr>
        <p:spPr>
          <a:xfrm>
            <a:off x="4702631" y="1976092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0.90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A665B54-81E6-1049-8A9E-2822B9D84788}"/>
              </a:ext>
            </a:extLst>
          </p:cNvPr>
          <p:cNvSpPr txBox="1"/>
          <p:nvPr/>
        </p:nvSpPr>
        <p:spPr>
          <a:xfrm>
            <a:off x="6087835" y="1856998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positive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7C878E1-F25D-4F40-B945-735C541A5AD1}"/>
              </a:ext>
            </a:extLst>
          </p:cNvPr>
          <p:cNvSpPr txBox="1"/>
          <p:nvPr/>
        </p:nvSpPr>
        <p:spPr>
          <a:xfrm>
            <a:off x="6087834" y="2597473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negative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93EB524-DDED-9B43-A278-DF1EA0176802}"/>
              </a:ext>
            </a:extLst>
          </p:cNvPr>
          <p:cNvSpPr txBox="1"/>
          <p:nvPr/>
        </p:nvSpPr>
        <p:spPr>
          <a:xfrm>
            <a:off x="6211718" y="4202585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positive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8D4E5D7-2C8A-AC4A-8C0E-1FF9575461E2}"/>
              </a:ext>
            </a:extLst>
          </p:cNvPr>
          <p:cNvSpPr txBox="1"/>
          <p:nvPr/>
        </p:nvSpPr>
        <p:spPr>
          <a:xfrm>
            <a:off x="6211717" y="4943060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negative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8A86772-8EE7-1E4A-B425-0B420A19DC21}"/>
              </a:ext>
            </a:extLst>
          </p:cNvPr>
          <p:cNvSpPr txBox="1"/>
          <p:nvPr/>
        </p:nvSpPr>
        <p:spPr>
          <a:xfrm>
            <a:off x="8001006" y="1302095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P(C and T)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7934F6C-EA04-4D4D-8D7B-D5DFDBD993C2}"/>
              </a:ext>
            </a:extLst>
          </p:cNvPr>
          <p:cNvSpPr txBox="1"/>
          <p:nvPr/>
        </p:nvSpPr>
        <p:spPr>
          <a:xfrm>
            <a:off x="8001005" y="1813289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0.009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4B0F762-C0F6-7A45-AF6F-6A770A9AD4C4}"/>
              </a:ext>
            </a:extLst>
          </p:cNvPr>
          <p:cNvSpPr txBox="1"/>
          <p:nvPr/>
        </p:nvSpPr>
        <p:spPr>
          <a:xfrm>
            <a:off x="7943962" y="5017548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0.891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4D7C417-BE76-1A4E-8235-90C1CE1CA56A}"/>
              </a:ext>
            </a:extLst>
          </p:cNvPr>
          <p:cNvSpPr txBox="1"/>
          <p:nvPr/>
        </p:nvSpPr>
        <p:spPr>
          <a:xfrm>
            <a:off x="8026981" y="4183876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0.099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8B7EB5B-14C5-7F46-8359-B8F3D78A93D0}"/>
              </a:ext>
            </a:extLst>
          </p:cNvPr>
          <p:cNvSpPr txBox="1"/>
          <p:nvPr/>
        </p:nvSpPr>
        <p:spPr>
          <a:xfrm>
            <a:off x="8001003" y="2612436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0.001</a:t>
            </a:r>
          </a:p>
        </p:txBody>
      </p:sp>
    </p:spTree>
    <p:extLst>
      <p:ext uri="{BB962C8B-B14F-4D97-AF65-F5344CB8AC3E}">
        <p14:creationId xmlns:p14="http://schemas.microsoft.com/office/powerpoint/2010/main" val="1649385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CB97E-DBB6-B047-9575-D6E11E6FD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BBB81-B172-4E41-AB33-212AD3300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absolute frequencies to calculate probabilities</a:t>
            </a:r>
          </a:p>
          <a:p>
            <a:r>
              <a:rPr lang="en-US" dirty="0"/>
              <a:t>Use tree diagrams to calculate probabilities</a:t>
            </a:r>
          </a:p>
          <a:p>
            <a:r>
              <a:rPr lang="en-US" dirty="0"/>
              <a:t>Apply these skills to diagnostic testing</a:t>
            </a:r>
          </a:p>
          <a:p>
            <a:pPr lvl="1"/>
            <a:r>
              <a:rPr lang="en-US" dirty="0"/>
              <a:t>Sensitivity, specificity, positive predictive value, negative predictive value, true positives, false positives, true negatives, and false negatives</a:t>
            </a:r>
          </a:p>
          <a:p>
            <a:r>
              <a:rPr lang="en-US" dirty="0"/>
              <a:t>Learn Bayes’ theorem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201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BAECB-94F2-2541-A846-506245DC6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b: Tree diagram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1ED2D1-176E-1B41-B3A8-5A8BADF9D476}"/>
              </a:ext>
            </a:extLst>
          </p:cNvPr>
          <p:cNvCxnSpPr>
            <a:cxnSpLocks/>
          </p:cNvCxnSpPr>
          <p:nvPr/>
        </p:nvCxnSpPr>
        <p:spPr>
          <a:xfrm flipV="1">
            <a:off x="838200" y="2601686"/>
            <a:ext cx="2111829" cy="1399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B1DF5A7-9AA9-9A46-9BCE-803A9E3A4A01}"/>
              </a:ext>
            </a:extLst>
          </p:cNvPr>
          <p:cNvCxnSpPr>
            <a:cxnSpLocks/>
          </p:cNvCxnSpPr>
          <p:nvPr/>
        </p:nvCxnSpPr>
        <p:spPr>
          <a:xfrm>
            <a:off x="838200" y="4001294"/>
            <a:ext cx="21118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6F4D0DB-D913-6E4D-A9F9-ECE02CD6F7E6}"/>
              </a:ext>
            </a:extLst>
          </p:cNvPr>
          <p:cNvSpPr txBox="1"/>
          <p:nvPr/>
        </p:nvSpPr>
        <p:spPr>
          <a:xfrm>
            <a:off x="2971799" y="1690688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 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3889D2-5184-4A4A-BD4A-E7D24BB80BD4}"/>
              </a:ext>
            </a:extLst>
          </p:cNvPr>
          <p:cNvSpPr txBox="1"/>
          <p:nvPr/>
        </p:nvSpPr>
        <p:spPr>
          <a:xfrm>
            <a:off x="2971799" y="2360320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cancer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326757-B664-A043-94A8-43C698B68620}"/>
              </a:ext>
            </a:extLst>
          </p:cNvPr>
          <p:cNvSpPr txBox="1"/>
          <p:nvPr/>
        </p:nvSpPr>
        <p:spPr>
          <a:xfrm>
            <a:off x="2971799" y="3816628"/>
            <a:ext cx="2623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  <a:p>
            <a:r>
              <a:rPr lang="en-US" dirty="0"/>
              <a:t>cancer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658972-92A5-5741-9E37-02E97518235B}"/>
              </a:ext>
            </a:extLst>
          </p:cNvPr>
          <p:cNvSpPr txBox="1"/>
          <p:nvPr/>
        </p:nvSpPr>
        <p:spPr>
          <a:xfrm>
            <a:off x="1551214" y="2407607"/>
            <a:ext cx="123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P(C)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2198EF-4F53-5C4A-8EE5-B719ADBB8F44}"/>
              </a:ext>
            </a:extLst>
          </p:cNvPr>
          <p:cNvSpPr txBox="1"/>
          <p:nvPr/>
        </p:nvSpPr>
        <p:spPr>
          <a:xfrm>
            <a:off x="1551213" y="2915043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0.01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C89CE4-D385-A84B-9BC3-2D92C7CAF60F}"/>
              </a:ext>
            </a:extLst>
          </p:cNvPr>
          <p:cNvSpPr txBox="1"/>
          <p:nvPr/>
        </p:nvSpPr>
        <p:spPr>
          <a:xfrm>
            <a:off x="1540331" y="3999210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0.99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E6C5827-6268-AF40-9D7C-66AE9C921404}"/>
              </a:ext>
            </a:extLst>
          </p:cNvPr>
          <p:cNvCxnSpPr>
            <a:cxnSpLocks/>
          </p:cNvCxnSpPr>
          <p:nvPr/>
        </p:nvCxnSpPr>
        <p:spPr>
          <a:xfrm flipV="1">
            <a:off x="3682092" y="2054413"/>
            <a:ext cx="2405743" cy="488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1A009FE-5BF9-BA4F-BC4B-26ACF3858DD4}"/>
              </a:ext>
            </a:extLst>
          </p:cNvPr>
          <p:cNvCxnSpPr>
            <a:cxnSpLocks/>
          </p:cNvCxnSpPr>
          <p:nvPr/>
        </p:nvCxnSpPr>
        <p:spPr>
          <a:xfrm flipV="1">
            <a:off x="3875313" y="3731382"/>
            <a:ext cx="2266954" cy="408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C488135-1CDD-714D-BB14-3B0FE3FE1FA9}"/>
              </a:ext>
            </a:extLst>
          </p:cNvPr>
          <p:cNvCxnSpPr>
            <a:cxnSpLocks/>
          </p:cNvCxnSpPr>
          <p:nvPr/>
        </p:nvCxnSpPr>
        <p:spPr>
          <a:xfrm>
            <a:off x="3682092" y="2564876"/>
            <a:ext cx="2422075" cy="220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70B265B-8284-184C-B4EC-1ECB123D85BD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3875313" y="4143442"/>
            <a:ext cx="2266954" cy="220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6848AE7-101C-7D47-B2E4-E711A1968E8A}"/>
              </a:ext>
            </a:extLst>
          </p:cNvPr>
          <p:cNvSpPr txBox="1"/>
          <p:nvPr/>
        </p:nvSpPr>
        <p:spPr>
          <a:xfrm>
            <a:off x="6142267" y="1331832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 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C56A7A8-1826-004D-ACFB-596E9AA91CDB}"/>
              </a:ext>
            </a:extLst>
          </p:cNvPr>
          <p:cNvSpPr txBox="1"/>
          <p:nvPr/>
        </p:nvSpPr>
        <p:spPr>
          <a:xfrm>
            <a:off x="4702631" y="1506022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P(T|C)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3CDF6F8-BE31-904A-9FB1-94FB1071F44F}"/>
              </a:ext>
            </a:extLst>
          </p:cNvPr>
          <p:cNvSpPr txBox="1"/>
          <p:nvPr/>
        </p:nvSpPr>
        <p:spPr>
          <a:xfrm>
            <a:off x="4738005" y="4330076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0.90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658273-5192-A646-86DD-5B6F15EF9439}"/>
              </a:ext>
            </a:extLst>
          </p:cNvPr>
          <p:cNvSpPr txBox="1"/>
          <p:nvPr/>
        </p:nvSpPr>
        <p:spPr>
          <a:xfrm>
            <a:off x="4702630" y="3535837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0.10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8884C3C-8686-A847-8EE4-D6B7246A9EA0}"/>
              </a:ext>
            </a:extLst>
          </p:cNvPr>
          <p:cNvSpPr txBox="1"/>
          <p:nvPr/>
        </p:nvSpPr>
        <p:spPr>
          <a:xfrm>
            <a:off x="4702630" y="2685019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0.10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24595FE-03A3-344D-A2E6-59E4A5931DBF}"/>
              </a:ext>
            </a:extLst>
          </p:cNvPr>
          <p:cNvSpPr txBox="1"/>
          <p:nvPr/>
        </p:nvSpPr>
        <p:spPr>
          <a:xfrm>
            <a:off x="4702631" y="1976092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0.90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A665B54-81E6-1049-8A9E-2822B9D84788}"/>
              </a:ext>
            </a:extLst>
          </p:cNvPr>
          <p:cNvSpPr txBox="1"/>
          <p:nvPr/>
        </p:nvSpPr>
        <p:spPr>
          <a:xfrm>
            <a:off x="6087835" y="1856998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positive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7C878E1-F25D-4F40-B945-735C541A5AD1}"/>
              </a:ext>
            </a:extLst>
          </p:cNvPr>
          <p:cNvSpPr txBox="1"/>
          <p:nvPr/>
        </p:nvSpPr>
        <p:spPr>
          <a:xfrm>
            <a:off x="6087834" y="2597473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negative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93EB524-DDED-9B43-A278-DF1EA0176802}"/>
              </a:ext>
            </a:extLst>
          </p:cNvPr>
          <p:cNvSpPr txBox="1"/>
          <p:nvPr/>
        </p:nvSpPr>
        <p:spPr>
          <a:xfrm>
            <a:off x="6142268" y="3438657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positive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8D4E5D7-2C8A-AC4A-8C0E-1FF9575461E2}"/>
              </a:ext>
            </a:extLst>
          </p:cNvPr>
          <p:cNvSpPr txBox="1"/>
          <p:nvPr/>
        </p:nvSpPr>
        <p:spPr>
          <a:xfrm>
            <a:off x="6142267" y="4179132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negative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8A86772-8EE7-1E4A-B425-0B420A19DC21}"/>
              </a:ext>
            </a:extLst>
          </p:cNvPr>
          <p:cNvSpPr txBox="1"/>
          <p:nvPr/>
        </p:nvSpPr>
        <p:spPr>
          <a:xfrm>
            <a:off x="8001006" y="1302095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P(C and T)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7934F6C-EA04-4D4D-8D7B-D5DFDBD993C2}"/>
              </a:ext>
            </a:extLst>
          </p:cNvPr>
          <p:cNvSpPr txBox="1"/>
          <p:nvPr/>
        </p:nvSpPr>
        <p:spPr>
          <a:xfrm>
            <a:off x="8001005" y="1813289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0.009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4B0F762-C0F6-7A45-AF6F-6A770A9AD4C4}"/>
              </a:ext>
            </a:extLst>
          </p:cNvPr>
          <p:cNvSpPr txBox="1"/>
          <p:nvPr/>
        </p:nvSpPr>
        <p:spPr>
          <a:xfrm>
            <a:off x="8001005" y="3329314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0.099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4D7C417-BE76-1A4E-8235-90C1CE1CA56A}"/>
              </a:ext>
            </a:extLst>
          </p:cNvPr>
          <p:cNvSpPr txBox="1"/>
          <p:nvPr/>
        </p:nvSpPr>
        <p:spPr>
          <a:xfrm>
            <a:off x="7960183" y="4156698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0.891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8B7EB5B-14C5-7F46-8359-B8F3D78A93D0}"/>
              </a:ext>
            </a:extLst>
          </p:cNvPr>
          <p:cNvSpPr txBox="1"/>
          <p:nvPr/>
        </p:nvSpPr>
        <p:spPr>
          <a:xfrm>
            <a:off x="8001003" y="2612436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0.001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AC4AF0-2F98-F44D-827C-839FAFD5B164}"/>
              </a:ext>
            </a:extLst>
          </p:cNvPr>
          <p:cNvSpPr txBox="1"/>
          <p:nvPr/>
        </p:nvSpPr>
        <p:spPr>
          <a:xfrm>
            <a:off x="1058634" y="5398818"/>
            <a:ext cx="10811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P(C=</a:t>
            </a:r>
            <a:r>
              <a:rPr lang="en-US" dirty="0" err="1"/>
              <a:t>cancer|T</a:t>
            </a:r>
            <a:r>
              <a:rPr lang="en-US" dirty="0"/>
              <a:t>=+) = P(cancer &amp; test positive)/P(test positive)</a:t>
            </a:r>
          </a:p>
          <a:p>
            <a:r>
              <a:rPr lang="en-US" dirty="0"/>
              <a:t>                               = P(cancer &amp; test positive)/[P(test positive &amp; cancer) + P(test positive &amp; no cancer)]</a:t>
            </a:r>
          </a:p>
          <a:p>
            <a:r>
              <a:rPr lang="en-US" dirty="0"/>
              <a:t>                               = P(true positive)/[P(true positive) + P(false positive)]</a:t>
            </a:r>
          </a:p>
          <a:p>
            <a:r>
              <a:rPr lang="en-US" dirty="0"/>
              <a:t>                               = 0.009/(0.009 + 0.099) = 8.3%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333AA8-CFEF-1842-A4A5-E890E8895BAE}"/>
              </a:ext>
            </a:extLst>
          </p:cNvPr>
          <p:cNvSpPr txBox="1"/>
          <p:nvPr/>
        </p:nvSpPr>
        <p:spPr>
          <a:xfrm>
            <a:off x="9246521" y="1779408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Positive (TP)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A9DB37-D68B-DB42-99E6-3976976BA8BD}"/>
              </a:ext>
            </a:extLst>
          </p:cNvPr>
          <p:cNvSpPr txBox="1"/>
          <p:nvPr/>
        </p:nvSpPr>
        <p:spPr>
          <a:xfrm>
            <a:off x="9246520" y="2581258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 negative (FN)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41CB846-CC44-2C4D-BB90-179849A40D1F}"/>
              </a:ext>
            </a:extLst>
          </p:cNvPr>
          <p:cNvSpPr txBox="1"/>
          <p:nvPr/>
        </p:nvSpPr>
        <p:spPr>
          <a:xfrm>
            <a:off x="9271911" y="3327008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 positive (FP)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CCB5F62-D3F6-6E41-B351-83F34DB5AA68}"/>
              </a:ext>
            </a:extLst>
          </p:cNvPr>
          <p:cNvSpPr txBox="1"/>
          <p:nvPr/>
        </p:nvSpPr>
        <p:spPr>
          <a:xfrm>
            <a:off x="9312731" y="4139793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negative (TN)</a:t>
            </a:r>
          </a:p>
        </p:txBody>
      </p:sp>
    </p:spTree>
    <p:extLst>
      <p:ext uri="{BB962C8B-B14F-4D97-AF65-F5344CB8AC3E}">
        <p14:creationId xmlns:p14="http://schemas.microsoft.com/office/powerpoint/2010/main" val="417425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1DCDB-5530-2745-ABFE-693563281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Bayes’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0E5E6D-4879-2245-9FF1-0FCD1CBEF0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answer this question, we started with information on P(T|C) and P(C) and used it to calculate P(C|T). </a:t>
                </a:r>
              </a:p>
              <a:p>
                <a:r>
                  <a:rPr lang="en-US" dirty="0"/>
                  <a:t>We can generalize how we did this using a rule known as Bayes’ Theorem.</a:t>
                </a:r>
              </a:p>
              <a:p>
                <a:r>
                  <a:rPr lang="en-US" dirty="0"/>
                  <a:t>To begin, recall the formula for conditional probability from last class: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0E5E6D-4879-2245-9FF1-0FCD1CBEF0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01783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1DCDB-5530-2745-ABFE-693563281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Bayes’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0E5E6D-4879-2245-9FF1-0FCD1CBEF0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begin, recall the formula for conditional probability from last class: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[Formula 1]</a:t>
                </a:r>
              </a:p>
              <a:p>
                <a:r>
                  <a:rPr lang="en-US" dirty="0"/>
                  <a:t>This formula also implies: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which can be rearranged as: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dirty="0"/>
                  <a:t> [Formula 2]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0E5E6D-4879-2245-9FF1-0FCD1CBEF0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84668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AAB48-9C64-3141-ACE2-1F2E3FA31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Bayes’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E81EF8-9BD4-0A4E-80FC-ED607DCA95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Plug Formula 2 into Formula 1: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[Formula 3]</a:t>
                </a:r>
              </a:p>
              <a:p>
                <a:r>
                  <a:rPr lang="en-US" dirty="0"/>
                  <a:t>If A only has two states, either A occurs or it does not (A’ occurs), then P(B) can be partitioned into two pieces: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Then we can plug in this result into Formula 3: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E81EF8-9BD4-0A4E-80FC-ED607DCA95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0684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126F4-AA79-654B-B675-7F0E5B21B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Bayes’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51E644-BA4E-704E-935B-50D120D241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This is Bayes’ Theorem</a:t>
                </a:r>
              </a:p>
              <a:p>
                <a:r>
                  <a:rPr lang="en-US" dirty="0"/>
                  <a:t>It allows to calculate a conditional probability (here, P(A|B)), when we only have information on the reverse condition (P(B|A)), as well as information on the overall probability of A (P(A))</a:t>
                </a:r>
              </a:p>
              <a:p>
                <a:r>
                  <a:rPr lang="en-US" dirty="0"/>
                  <a:t>This is how we went from calculating the positive predictive value, P(C=</a:t>
                </a:r>
                <a:r>
                  <a:rPr lang="en-US" dirty="0" err="1"/>
                  <a:t>cancer|T</a:t>
                </a:r>
                <a:r>
                  <a:rPr lang="en-US" dirty="0"/>
                  <a:t>=+), when we only knew the Sensitivity (P(T=+|C=cancer)), Specificity (P(T=-|C=no cancer)), and Prevalence of cancer (P(C=cancer))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51E644-BA4E-704E-935B-50D120D241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170" r="-1930" b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677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443AC-BA05-A34B-92E8-4BA6C11F9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Bayes’ Theorem, Generalized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299AB-CC30-EF47-96D8-4F4C4A5CD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Rather than only having A and A', suppose that A could take the values 1, 2, 3, and so on through A=k, where each of these states are disjoint and there probabilities are non-zero and add to 1. </a:t>
            </a:r>
          </a:p>
          <a:p>
            <a:r>
              <a:rPr lang="en-US" dirty="0"/>
              <a:t>Then for B whose probability is not 0 or 1,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Don’t worry too much about understanding this formula</a:t>
            </a:r>
          </a:p>
          <a:p>
            <a:r>
              <a:rPr lang="en-US" dirty="0"/>
              <a:t>Rather, focus on practicing the calculations for diagnostic testing like the one shown on the previous slide.</a:t>
            </a:r>
          </a:p>
          <a:p>
            <a:r>
              <a:rPr lang="en-US" dirty="0"/>
              <a:t>You can watch </a:t>
            </a:r>
            <a:r>
              <a:rPr lang="en-US" dirty="0">
                <a:hlinkClick r:id="rId2"/>
              </a:rPr>
              <a:t>this video </a:t>
            </a:r>
            <a:r>
              <a:rPr lang="en-US" dirty="0"/>
              <a:t>(6 mins) to see how Bayes’ Theorem is using in AI today. 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1D0C71E-71A2-2E44-97B7-B522EE09D677}"/>
                  </a:ext>
                </a:extLst>
              </p:cNvPr>
              <p:cNvSpPr/>
              <p:nvPr/>
            </p:nvSpPr>
            <p:spPr>
              <a:xfrm>
                <a:off x="2500208" y="3322262"/>
                <a:ext cx="7191584" cy="6790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 …+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1D0C71E-71A2-2E44-97B7-B522EE09D6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0208" y="3322262"/>
                <a:ext cx="7191584" cy="679032"/>
              </a:xfrm>
              <a:prstGeom prst="rect">
                <a:avLst/>
              </a:prstGeom>
              <a:blipFill>
                <a:blip r:embed="rId3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15880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E1253-A3BA-B74B-8CAF-3054DB2D7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26124-0CF5-EC47-B3A0-EC59E5466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Absolute frequencies or tree diagrams</a:t>
            </a:r>
          </a:p>
          <a:p>
            <a:pPr lvl="1"/>
            <a:r>
              <a:rPr lang="en-US" dirty="0"/>
              <a:t>Use the method you like best to solve for probabilities</a:t>
            </a:r>
          </a:p>
          <a:p>
            <a:pPr lvl="1"/>
            <a:r>
              <a:rPr lang="en-US" dirty="0"/>
              <a:t>Or, use a Venn diagram. Apply the method that makes the most sense to you and suits the question.</a:t>
            </a:r>
          </a:p>
          <a:p>
            <a:r>
              <a:rPr lang="en-US" dirty="0"/>
              <a:t>Diagnostic testing</a:t>
            </a:r>
          </a:p>
          <a:p>
            <a:pPr lvl="1"/>
            <a:r>
              <a:rPr lang="en-US" dirty="0"/>
              <a:t>Key lesson: Just because Sensitivity and Specificity are high, this does not imply that the Positive predictive value is also high. In lab, you will explore why this is the case</a:t>
            </a:r>
          </a:p>
          <a:p>
            <a:r>
              <a:rPr lang="en-US" dirty="0"/>
              <a:t>Bayes’ Theorem</a:t>
            </a:r>
          </a:p>
          <a:p>
            <a:pPr lvl="1"/>
            <a:r>
              <a:rPr lang="en-US" dirty="0"/>
              <a:t>We used it without event knowing it!</a:t>
            </a:r>
          </a:p>
          <a:p>
            <a:pPr lvl="1"/>
            <a:r>
              <a:rPr lang="en-US" dirty="0"/>
              <a:t>Don’t worry about the formula, just know how to solve for probabilities using the method that you understand best. </a:t>
            </a:r>
          </a:p>
        </p:txBody>
      </p:sp>
    </p:spTree>
    <p:extLst>
      <p:ext uri="{BB962C8B-B14F-4D97-AF65-F5344CB8AC3E}">
        <p14:creationId xmlns:p14="http://schemas.microsoft.com/office/powerpoint/2010/main" val="3967264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F64E2-F097-F04F-B4D1-727855B30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Unintended pregnancies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FC0E6-7F43-634E-A395-6E747CAD2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Approximately 9% of all births in the US are to teen mothers (aged 15-19), 24% to young-adult mothers (ages 20-24) and the remaining 67% to adult mothers (aged 25-44). </a:t>
            </a:r>
          </a:p>
          <a:p>
            <a:r>
              <a:rPr lang="en-US" dirty="0"/>
              <a:t>A survey found that only 23% of births to teen mothers are intended. Among births to young adult women, 50% are intended, and among women aged 25-44 75% are intended</a:t>
            </a:r>
          </a:p>
        </p:txBody>
      </p:sp>
    </p:spTree>
    <p:extLst>
      <p:ext uri="{BB962C8B-B14F-4D97-AF65-F5344CB8AC3E}">
        <p14:creationId xmlns:p14="http://schemas.microsoft.com/office/powerpoint/2010/main" val="1714484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C17C1-2AD8-2D47-B403-3B66FA0C5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events using probability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C2B62-6FE4-1342-9922-021E80948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Express all the </a:t>
            </a:r>
            <a:r>
              <a:rPr lang="en-US" dirty="0" err="1"/>
              <a:t>percents</a:t>
            </a:r>
            <a:r>
              <a:rPr lang="en-US" dirty="0"/>
              <a:t> on the previous slide using probability notation.</a:t>
            </a:r>
          </a:p>
          <a:p>
            <a:r>
              <a:rPr lang="en-US" dirty="0"/>
              <a:t>Let M denote the age of the mother and B denote whether the birth was intended. Then we can define the events on the previous slides as:</a:t>
            </a:r>
          </a:p>
          <a:p>
            <a:pPr lvl="1"/>
            <a:r>
              <a:rPr lang="en-US" dirty="0"/>
              <a:t>P(M = teen) = 0.09	</a:t>
            </a:r>
          </a:p>
          <a:p>
            <a:pPr lvl="1"/>
            <a:r>
              <a:rPr lang="en-US" dirty="0"/>
              <a:t>P(M = young adult) = 0.24</a:t>
            </a:r>
          </a:p>
          <a:p>
            <a:pPr lvl="1"/>
            <a:r>
              <a:rPr lang="en-US" dirty="0"/>
              <a:t>P(M = older adult) = 0.67</a:t>
            </a:r>
          </a:p>
          <a:p>
            <a:pPr lvl="1"/>
            <a:r>
              <a:rPr lang="en-US" dirty="0"/>
              <a:t>P(B = </a:t>
            </a:r>
            <a:r>
              <a:rPr lang="en-US" dirty="0" err="1"/>
              <a:t>intended|M</a:t>
            </a:r>
            <a:r>
              <a:rPr lang="en-US" dirty="0"/>
              <a:t> = teen) = 0.23</a:t>
            </a:r>
          </a:p>
          <a:p>
            <a:pPr lvl="1"/>
            <a:r>
              <a:rPr lang="en-US" dirty="0"/>
              <a:t>P(B = </a:t>
            </a:r>
            <a:r>
              <a:rPr lang="en-US" dirty="0" err="1"/>
              <a:t>intended|M</a:t>
            </a:r>
            <a:r>
              <a:rPr lang="en-US" dirty="0"/>
              <a:t> = young adult) = 0.5</a:t>
            </a:r>
          </a:p>
          <a:p>
            <a:pPr lvl="1"/>
            <a:r>
              <a:rPr lang="en-US" dirty="0"/>
              <a:t>P(B = </a:t>
            </a:r>
            <a:r>
              <a:rPr lang="en-US" dirty="0" err="1"/>
              <a:t>intended|M</a:t>
            </a:r>
            <a:r>
              <a:rPr lang="en-US" dirty="0"/>
              <a:t> = older adult) = 0.75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180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58FFC-067F-F542-A5F7-AE09D3B82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to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2B664-6457-5A44-88BC-C56F49727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probability that any given live birth in the U.S. is unintended?</a:t>
            </a:r>
          </a:p>
          <a:p>
            <a:pPr lvl="1"/>
            <a:r>
              <a:rPr lang="en-US" dirty="0"/>
              <a:t>Rewrite this question as a probability statement</a:t>
            </a:r>
          </a:p>
          <a:p>
            <a:r>
              <a:rPr lang="en-US" dirty="0"/>
              <a:t>We will cover two ways to answer this question: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Using absolute frequencies (not covered in the book)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Using tree diagrams</a:t>
            </a:r>
          </a:p>
        </p:txBody>
      </p:sp>
    </p:spTree>
    <p:extLst>
      <p:ext uri="{BB962C8B-B14F-4D97-AF65-F5344CB8AC3E}">
        <p14:creationId xmlns:p14="http://schemas.microsoft.com/office/powerpoint/2010/main" val="1873810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AB3B7-39AC-0948-9CF2-6FEF064E7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a: Absolute Frequencies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0FE16-2D7F-F04B-893D-2360D10F6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Pretend there are 1000 women. Given that 9%, 24%, and 67% of the mothers are teens, younger, and older mothers (respectively) this means that out of the 1000:</a:t>
            </a:r>
          </a:p>
          <a:p>
            <a:pPr lvl="1"/>
            <a:r>
              <a:rPr lang="en-US" dirty="0"/>
              <a:t>90 are teens</a:t>
            </a:r>
          </a:p>
          <a:p>
            <a:pPr lvl="1"/>
            <a:r>
              <a:rPr lang="en-US" dirty="0"/>
              <a:t>240 are younger mothers</a:t>
            </a:r>
          </a:p>
          <a:p>
            <a:pPr lvl="1"/>
            <a:r>
              <a:rPr lang="en-US" dirty="0"/>
              <a:t>670 are older mothers</a:t>
            </a:r>
          </a:p>
        </p:txBody>
      </p:sp>
    </p:spTree>
    <p:extLst>
      <p:ext uri="{BB962C8B-B14F-4D97-AF65-F5344CB8AC3E}">
        <p14:creationId xmlns:p14="http://schemas.microsoft.com/office/powerpoint/2010/main" val="778641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730CE-F2FA-A440-8E09-E86B74630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a: Absolute Frequencies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9547D-4B88-EF41-8F72-B8145BE2D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Now, </a:t>
            </a:r>
            <a:r>
              <a:rPr lang="en-US" u="sng" dirty="0"/>
              <a:t>conditional</a:t>
            </a:r>
            <a:r>
              <a:rPr lang="en-US" dirty="0"/>
              <a:t> on being a teen, 23% of the pregnancies are intended. </a:t>
            </a:r>
          </a:p>
          <a:p>
            <a:r>
              <a:rPr lang="en-US" dirty="0"/>
              <a:t>This means that 90x23% = 20.7 teen mothers had intended pregnancies. </a:t>
            </a:r>
          </a:p>
          <a:p>
            <a:r>
              <a:rPr lang="en-US" dirty="0"/>
              <a:t>We can calculate these joint probabilities for each age group:</a:t>
            </a:r>
          </a:p>
          <a:p>
            <a:pPr lvl="1"/>
            <a:r>
              <a:rPr lang="en-US" dirty="0"/>
              <a:t>90 are teens, 90x23% = 20.7 teens with intended pregnancies (and 69.3 teens with unintended pregnancies).</a:t>
            </a:r>
          </a:p>
          <a:p>
            <a:pPr lvl="1"/>
            <a:r>
              <a:rPr lang="en-US" dirty="0"/>
              <a:t>240 are younger mothers, 240 x50% = 120 younger mothers with intended pregnancies (and 120 younger mothers with intended pregnancies).</a:t>
            </a:r>
          </a:p>
          <a:p>
            <a:pPr lvl="1"/>
            <a:r>
              <a:rPr lang="en-US" dirty="0"/>
              <a:t>670 are older mothers, 670x75% = 502.5 older mothers with intended pregnancies (and 167.5 with unintended pregnancies).</a:t>
            </a:r>
          </a:p>
        </p:txBody>
      </p:sp>
    </p:spTree>
    <p:extLst>
      <p:ext uri="{BB962C8B-B14F-4D97-AF65-F5344CB8AC3E}">
        <p14:creationId xmlns:p14="http://schemas.microsoft.com/office/powerpoint/2010/main" val="404738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E2E99-D915-544A-BB53-24115FAF1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a: Absolute Frequencies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F6E90-FB41-7E4F-828B-77A1453D0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Then, we can add on the number of unintended pregnancies across all the mothers: </a:t>
            </a:r>
          </a:p>
          <a:p>
            <a:pPr lvl="1"/>
            <a:r>
              <a:rPr lang="en-US" dirty="0"/>
              <a:t>69.3 + 120 + 167.5 = 356.8</a:t>
            </a:r>
          </a:p>
          <a:p>
            <a:r>
              <a:rPr lang="en-US" dirty="0"/>
              <a:t>The last step is to convert this back to a probability. </a:t>
            </a:r>
          </a:p>
          <a:p>
            <a:r>
              <a:rPr lang="en-US" dirty="0"/>
              <a:t>To do that, remember that there were 1000 women in the population. So 356.8/1000 = 35.7%</a:t>
            </a:r>
          </a:p>
          <a:p>
            <a:r>
              <a:rPr lang="en-US" dirty="0"/>
              <a:t>Conclusion: The chance that a live birth in the US is unintended is 35.7%.</a:t>
            </a:r>
          </a:p>
        </p:txBody>
      </p:sp>
    </p:spTree>
    <p:extLst>
      <p:ext uri="{BB962C8B-B14F-4D97-AF65-F5344CB8AC3E}">
        <p14:creationId xmlns:p14="http://schemas.microsoft.com/office/powerpoint/2010/main" val="4206547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896A4-340A-C543-BA6B-829F906A0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b: Tree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61E03-ACB8-BE42-942F-3F8E3A06D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Rather than using absolute frequencies, you might prefer to draw this information using a tree diagram</a:t>
            </a:r>
          </a:p>
          <a:p>
            <a:r>
              <a:rPr lang="en-US" dirty="0"/>
              <a:t>These diagrams are helpful when you know information about conditional probabilities and when the events of interest have more than two states (which is when Venn diagrams are used)</a:t>
            </a:r>
          </a:p>
        </p:txBody>
      </p:sp>
    </p:spTree>
    <p:extLst>
      <p:ext uri="{BB962C8B-B14F-4D97-AF65-F5344CB8AC3E}">
        <p14:creationId xmlns:p14="http://schemas.microsoft.com/office/powerpoint/2010/main" val="4117742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1396</TotalTime>
  <Words>1913</Words>
  <Application>Microsoft Macintosh PowerPoint</Application>
  <PresentationFormat>Widescreen</PresentationFormat>
  <Paragraphs>246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Office Theme</vt:lpstr>
      <vt:lpstr>Tree diagrams, absolute frequencies, and diagnostic testing</vt:lpstr>
      <vt:lpstr>Today’s agenda</vt:lpstr>
      <vt:lpstr>Unintended pregnancies</vt:lpstr>
      <vt:lpstr>Define events using probability notation</vt:lpstr>
      <vt:lpstr>Question to answer</vt:lpstr>
      <vt:lpstr>Method a: Absolute Frequencies</vt:lpstr>
      <vt:lpstr>Method a: Absolute Frequencies</vt:lpstr>
      <vt:lpstr>Method a: Absolute Frequencies</vt:lpstr>
      <vt:lpstr>Method b: Tree diagram</vt:lpstr>
      <vt:lpstr>Method b: Tree diagram</vt:lpstr>
      <vt:lpstr>Method b: Tree diagram</vt:lpstr>
      <vt:lpstr>Diagnostic Testing</vt:lpstr>
      <vt:lpstr>Recall the question I asked a few days ago…</vt:lpstr>
      <vt:lpstr>Rewrite this information using prob. notation</vt:lpstr>
      <vt:lpstr>Diagnostic testing definitions</vt:lpstr>
      <vt:lpstr>Diagnostic testing definitions</vt:lpstr>
      <vt:lpstr>Back to the question</vt:lpstr>
      <vt:lpstr>Absolute frequency approach</vt:lpstr>
      <vt:lpstr>Method b: Tree diagram</vt:lpstr>
      <vt:lpstr>Method b: Tree diagram</vt:lpstr>
      <vt:lpstr>Bayes’ Theorem</vt:lpstr>
      <vt:lpstr>Bayes’ Theorem</vt:lpstr>
      <vt:lpstr>Bayes’ Theorem</vt:lpstr>
      <vt:lpstr>Bayes’ Theorem</vt:lpstr>
      <vt:lpstr>Bayes’ Theorem, Generalized</vt:lpstr>
      <vt:lpstr>Recap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 diagrams, absolute frequencies, and diagnostic testing</dc:title>
  <dc:creator>Microsoft Office User</dc:creator>
  <cp:lastModifiedBy>Microsoft Office User</cp:lastModifiedBy>
  <cp:revision>18</cp:revision>
  <cp:lastPrinted>2019-09-30T04:19:47Z</cp:lastPrinted>
  <dcterms:created xsi:type="dcterms:W3CDTF">2019-09-29T16:59:04Z</dcterms:created>
  <dcterms:modified xsi:type="dcterms:W3CDTF">2019-09-30T16:15:13Z</dcterms:modified>
</cp:coreProperties>
</file>