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76" r:id="rId3"/>
    <p:sldId id="279" r:id="rId4"/>
    <p:sldId id="278" r:id="rId5"/>
    <p:sldId id="257" r:id="rId6"/>
    <p:sldId id="258" r:id="rId7"/>
    <p:sldId id="262" r:id="rId8"/>
    <p:sldId id="259" r:id="rId9"/>
    <p:sldId id="260" r:id="rId10"/>
    <p:sldId id="261" r:id="rId11"/>
    <p:sldId id="277" r:id="rId12"/>
    <p:sldId id="265" r:id="rId13"/>
    <p:sldId id="264"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p:restoredTop sz="78297"/>
  </p:normalViewPr>
  <p:slideViewPr>
    <p:cSldViewPr snapToGrid="0" snapToObjects="1">
      <p:cViewPr varScale="1">
        <p:scale>
          <a:sx n="98" d="100"/>
          <a:sy n="98" d="100"/>
        </p:scale>
        <p:origin x="10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0A153-3679-1E4F-B431-16BBAF03DA9F}" type="datetimeFigureOut">
              <a:rPr lang="en-US" smtClean="0"/>
              <a:t>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D43C1-1449-644F-8EA6-696EF7F15F23}" type="slidenum">
              <a:rPr lang="en-US" smtClean="0"/>
              <a:t>‹#›</a:t>
            </a:fld>
            <a:endParaRPr lang="en-US"/>
          </a:p>
        </p:txBody>
      </p:sp>
    </p:spTree>
    <p:extLst>
      <p:ext uri="{BB962C8B-B14F-4D97-AF65-F5344CB8AC3E}">
        <p14:creationId xmlns:p14="http://schemas.microsoft.com/office/powerpoint/2010/main" val="327086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D43C1-1449-644F-8EA6-696EF7F15F23}" type="slidenum">
              <a:rPr lang="en-US" smtClean="0"/>
              <a:t>7</a:t>
            </a:fld>
            <a:endParaRPr lang="en-US"/>
          </a:p>
        </p:txBody>
      </p:sp>
    </p:spTree>
    <p:extLst>
      <p:ext uri="{BB962C8B-B14F-4D97-AF65-F5344CB8AC3E}">
        <p14:creationId xmlns:p14="http://schemas.microsoft.com/office/powerpoint/2010/main" val="403004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D43C1-1449-644F-8EA6-696EF7F15F23}" type="slidenum">
              <a:rPr lang="en-US" smtClean="0"/>
              <a:t>9</a:t>
            </a:fld>
            <a:endParaRPr lang="en-US"/>
          </a:p>
        </p:txBody>
      </p:sp>
    </p:spTree>
    <p:extLst>
      <p:ext uri="{BB962C8B-B14F-4D97-AF65-F5344CB8AC3E}">
        <p14:creationId xmlns:p14="http://schemas.microsoft.com/office/powerpoint/2010/main" val="148126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D43C1-1449-644F-8EA6-696EF7F15F23}" type="slidenum">
              <a:rPr lang="en-US" smtClean="0"/>
              <a:t>13</a:t>
            </a:fld>
            <a:endParaRPr lang="en-US"/>
          </a:p>
        </p:txBody>
      </p:sp>
    </p:spTree>
    <p:extLst>
      <p:ext uri="{BB962C8B-B14F-4D97-AF65-F5344CB8AC3E}">
        <p14:creationId xmlns:p14="http://schemas.microsoft.com/office/powerpoint/2010/main" val="105270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2AF7-228E-1741-9274-B91D892BF6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B76CF-BB4D-1543-8F4A-D042598CA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0D733-53AE-7646-AE55-089BE1FA7715}"/>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133AB5EB-D476-C54E-9ABD-47D5BF943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89276-4AF1-9F49-A635-451EF48D5344}"/>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08721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58FC-DF0E-1C4E-AB13-94C942764C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B9BA9-F3BE-3641-A72B-76415635E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74369-B02C-624D-BFCF-A1E9F6E6B986}"/>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E9FEEB3C-EA51-1C40-AE12-D0BDA0EBA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16BC0-9EC6-624E-907E-63E2666073FD}"/>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35195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866CF-D165-694D-B873-CE5A39BC01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AF872-D487-8849-98C8-CC7332A67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F614F-337F-F440-9F3D-32CC24CE384A}"/>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C17468A1-DD8E-6549-AC89-747EAE47A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C8B21-7FF9-1843-A269-6BD77F3F1A7B}"/>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130301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A803-1976-BF47-AB33-2C4649A71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2A86D-6503-1743-AD3A-6F022BCE0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273E4-F043-1D49-897E-0F89B5BD6F02}"/>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68CFA9BE-919F-724E-95A8-03143B39E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9FE83-110C-DF44-A196-C1844401A9F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36365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946E-627F-1B47-B3AE-C8B2F12B2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2767C-19AE-904B-842A-DFAE4B69B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54595-31DD-2D43-A1BF-E7001833D7B6}"/>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1432166D-04FA-4C46-A023-44E2682B1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881AD-FCEB-614F-B054-FCB7FA0D78B4}"/>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277083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3796-6612-1242-AA07-D231973E8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509D0-7166-C640-8ABA-5E85D958E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13459-F156-DB42-8E1B-6B777A73F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A1B79E-48EE-2241-9485-F73DF51FAAC8}"/>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6" name="Footer Placeholder 5">
            <a:extLst>
              <a:ext uri="{FF2B5EF4-FFF2-40B4-BE49-F238E27FC236}">
                <a16:creationId xmlns:a16="http://schemas.microsoft.com/office/drawing/2014/main" id="{A6488D9E-263A-BB42-947E-381D4D45A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B9C3B-8A36-A045-834F-A88C0F92BC47}"/>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98278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290-9835-254D-8AEB-A74ADC1CA0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16D295-0397-7D49-9AD5-13DA16ED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452F77-13B5-3846-8607-4CF9E4AB6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9A51D-258F-0048-A093-F4271468B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31E67-9242-C345-A0DB-A7690CBD4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445101-04FB-254E-9380-21EE1983A715}"/>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8" name="Footer Placeholder 7">
            <a:extLst>
              <a:ext uri="{FF2B5EF4-FFF2-40B4-BE49-F238E27FC236}">
                <a16:creationId xmlns:a16="http://schemas.microsoft.com/office/drawing/2014/main" id="{B8B8AB7D-7DF7-FD47-81FE-4E74CC351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F565F4-3A69-CF45-99B6-9CC05B84654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12001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5710-61FA-6C40-9675-9EC57569A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FC690-EF09-2740-8F7B-AB786B3D8DDD}"/>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4" name="Footer Placeholder 3">
            <a:extLst>
              <a:ext uri="{FF2B5EF4-FFF2-40B4-BE49-F238E27FC236}">
                <a16:creationId xmlns:a16="http://schemas.microsoft.com/office/drawing/2014/main" id="{2EA4F579-9471-6D47-803F-DD2CFF883A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E61B60-90EF-9C4C-BC68-F69E453DC58C}"/>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86432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16748-AB73-A946-BF85-38E67074CEF6}"/>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3" name="Footer Placeholder 2">
            <a:extLst>
              <a:ext uri="{FF2B5EF4-FFF2-40B4-BE49-F238E27FC236}">
                <a16:creationId xmlns:a16="http://schemas.microsoft.com/office/drawing/2014/main" id="{6A7234F9-243E-8C4D-B276-51E07E65F2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10A11-BAC0-954E-B82F-7FDD50272373}"/>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41867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4F46-EED2-8A4D-ADB2-DCE9E633F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BCA5F-1F43-8C46-9807-D9CA03C4D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8E0067-212D-CF49-91C7-DA9149430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F779A-61F2-7E45-9DB6-B0F01DD5D283}"/>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6" name="Footer Placeholder 5">
            <a:extLst>
              <a:ext uri="{FF2B5EF4-FFF2-40B4-BE49-F238E27FC236}">
                <a16:creationId xmlns:a16="http://schemas.microsoft.com/office/drawing/2014/main" id="{1DDDA926-C6B6-1F4E-98E1-17A179C4F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F18B5-93F2-7B43-9BF6-86100705823B}"/>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57233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003F-04AC-C64B-97D2-FF1D28528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59B2C-E939-654A-BEFB-78BC15521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16A54B-69D9-6D45-B4A2-9565E44EF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9F7B4-B33A-9249-8A8F-841937E89D27}"/>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6" name="Footer Placeholder 5">
            <a:extLst>
              <a:ext uri="{FF2B5EF4-FFF2-40B4-BE49-F238E27FC236}">
                <a16:creationId xmlns:a16="http://schemas.microsoft.com/office/drawing/2014/main" id="{5388CB76-B6D9-7647-A52F-242CE334D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D490-723A-0E4C-84C8-EBB7E11AC4D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00467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8454B-701F-3D43-8B53-B399C834D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85C1A-5805-E34E-880B-5CBACB756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04955-46D5-C344-A8F7-3450A794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8896A36A-DBFF-9345-817A-7093B8C8A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62FBA2-4E09-5B49-A9B4-5C080E2D9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31943-29C4-9F4C-BAF9-14DF04E6700F}" type="slidenum">
              <a:rPr lang="en-US" smtClean="0"/>
              <a:t>‹#›</a:t>
            </a:fld>
            <a:endParaRPr lang="en-US"/>
          </a:p>
        </p:txBody>
      </p:sp>
    </p:spTree>
    <p:extLst>
      <p:ext uri="{BB962C8B-B14F-4D97-AF65-F5344CB8AC3E}">
        <p14:creationId xmlns:p14="http://schemas.microsoft.com/office/powerpoint/2010/main" val="216144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h142-ucb.github.io/fa20/resourc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CD14-F67F-FF4F-94BF-42AC721EE28B}"/>
              </a:ext>
            </a:extLst>
          </p:cNvPr>
          <p:cNvSpPr>
            <a:spLocks noGrp="1"/>
          </p:cNvSpPr>
          <p:nvPr>
            <p:ph type="ctrTitle"/>
          </p:nvPr>
        </p:nvSpPr>
        <p:spPr/>
        <p:txBody>
          <a:bodyPr/>
          <a:lstStyle/>
          <a:p>
            <a:r>
              <a:rPr lang="en-US" dirty="0"/>
              <a:t>Bringing it all together</a:t>
            </a:r>
          </a:p>
        </p:txBody>
      </p:sp>
      <p:sp>
        <p:nvSpPr>
          <p:cNvPr id="3" name="Subtitle 2">
            <a:extLst>
              <a:ext uri="{FF2B5EF4-FFF2-40B4-BE49-F238E27FC236}">
                <a16:creationId xmlns:a16="http://schemas.microsoft.com/office/drawing/2014/main" id="{A6111DF8-E1A4-724E-93F6-49D95B88183A}"/>
              </a:ext>
            </a:extLst>
          </p:cNvPr>
          <p:cNvSpPr>
            <a:spLocks noGrp="1"/>
          </p:cNvSpPr>
          <p:nvPr>
            <p:ph type="subTitle" idx="1"/>
          </p:nvPr>
        </p:nvSpPr>
        <p:spPr/>
        <p:txBody>
          <a:bodyPr/>
          <a:lstStyle/>
          <a:p>
            <a:r>
              <a:rPr lang="en-US" dirty="0"/>
              <a:t>December 4, 2020</a:t>
            </a:r>
          </a:p>
        </p:txBody>
      </p:sp>
    </p:spTree>
    <p:extLst>
      <p:ext uri="{BB962C8B-B14F-4D97-AF65-F5344CB8AC3E}">
        <p14:creationId xmlns:p14="http://schemas.microsoft.com/office/powerpoint/2010/main" val="391710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2EA2-440A-4342-BBAE-A722C3BBD50A}"/>
              </a:ext>
            </a:extLst>
          </p:cNvPr>
          <p:cNvSpPr>
            <a:spLocks noGrp="1"/>
          </p:cNvSpPr>
          <p:nvPr>
            <p:ph type="title"/>
          </p:nvPr>
        </p:nvSpPr>
        <p:spPr/>
        <p:txBody>
          <a:bodyPr/>
          <a:lstStyle/>
          <a:p>
            <a:r>
              <a:rPr lang="en-US" dirty="0"/>
              <a:t>If you have binary data</a:t>
            </a:r>
          </a:p>
        </p:txBody>
      </p:sp>
      <p:sp>
        <p:nvSpPr>
          <p:cNvPr id="4" name="TextBox 3">
            <a:extLst>
              <a:ext uri="{FF2B5EF4-FFF2-40B4-BE49-F238E27FC236}">
                <a16:creationId xmlns:a16="http://schemas.microsoft.com/office/drawing/2014/main" id="{C2FCCF80-035A-C845-A53D-8E266540554D}"/>
              </a:ext>
            </a:extLst>
          </p:cNvPr>
          <p:cNvSpPr txBox="1"/>
          <p:nvPr/>
        </p:nvSpPr>
        <p:spPr>
          <a:xfrm>
            <a:off x="5116945" y="1690688"/>
            <a:ext cx="2115128" cy="369332"/>
          </a:xfrm>
          <a:prstGeom prst="rect">
            <a:avLst/>
          </a:prstGeom>
          <a:solidFill>
            <a:schemeClr val="accent5">
              <a:lumMod val="40000"/>
              <a:lumOff val="60000"/>
            </a:schemeClr>
          </a:solidFill>
        </p:spPr>
        <p:txBody>
          <a:bodyPr wrap="square" rtlCol="0">
            <a:spAutoFit/>
          </a:bodyPr>
          <a:lstStyle/>
          <a:p>
            <a:r>
              <a:rPr lang="en-US" dirty="0"/>
              <a:t>How many samples?</a:t>
            </a:r>
          </a:p>
        </p:txBody>
      </p:sp>
      <p:sp>
        <p:nvSpPr>
          <p:cNvPr id="5" name="TextBox 4">
            <a:extLst>
              <a:ext uri="{FF2B5EF4-FFF2-40B4-BE49-F238E27FC236}">
                <a16:creationId xmlns:a16="http://schemas.microsoft.com/office/drawing/2014/main" id="{6688ED5D-4135-E244-A0A3-71ECE6F86DFA}"/>
              </a:ext>
            </a:extLst>
          </p:cNvPr>
          <p:cNvSpPr txBox="1"/>
          <p:nvPr/>
        </p:nvSpPr>
        <p:spPr>
          <a:xfrm>
            <a:off x="1676400" y="2267961"/>
            <a:ext cx="1408545" cy="369332"/>
          </a:xfrm>
          <a:prstGeom prst="rect">
            <a:avLst/>
          </a:prstGeom>
          <a:solidFill>
            <a:schemeClr val="accent5">
              <a:lumMod val="40000"/>
              <a:lumOff val="60000"/>
            </a:schemeClr>
          </a:solidFill>
        </p:spPr>
        <p:txBody>
          <a:bodyPr wrap="square" rtlCol="0">
            <a:spAutoFit/>
          </a:bodyPr>
          <a:lstStyle/>
          <a:p>
            <a:r>
              <a:rPr lang="en-US" dirty="0"/>
              <a:t>One sample</a:t>
            </a:r>
          </a:p>
        </p:txBody>
      </p:sp>
      <p:sp>
        <p:nvSpPr>
          <p:cNvPr id="6" name="TextBox 5">
            <a:extLst>
              <a:ext uri="{FF2B5EF4-FFF2-40B4-BE49-F238E27FC236}">
                <a16:creationId xmlns:a16="http://schemas.microsoft.com/office/drawing/2014/main" id="{F0DA13AB-3B9B-9E4B-ADB4-C797F56DC932}"/>
              </a:ext>
            </a:extLst>
          </p:cNvPr>
          <p:cNvSpPr txBox="1"/>
          <p:nvPr/>
        </p:nvSpPr>
        <p:spPr>
          <a:xfrm>
            <a:off x="5467924" y="2267961"/>
            <a:ext cx="1408545" cy="369332"/>
          </a:xfrm>
          <a:prstGeom prst="rect">
            <a:avLst/>
          </a:prstGeom>
          <a:solidFill>
            <a:schemeClr val="accent5">
              <a:lumMod val="40000"/>
              <a:lumOff val="60000"/>
            </a:schemeClr>
          </a:solidFill>
        </p:spPr>
        <p:txBody>
          <a:bodyPr wrap="square" rtlCol="0">
            <a:spAutoFit/>
          </a:bodyPr>
          <a:lstStyle/>
          <a:p>
            <a:r>
              <a:rPr lang="en-US" dirty="0"/>
              <a:t>Two samples</a:t>
            </a:r>
          </a:p>
        </p:txBody>
      </p:sp>
      <p:sp>
        <p:nvSpPr>
          <p:cNvPr id="7" name="TextBox 6">
            <a:extLst>
              <a:ext uri="{FF2B5EF4-FFF2-40B4-BE49-F238E27FC236}">
                <a16:creationId xmlns:a16="http://schemas.microsoft.com/office/drawing/2014/main" id="{FD64BFA0-A9B2-5E46-92E0-0F6325E348C5}"/>
              </a:ext>
            </a:extLst>
          </p:cNvPr>
          <p:cNvSpPr txBox="1"/>
          <p:nvPr/>
        </p:nvSpPr>
        <p:spPr>
          <a:xfrm>
            <a:off x="9074728" y="2267961"/>
            <a:ext cx="1233054" cy="369332"/>
          </a:xfrm>
          <a:prstGeom prst="rect">
            <a:avLst/>
          </a:prstGeom>
          <a:solidFill>
            <a:schemeClr val="accent5">
              <a:lumMod val="40000"/>
              <a:lumOff val="60000"/>
            </a:schemeClr>
          </a:solidFill>
        </p:spPr>
        <p:txBody>
          <a:bodyPr wrap="square" rtlCol="0">
            <a:spAutoFit/>
          </a:bodyPr>
          <a:lstStyle/>
          <a:p>
            <a:r>
              <a:rPr lang="en-US" dirty="0"/>
              <a:t>&gt;2 samples</a:t>
            </a:r>
          </a:p>
        </p:txBody>
      </p:sp>
      <p:cxnSp>
        <p:nvCxnSpPr>
          <p:cNvPr id="8" name="Straight Connector 7">
            <a:extLst>
              <a:ext uri="{FF2B5EF4-FFF2-40B4-BE49-F238E27FC236}">
                <a16:creationId xmlns:a16="http://schemas.microsoft.com/office/drawing/2014/main" id="{633CAB3D-2825-9645-8761-FDB479C8117D}"/>
              </a:ext>
            </a:extLst>
          </p:cNvPr>
          <p:cNvCxnSpPr>
            <a:stCxn id="4" idx="2"/>
            <a:endCxn id="6" idx="0"/>
          </p:cNvCxnSpPr>
          <p:nvPr/>
        </p:nvCxnSpPr>
        <p:spPr>
          <a:xfrm flipH="1">
            <a:off x="6172197" y="2060020"/>
            <a:ext cx="2312"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C78973-9992-E347-9FA4-BE065C05BEB5}"/>
              </a:ext>
            </a:extLst>
          </p:cNvPr>
          <p:cNvCxnSpPr>
            <a:cxnSpLocks/>
            <a:stCxn id="4" idx="2"/>
            <a:endCxn id="7" idx="0"/>
          </p:cNvCxnSpPr>
          <p:nvPr/>
        </p:nvCxnSpPr>
        <p:spPr>
          <a:xfrm>
            <a:off x="6174509" y="2060020"/>
            <a:ext cx="3516746"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A7D8029-A550-AB41-BDF5-C70693FE8F16}"/>
              </a:ext>
            </a:extLst>
          </p:cNvPr>
          <p:cNvCxnSpPr/>
          <p:nvPr/>
        </p:nvCxnSpPr>
        <p:spPr>
          <a:xfrm flipH="1">
            <a:off x="2380673" y="2060020"/>
            <a:ext cx="3793836" cy="2079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C2CD55A-E0FA-7F46-B5E9-1D17535F3A09}"/>
              </a:ext>
            </a:extLst>
          </p:cNvPr>
          <p:cNvSpPr txBox="1"/>
          <p:nvPr/>
        </p:nvSpPr>
        <p:spPr>
          <a:xfrm>
            <a:off x="1623289" y="3214566"/>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z-test for a proportion (Ch 19)</a:t>
            </a:r>
          </a:p>
        </p:txBody>
      </p:sp>
      <p:sp>
        <p:nvSpPr>
          <p:cNvPr id="13" name="TextBox 12">
            <a:extLst>
              <a:ext uri="{FF2B5EF4-FFF2-40B4-BE49-F238E27FC236}">
                <a16:creationId xmlns:a16="http://schemas.microsoft.com/office/drawing/2014/main" id="{6EA838BB-7B9F-1847-9059-FA6DE293BD35}"/>
              </a:ext>
            </a:extLst>
          </p:cNvPr>
          <p:cNvSpPr txBox="1"/>
          <p:nvPr/>
        </p:nvSpPr>
        <p:spPr>
          <a:xfrm>
            <a:off x="4657431" y="3593255"/>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Two sample z-test for proportions (Ch 20)</a:t>
            </a:r>
          </a:p>
        </p:txBody>
      </p:sp>
      <p:sp>
        <p:nvSpPr>
          <p:cNvPr id="14" name="TextBox 13">
            <a:extLst>
              <a:ext uri="{FF2B5EF4-FFF2-40B4-BE49-F238E27FC236}">
                <a16:creationId xmlns:a16="http://schemas.microsoft.com/office/drawing/2014/main" id="{720F4AE8-D68A-314D-8C68-A15EB25D83E0}"/>
              </a:ext>
            </a:extLst>
          </p:cNvPr>
          <p:cNvSpPr txBox="1"/>
          <p:nvPr/>
        </p:nvSpPr>
        <p:spPr>
          <a:xfrm>
            <a:off x="6657103" y="3593255"/>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independence (Ch 22)</a:t>
            </a:r>
          </a:p>
        </p:txBody>
      </p:sp>
      <p:sp>
        <p:nvSpPr>
          <p:cNvPr id="15" name="TextBox 14">
            <a:extLst>
              <a:ext uri="{FF2B5EF4-FFF2-40B4-BE49-F238E27FC236}">
                <a16:creationId xmlns:a16="http://schemas.microsoft.com/office/drawing/2014/main" id="{54FBCCE3-1909-EB43-AF4C-5B424B44A99E}"/>
              </a:ext>
            </a:extLst>
          </p:cNvPr>
          <p:cNvSpPr txBox="1"/>
          <p:nvPr/>
        </p:nvSpPr>
        <p:spPr>
          <a:xfrm>
            <a:off x="8933872" y="3219640"/>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independence(Ch 22)</a:t>
            </a:r>
          </a:p>
        </p:txBody>
      </p:sp>
      <p:cxnSp>
        <p:nvCxnSpPr>
          <p:cNvPr id="16" name="Straight Connector 15">
            <a:extLst>
              <a:ext uri="{FF2B5EF4-FFF2-40B4-BE49-F238E27FC236}">
                <a16:creationId xmlns:a16="http://schemas.microsoft.com/office/drawing/2014/main" id="{6DD56FB6-4B95-2C41-83D9-E8F768A7CD5F}"/>
              </a:ext>
            </a:extLst>
          </p:cNvPr>
          <p:cNvCxnSpPr>
            <a:cxnSpLocks/>
            <a:endCxn id="12" idx="0"/>
          </p:cNvCxnSpPr>
          <p:nvPr/>
        </p:nvCxnSpPr>
        <p:spPr>
          <a:xfrm flipH="1">
            <a:off x="2380672" y="2637293"/>
            <a:ext cx="2" cy="5772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6D2961-756B-494B-A2FE-760029494D35}"/>
              </a:ext>
            </a:extLst>
          </p:cNvPr>
          <p:cNvCxnSpPr>
            <a:cxnSpLocks/>
            <a:endCxn id="13" idx="0"/>
          </p:cNvCxnSpPr>
          <p:nvPr/>
        </p:nvCxnSpPr>
        <p:spPr>
          <a:xfrm>
            <a:off x="5414813" y="3223923"/>
            <a:ext cx="1"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F213F0-59D4-6E44-BB29-2394457CB127}"/>
              </a:ext>
            </a:extLst>
          </p:cNvPr>
          <p:cNvCxnSpPr>
            <a:cxnSpLocks/>
          </p:cNvCxnSpPr>
          <p:nvPr/>
        </p:nvCxnSpPr>
        <p:spPr>
          <a:xfrm flipV="1">
            <a:off x="5414813" y="3214565"/>
            <a:ext cx="1978324" cy="93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B3958-C474-DF45-A2B2-849BD6AF7E7F}"/>
              </a:ext>
            </a:extLst>
          </p:cNvPr>
          <p:cNvCxnSpPr>
            <a:cxnSpLocks/>
          </p:cNvCxnSpPr>
          <p:nvPr/>
        </p:nvCxnSpPr>
        <p:spPr>
          <a:xfrm flipH="1">
            <a:off x="9691254" y="2637292"/>
            <a:ext cx="2" cy="5772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A29B8F-8B71-104F-8A2D-1AE02D762A47}"/>
              </a:ext>
            </a:extLst>
          </p:cNvPr>
          <p:cNvCxnSpPr>
            <a:cxnSpLocks/>
          </p:cNvCxnSpPr>
          <p:nvPr/>
        </p:nvCxnSpPr>
        <p:spPr>
          <a:xfrm>
            <a:off x="7393136" y="3214565"/>
            <a:ext cx="1"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07E34C1-43DD-B543-942F-4BF82FE16F07}"/>
              </a:ext>
            </a:extLst>
          </p:cNvPr>
          <p:cNvCxnSpPr>
            <a:cxnSpLocks/>
          </p:cNvCxnSpPr>
          <p:nvPr/>
        </p:nvCxnSpPr>
        <p:spPr>
          <a:xfrm>
            <a:off x="6254757" y="2637292"/>
            <a:ext cx="0" cy="5866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067782-FB2E-3D4F-930E-71C21CA11029}"/>
              </a:ext>
            </a:extLst>
          </p:cNvPr>
          <p:cNvSpPr txBox="1"/>
          <p:nvPr/>
        </p:nvSpPr>
        <p:spPr>
          <a:xfrm>
            <a:off x="5814428" y="2925928"/>
            <a:ext cx="1925212" cy="369332"/>
          </a:xfrm>
          <a:prstGeom prst="rect">
            <a:avLst/>
          </a:prstGeom>
          <a:noFill/>
        </p:spPr>
        <p:txBody>
          <a:bodyPr wrap="square" rtlCol="0">
            <a:spAutoFit/>
          </a:bodyPr>
          <a:lstStyle/>
          <a:p>
            <a:r>
              <a:rPr lang="en-US" dirty="0"/>
              <a:t>equivalent</a:t>
            </a:r>
          </a:p>
        </p:txBody>
      </p:sp>
      <p:sp>
        <p:nvSpPr>
          <p:cNvPr id="32" name="TextBox 31">
            <a:extLst>
              <a:ext uri="{FF2B5EF4-FFF2-40B4-BE49-F238E27FC236}">
                <a16:creationId xmlns:a16="http://schemas.microsoft.com/office/drawing/2014/main" id="{80FFEF56-B87A-6149-9189-CD5B44E42274}"/>
              </a:ext>
            </a:extLst>
          </p:cNvPr>
          <p:cNvSpPr txBox="1"/>
          <p:nvPr/>
        </p:nvSpPr>
        <p:spPr>
          <a:xfrm>
            <a:off x="1211115" y="4590040"/>
            <a:ext cx="2339112" cy="1169551"/>
          </a:xfrm>
          <a:prstGeom prst="rect">
            <a:avLst/>
          </a:prstGeom>
          <a:solidFill>
            <a:srgbClr val="FFC000"/>
          </a:solidFill>
          <a:ln w="28575">
            <a:solidFill>
              <a:schemeClr val="tx1"/>
            </a:solidFill>
          </a:ln>
        </p:spPr>
        <p:txBody>
          <a:bodyPr wrap="square" rtlCol="0">
            <a:spAutoFit/>
          </a:bodyPr>
          <a:lstStyle/>
          <a:p>
            <a:pPr algn="ctr"/>
            <a:r>
              <a:rPr lang="en-US" sz="1400" dirty="0"/>
              <a:t>Four CI methods:</a:t>
            </a:r>
          </a:p>
          <a:p>
            <a:pPr marL="285750" indent="-285750">
              <a:buFont typeface="Arial" panose="020B0604020202020204" pitchFamily="34" charset="0"/>
              <a:buChar char="•"/>
            </a:pPr>
            <a:r>
              <a:rPr lang="en-US" sz="1400" dirty="0"/>
              <a:t>Large sample</a:t>
            </a:r>
          </a:p>
          <a:p>
            <a:pPr marL="285750" indent="-285750">
              <a:buFont typeface="Arial" panose="020B0604020202020204" pitchFamily="34" charset="0"/>
              <a:buChar char="•"/>
            </a:pPr>
            <a:r>
              <a:rPr lang="en-US" sz="1400" dirty="0"/>
              <a:t>Plus four</a:t>
            </a:r>
          </a:p>
          <a:p>
            <a:pPr marL="285750" indent="-285750">
              <a:buFont typeface="Arial" panose="020B0604020202020204" pitchFamily="34" charset="0"/>
              <a:buChar char="•"/>
            </a:pPr>
            <a:r>
              <a:rPr lang="en-US" sz="1400" dirty="0"/>
              <a:t>Clopper Pearson/Exact</a:t>
            </a:r>
          </a:p>
          <a:p>
            <a:pPr marL="285750" indent="-285750">
              <a:buFont typeface="Arial" panose="020B0604020202020204" pitchFamily="34" charset="0"/>
              <a:buChar char="•"/>
            </a:pPr>
            <a:r>
              <a:rPr lang="en-US" sz="1400" dirty="0"/>
              <a:t>Wilson Score</a:t>
            </a:r>
          </a:p>
        </p:txBody>
      </p:sp>
      <p:sp>
        <p:nvSpPr>
          <p:cNvPr id="33" name="TextBox 32">
            <a:extLst>
              <a:ext uri="{FF2B5EF4-FFF2-40B4-BE49-F238E27FC236}">
                <a16:creationId xmlns:a16="http://schemas.microsoft.com/office/drawing/2014/main" id="{9F305110-C073-9145-9F4B-E6480F202CF7}"/>
              </a:ext>
            </a:extLst>
          </p:cNvPr>
          <p:cNvSpPr txBox="1"/>
          <p:nvPr/>
        </p:nvSpPr>
        <p:spPr>
          <a:xfrm>
            <a:off x="4163339" y="4931044"/>
            <a:ext cx="2339112" cy="738664"/>
          </a:xfrm>
          <a:prstGeom prst="rect">
            <a:avLst/>
          </a:prstGeom>
          <a:solidFill>
            <a:srgbClr val="FFC000"/>
          </a:solidFill>
          <a:ln w="28575">
            <a:solidFill>
              <a:schemeClr val="tx1"/>
            </a:solidFill>
          </a:ln>
        </p:spPr>
        <p:txBody>
          <a:bodyPr wrap="square" rtlCol="0">
            <a:spAutoFit/>
          </a:bodyPr>
          <a:lstStyle/>
          <a:p>
            <a:pPr algn="ctr"/>
            <a:r>
              <a:rPr lang="en-US" sz="1400" dirty="0"/>
              <a:t>Two CI methods:</a:t>
            </a:r>
          </a:p>
          <a:p>
            <a:pPr marL="285750" indent="-285750">
              <a:buFont typeface="Arial" panose="020B0604020202020204" pitchFamily="34" charset="0"/>
              <a:buChar char="•"/>
            </a:pPr>
            <a:r>
              <a:rPr lang="en-US" sz="1400" dirty="0"/>
              <a:t>Large sample</a:t>
            </a:r>
          </a:p>
          <a:p>
            <a:pPr marL="285750" indent="-285750">
              <a:buFont typeface="Arial" panose="020B0604020202020204" pitchFamily="34" charset="0"/>
              <a:buChar char="•"/>
            </a:pPr>
            <a:r>
              <a:rPr lang="en-US" sz="1400" dirty="0"/>
              <a:t>Plus four</a:t>
            </a:r>
          </a:p>
        </p:txBody>
      </p:sp>
    </p:spTree>
    <p:extLst>
      <p:ext uri="{BB962C8B-B14F-4D97-AF65-F5344CB8AC3E}">
        <p14:creationId xmlns:p14="http://schemas.microsoft.com/office/powerpoint/2010/main" val="131559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74F-732A-1A4C-9ED2-FFA9979092A5}"/>
              </a:ext>
            </a:extLst>
          </p:cNvPr>
          <p:cNvSpPr>
            <a:spLocks noGrp="1"/>
          </p:cNvSpPr>
          <p:nvPr>
            <p:ph type="title"/>
          </p:nvPr>
        </p:nvSpPr>
        <p:spPr/>
        <p:txBody>
          <a:bodyPr/>
          <a:lstStyle/>
          <a:p>
            <a:r>
              <a:rPr lang="en-US" dirty="0"/>
              <a:t>If you have categorical data (&gt;2 levels)</a:t>
            </a:r>
          </a:p>
        </p:txBody>
      </p:sp>
      <p:sp>
        <p:nvSpPr>
          <p:cNvPr id="4" name="TextBox 3">
            <a:extLst>
              <a:ext uri="{FF2B5EF4-FFF2-40B4-BE49-F238E27FC236}">
                <a16:creationId xmlns:a16="http://schemas.microsoft.com/office/drawing/2014/main" id="{E9F503A9-09DD-5046-A94A-48E47612CE93}"/>
              </a:ext>
            </a:extLst>
          </p:cNvPr>
          <p:cNvSpPr txBox="1"/>
          <p:nvPr/>
        </p:nvSpPr>
        <p:spPr>
          <a:xfrm>
            <a:off x="838200" y="2196524"/>
            <a:ext cx="2066925" cy="923330"/>
          </a:xfrm>
          <a:prstGeom prst="rect">
            <a:avLst/>
          </a:prstGeom>
          <a:solidFill>
            <a:schemeClr val="accent5">
              <a:lumMod val="40000"/>
              <a:lumOff val="60000"/>
            </a:schemeClr>
          </a:solidFill>
        </p:spPr>
        <p:txBody>
          <a:bodyPr wrap="square" rtlCol="0">
            <a:spAutoFit/>
          </a:bodyPr>
          <a:lstStyle/>
          <a:p>
            <a:pPr algn="ctr"/>
            <a:r>
              <a:rPr lang="en-US" dirty="0"/>
              <a:t>Counts/percentages for one categorical variable</a:t>
            </a:r>
          </a:p>
        </p:txBody>
      </p:sp>
      <p:sp>
        <p:nvSpPr>
          <p:cNvPr id="5" name="TextBox 4">
            <a:extLst>
              <a:ext uri="{FF2B5EF4-FFF2-40B4-BE49-F238E27FC236}">
                <a16:creationId xmlns:a16="http://schemas.microsoft.com/office/drawing/2014/main" id="{8BF0052F-6060-DB41-933E-9B663EF3D102}"/>
              </a:ext>
            </a:extLst>
          </p:cNvPr>
          <p:cNvSpPr txBox="1"/>
          <p:nvPr/>
        </p:nvSpPr>
        <p:spPr>
          <a:xfrm>
            <a:off x="4505333" y="2196524"/>
            <a:ext cx="2066925" cy="1477328"/>
          </a:xfrm>
          <a:prstGeom prst="rect">
            <a:avLst/>
          </a:prstGeom>
          <a:solidFill>
            <a:schemeClr val="accent5">
              <a:lumMod val="40000"/>
              <a:lumOff val="60000"/>
            </a:schemeClr>
          </a:solidFill>
        </p:spPr>
        <p:txBody>
          <a:bodyPr wrap="square" rtlCol="0">
            <a:spAutoFit/>
          </a:bodyPr>
          <a:lstStyle/>
          <a:p>
            <a:pPr algn="ctr"/>
            <a:r>
              <a:rPr lang="en-US" dirty="0"/>
              <a:t>Counts/percentages for contingency table of two categorical variables</a:t>
            </a:r>
          </a:p>
        </p:txBody>
      </p:sp>
      <p:sp>
        <p:nvSpPr>
          <p:cNvPr id="6" name="TextBox 5">
            <a:extLst>
              <a:ext uri="{FF2B5EF4-FFF2-40B4-BE49-F238E27FC236}">
                <a16:creationId xmlns:a16="http://schemas.microsoft.com/office/drawing/2014/main" id="{6D6B5762-AEF2-5042-847E-ABDAE032F5FF}"/>
              </a:ext>
            </a:extLst>
          </p:cNvPr>
          <p:cNvSpPr txBox="1"/>
          <p:nvPr/>
        </p:nvSpPr>
        <p:spPr>
          <a:xfrm>
            <a:off x="8204536" y="2293142"/>
            <a:ext cx="2066925" cy="923330"/>
          </a:xfrm>
          <a:prstGeom prst="rect">
            <a:avLst/>
          </a:prstGeom>
          <a:solidFill>
            <a:schemeClr val="accent5">
              <a:lumMod val="40000"/>
              <a:lumOff val="60000"/>
            </a:schemeClr>
          </a:solidFill>
        </p:spPr>
        <p:txBody>
          <a:bodyPr wrap="square" rtlCol="0">
            <a:spAutoFit/>
          </a:bodyPr>
          <a:lstStyle/>
          <a:p>
            <a:pPr algn="ctr"/>
            <a:r>
              <a:rPr lang="en-US" dirty="0"/>
              <a:t>One categorical variable and one continuous variable</a:t>
            </a:r>
          </a:p>
        </p:txBody>
      </p:sp>
      <p:sp>
        <p:nvSpPr>
          <p:cNvPr id="7" name="TextBox 6">
            <a:extLst>
              <a:ext uri="{FF2B5EF4-FFF2-40B4-BE49-F238E27FC236}">
                <a16:creationId xmlns:a16="http://schemas.microsoft.com/office/drawing/2014/main" id="{0D05B016-051C-6F46-B046-CA22BDAFDCCE}"/>
              </a:ext>
            </a:extLst>
          </p:cNvPr>
          <p:cNvSpPr txBox="1"/>
          <p:nvPr/>
        </p:nvSpPr>
        <p:spPr>
          <a:xfrm>
            <a:off x="1114279" y="3901496"/>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goodness of fit (Ch 21)</a:t>
            </a:r>
          </a:p>
        </p:txBody>
      </p:sp>
      <p:sp>
        <p:nvSpPr>
          <p:cNvPr id="8" name="TextBox 7">
            <a:extLst>
              <a:ext uri="{FF2B5EF4-FFF2-40B4-BE49-F238E27FC236}">
                <a16:creationId xmlns:a16="http://schemas.microsoft.com/office/drawing/2014/main" id="{B336F825-A432-A348-AA51-45590ADEE8BF}"/>
              </a:ext>
            </a:extLst>
          </p:cNvPr>
          <p:cNvSpPr txBox="1"/>
          <p:nvPr/>
        </p:nvSpPr>
        <p:spPr>
          <a:xfrm>
            <a:off x="4781412" y="3904831"/>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independence (Ch 22)</a:t>
            </a:r>
          </a:p>
        </p:txBody>
      </p:sp>
      <p:sp>
        <p:nvSpPr>
          <p:cNvPr id="9" name="TextBox 8">
            <a:extLst>
              <a:ext uri="{FF2B5EF4-FFF2-40B4-BE49-F238E27FC236}">
                <a16:creationId xmlns:a16="http://schemas.microsoft.com/office/drawing/2014/main" id="{F6B797CB-E20A-AB46-BAF5-F4DE674C20EE}"/>
              </a:ext>
            </a:extLst>
          </p:cNvPr>
          <p:cNvSpPr txBox="1"/>
          <p:nvPr/>
        </p:nvSpPr>
        <p:spPr>
          <a:xfrm>
            <a:off x="7723234" y="3919413"/>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ANOVA (Ch 24)</a:t>
            </a:r>
          </a:p>
        </p:txBody>
      </p:sp>
      <p:sp>
        <p:nvSpPr>
          <p:cNvPr id="10" name="TextBox 9">
            <a:extLst>
              <a:ext uri="{FF2B5EF4-FFF2-40B4-BE49-F238E27FC236}">
                <a16:creationId xmlns:a16="http://schemas.microsoft.com/office/drawing/2014/main" id="{AB0846CC-A948-E04A-92E9-AEC47377F44F}"/>
              </a:ext>
            </a:extLst>
          </p:cNvPr>
          <p:cNvSpPr txBox="1"/>
          <p:nvPr/>
        </p:nvSpPr>
        <p:spPr>
          <a:xfrm>
            <a:off x="9455054" y="3901496"/>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Regression with categorical x variable (no Chapter)</a:t>
            </a:r>
          </a:p>
        </p:txBody>
      </p:sp>
      <p:cxnSp>
        <p:nvCxnSpPr>
          <p:cNvPr id="11" name="Straight Connector 10">
            <a:extLst>
              <a:ext uri="{FF2B5EF4-FFF2-40B4-BE49-F238E27FC236}">
                <a16:creationId xmlns:a16="http://schemas.microsoft.com/office/drawing/2014/main" id="{40A953D9-33EA-9645-A88D-4A0E23BFA7D0}"/>
              </a:ext>
            </a:extLst>
          </p:cNvPr>
          <p:cNvCxnSpPr>
            <a:cxnSpLocks/>
            <a:stCxn id="4" idx="2"/>
          </p:cNvCxnSpPr>
          <p:nvPr/>
        </p:nvCxnSpPr>
        <p:spPr>
          <a:xfrm flipH="1">
            <a:off x="1871659" y="3119854"/>
            <a:ext cx="4" cy="7816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F60545-337B-C541-8445-054E6517464E}"/>
              </a:ext>
            </a:extLst>
          </p:cNvPr>
          <p:cNvCxnSpPr>
            <a:cxnSpLocks/>
            <a:endCxn id="8" idx="0"/>
          </p:cNvCxnSpPr>
          <p:nvPr/>
        </p:nvCxnSpPr>
        <p:spPr>
          <a:xfrm flipH="1">
            <a:off x="5538795" y="3655514"/>
            <a:ext cx="4" cy="2493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24C202-AFA1-9441-8E0D-EC8E493E5EEA}"/>
              </a:ext>
            </a:extLst>
          </p:cNvPr>
          <p:cNvCxnSpPr>
            <a:cxnSpLocks/>
            <a:stCxn id="6" idx="2"/>
            <a:endCxn id="9" idx="0"/>
          </p:cNvCxnSpPr>
          <p:nvPr/>
        </p:nvCxnSpPr>
        <p:spPr>
          <a:xfrm flipH="1">
            <a:off x="8480617" y="3216472"/>
            <a:ext cx="757382" cy="702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48BD41-1BC3-BD48-9791-8AFDB08A2D99}"/>
              </a:ext>
            </a:extLst>
          </p:cNvPr>
          <p:cNvCxnSpPr>
            <a:cxnSpLocks/>
            <a:stCxn id="6" idx="2"/>
            <a:endCxn id="10" idx="0"/>
          </p:cNvCxnSpPr>
          <p:nvPr/>
        </p:nvCxnSpPr>
        <p:spPr>
          <a:xfrm>
            <a:off x="9237999" y="3216472"/>
            <a:ext cx="974438" cy="6850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DAEC41-0E9E-134E-94C1-51207AB21EBA}"/>
              </a:ext>
            </a:extLst>
          </p:cNvPr>
          <p:cNvSpPr txBox="1"/>
          <p:nvPr/>
        </p:nvSpPr>
        <p:spPr>
          <a:xfrm>
            <a:off x="4781412" y="5378824"/>
            <a:ext cx="1514765" cy="954107"/>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Permutation test</a:t>
            </a:r>
          </a:p>
        </p:txBody>
      </p:sp>
    </p:spTree>
    <p:extLst>
      <p:ext uri="{BB962C8B-B14F-4D97-AF65-F5344CB8AC3E}">
        <p14:creationId xmlns:p14="http://schemas.microsoft.com/office/powerpoint/2010/main" val="53576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35FE-2C46-5943-8C40-66F66983BF8F}"/>
              </a:ext>
            </a:extLst>
          </p:cNvPr>
          <p:cNvSpPr>
            <a:spLocks noGrp="1"/>
          </p:cNvSpPr>
          <p:nvPr>
            <p:ph type="title"/>
          </p:nvPr>
        </p:nvSpPr>
        <p:spPr/>
        <p:txBody>
          <a:bodyPr/>
          <a:lstStyle/>
          <a:p>
            <a:r>
              <a:rPr lang="en-US" dirty="0"/>
              <a:t>What about inference for regression?	</a:t>
            </a:r>
          </a:p>
        </p:txBody>
      </p:sp>
      <p:sp>
        <p:nvSpPr>
          <p:cNvPr id="3" name="Content Placeholder 2">
            <a:extLst>
              <a:ext uri="{FF2B5EF4-FFF2-40B4-BE49-F238E27FC236}">
                <a16:creationId xmlns:a16="http://schemas.microsoft.com/office/drawing/2014/main" id="{2A4665A5-3D2A-8344-8F25-7DAC3728186E}"/>
              </a:ext>
            </a:extLst>
          </p:cNvPr>
          <p:cNvSpPr>
            <a:spLocks noGrp="1"/>
          </p:cNvSpPr>
          <p:nvPr>
            <p:ph idx="1"/>
          </p:nvPr>
        </p:nvSpPr>
        <p:spPr/>
        <p:txBody>
          <a:bodyPr/>
          <a:lstStyle/>
          <a:p>
            <a:r>
              <a:rPr lang="en-US" dirty="0"/>
              <a:t>Continuous data</a:t>
            </a:r>
          </a:p>
          <a:p>
            <a:r>
              <a:rPr lang="en-US" dirty="0"/>
              <a:t>One sample</a:t>
            </a:r>
          </a:p>
          <a:p>
            <a:r>
              <a:rPr lang="en-US" dirty="0"/>
              <a:t>Two continuous variables: an explanatory variable x and a response variable y</a:t>
            </a:r>
          </a:p>
        </p:txBody>
      </p:sp>
      <p:sp>
        <p:nvSpPr>
          <p:cNvPr id="4" name="TextBox 3">
            <a:extLst>
              <a:ext uri="{FF2B5EF4-FFF2-40B4-BE49-F238E27FC236}">
                <a16:creationId xmlns:a16="http://schemas.microsoft.com/office/drawing/2014/main" id="{B5227080-50D3-9F4C-8D66-C26757FAAF84}"/>
              </a:ext>
            </a:extLst>
          </p:cNvPr>
          <p:cNvSpPr txBox="1"/>
          <p:nvPr/>
        </p:nvSpPr>
        <p:spPr>
          <a:xfrm>
            <a:off x="930562" y="4001294"/>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t-test for the regression slope (Ch 23)</a:t>
            </a:r>
          </a:p>
        </p:txBody>
      </p:sp>
      <p:sp>
        <p:nvSpPr>
          <p:cNvPr id="5" name="TextBox 4">
            <a:extLst>
              <a:ext uri="{FF2B5EF4-FFF2-40B4-BE49-F238E27FC236}">
                <a16:creationId xmlns:a16="http://schemas.microsoft.com/office/drawing/2014/main" id="{B68FF5A7-00EE-6C41-A4BE-E9EB7F27D0B7}"/>
              </a:ext>
            </a:extLst>
          </p:cNvPr>
          <p:cNvSpPr txBox="1"/>
          <p:nvPr/>
        </p:nvSpPr>
        <p:spPr>
          <a:xfrm>
            <a:off x="930562" y="5253633"/>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t-test for correlation (Ch 23)</a:t>
            </a:r>
          </a:p>
        </p:txBody>
      </p:sp>
      <p:sp>
        <p:nvSpPr>
          <p:cNvPr id="6" name="TextBox 5">
            <a:extLst>
              <a:ext uri="{FF2B5EF4-FFF2-40B4-BE49-F238E27FC236}">
                <a16:creationId xmlns:a16="http://schemas.microsoft.com/office/drawing/2014/main" id="{18D1147E-58EA-D643-AC36-5C9837012285}"/>
              </a:ext>
            </a:extLst>
          </p:cNvPr>
          <p:cNvSpPr txBox="1"/>
          <p:nvPr/>
        </p:nvSpPr>
        <p:spPr>
          <a:xfrm>
            <a:off x="2452252" y="5192078"/>
            <a:ext cx="3001818" cy="523220"/>
          </a:xfrm>
          <a:prstGeom prst="rect">
            <a:avLst/>
          </a:prstGeom>
          <a:noFill/>
        </p:spPr>
        <p:txBody>
          <a:bodyPr wrap="square" rtlCol="0">
            <a:spAutoFit/>
          </a:bodyPr>
          <a:lstStyle/>
          <a:p>
            <a:r>
              <a:rPr lang="en-US" sz="1400" dirty="0"/>
              <a:t>We didn’t cover this because it is equivalent to test for slope</a:t>
            </a:r>
          </a:p>
        </p:txBody>
      </p:sp>
    </p:spTree>
    <p:extLst>
      <p:ext uri="{BB962C8B-B14F-4D97-AF65-F5344CB8AC3E}">
        <p14:creationId xmlns:p14="http://schemas.microsoft.com/office/powerpoint/2010/main" val="88124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F8BA-81EC-5844-B2F6-74DBE2E4C8CD}"/>
              </a:ext>
            </a:extLst>
          </p:cNvPr>
          <p:cNvSpPr>
            <a:spLocks noGrp="1"/>
          </p:cNvSpPr>
          <p:nvPr>
            <p:ph type="title"/>
          </p:nvPr>
        </p:nvSpPr>
        <p:spPr/>
        <p:txBody>
          <a:bodyPr/>
          <a:lstStyle/>
          <a:p>
            <a:r>
              <a:rPr lang="en-US" dirty="0"/>
              <a:t>Example 1: Which test to perform?</a:t>
            </a:r>
          </a:p>
        </p:txBody>
      </p:sp>
      <p:sp>
        <p:nvSpPr>
          <p:cNvPr id="3" name="Content Placeholder 2">
            <a:extLst>
              <a:ext uri="{FF2B5EF4-FFF2-40B4-BE49-F238E27FC236}">
                <a16:creationId xmlns:a16="http://schemas.microsoft.com/office/drawing/2014/main" id="{D15772A5-1A83-F249-880A-B42D1185886A}"/>
              </a:ext>
            </a:extLst>
          </p:cNvPr>
          <p:cNvSpPr>
            <a:spLocks noGrp="1"/>
          </p:cNvSpPr>
          <p:nvPr>
            <p:ph idx="1"/>
          </p:nvPr>
        </p:nvSpPr>
        <p:spPr/>
        <p:txBody>
          <a:bodyPr>
            <a:normAutofit lnSpcReduction="10000"/>
          </a:bodyPr>
          <a:lstStyle/>
          <a:p>
            <a:r>
              <a:rPr lang="en-US" dirty="0"/>
              <a:t>The amygdala is a brain structure involved in the processing of memory of emotional reactions. Ten subjects were shown emotional video clips. They had their brains scanned and their memory of the clips assessed. The first three rows of the data frame looks like this:</a:t>
            </a:r>
          </a:p>
          <a:p>
            <a:endParaRPr lang="en-US" dirty="0"/>
          </a:p>
          <a:p>
            <a:endParaRPr lang="en-US" dirty="0"/>
          </a:p>
          <a:p>
            <a:endParaRPr lang="en-US" dirty="0"/>
          </a:p>
          <a:p>
            <a:r>
              <a:rPr lang="en-US" dirty="0"/>
              <a:t>What type of data do you have?</a:t>
            </a:r>
          </a:p>
          <a:p>
            <a:r>
              <a:rPr lang="en-US" dirty="0"/>
              <a:t>How many samples?</a:t>
            </a:r>
          </a:p>
          <a:p>
            <a:r>
              <a:rPr lang="en-US" dirty="0"/>
              <a:t>How many variables?</a:t>
            </a:r>
          </a:p>
          <a:p>
            <a:endParaRPr lang="en-US" dirty="0"/>
          </a:p>
        </p:txBody>
      </p:sp>
      <p:graphicFrame>
        <p:nvGraphicFramePr>
          <p:cNvPr id="4" name="Table 3">
            <a:extLst>
              <a:ext uri="{FF2B5EF4-FFF2-40B4-BE49-F238E27FC236}">
                <a16:creationId xmlns:a16="http://schemas.microsoft.com/office/drawing/2014/main" id="{46B9FED8-945D-7C48-B08E-C184BBB9C517}"/>
              </a:ext>
            </a:extLst>
          </p:cNvPr>
          <p:cNvGraphicFramePr>
            <a:graphicFrameLocks noGrp="1"/>
          </p:cNvGraphicFramePr>
          <p:nvPr>
            <p:extLst>
              <p:ext uri="{D42A27DB-BD31-4B8C-83A1-F6EECF244321}">
                <p14:modId xmlns:p14="http://schemas.microsoft.com/office/powerpoint/2010/main" val="280133183"/>
              </p:ext>
            </p:extLst>
          </p:nvPr>
        </p:nvGraphicFramePr>
        <p:xfrm>
          <a:off x="1121064" y="3594894"/>
          <a:ext cx="2209800" cy="812800"/>
        </p:xfrm>
        <a:graphic>
          <a:graphicData uri="http://schemas.openxmlformats.org/drawingml/2006/table">
            <a:tbl>
              <a:tblPr>
                <a:tableStyleId>{5C22544A-7EE6-4342-B048-85BDC9FD1C3A}</a:tableStyleId>
              </a:tblPr>
              <a:tblGrid>
                <a:gridCol w="1230133">
                  <a:extLst>
                    <a:ext uri="{9D8B030D-6E8A-4147-A177-3AD203B41FA5}">
                      <a16:colId xmlns:a16="http://schemas.microsoft.com/office/drawing/2014/main" val="463421403"/>
                    </a:ext>
                  </a:extLst>
                </a:gridCol>
                <a:gridCol w="979667">
                  <a:extLst>
                    <a:ext uri="{9D8B030D-6E8A-4147-A177-3AD203B41FA5}">
                      <a16:colId xmlns:a16="http://schemas.microsoft.com/office/drawing/2014/main" val="3562209613"/>
                    </a:ext>
                  </a:extLst>
                </a:gridCol>
              </a:tblGrid>
              <a:tr h="203200">
                <a:tc>
                  <a:txBody>
                    <a:bodyPr/>
                    <a:lstStyle/>
                    <a:p>
                      <a:pPr algn="ctr" fontAlgn="b"/>
                      <a:r>
                        <a:rPr lang="en-US" sz="1200" u="none" strike="noStrike">
                          <a:effectLst/>
                        </a:rPr>
                        <a:t>Relative activity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Memory score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9323274"/>
                  </a:ext>
                </a:extLst>
              </a:tr>
              <a:tr h="203200">
                <a:tc>
                  <a:txBody>
                    <a:bodyPr/>
                    <a:lstStyle/>
                    <a:p>
                      <a:pPr algn="ctr" fontAlgn="b"/>
                      <a:r>
                        <a:rPr lang="en-US" sz="1200" u="none" strike="noStrike">
                          <a:effectLst/>
                        </a:rPr>
                        <a:t>-0.417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6827058"/>
                  </a:ext>
                </a:extLst>
              </a:tr>
              <a:tr h="203200">
                <a:tc>
                  <a:txBody>
                    <a:bodyPr/>
                    <a:lstStyle/>
                    <a:p>
                      <a:pPr algn="ctr" fontAlgn="b"/>
                      <a:r>
                        <a:rPr lang="en-US" sz="1200" u="none" strike="noStrike">
                          <a:effectLst/>
                        </a:rPr>
                        <a:t>-0.258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0669781"/>
                  </a:ext>
                </a:extLst>
              </a:tr>
              <a:tr h="203200">
                <a:tc>
                  <a:txBody>
                    <a:bodyPr/>
                    <a:lstStyle/>
                    <a:p>
                      <a:pPr algn="ctr" fontAlgn="b"/>
                      <a:r>
                        <a:rPr lang="en-US" sz="1200" u="none" strike="noStrike">
                          <a:effectLst/>
                        </a:rPr>
                        <a:t>-0.234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29</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8022735"/>
                  </a:ext>
                </a:extLst>
              </a:tr>
            </a:tbl>
          </a:graphicData>
        </a:graphic>
      </p:graphicFrame>
    </p:spTree>
    <p:extLst>
      <p:ext uri="{BB962C8B-B14F-4D97-AF65-F5344CB8AC3E}">
        <p14:creationId xmlns:p14="http://schemas.microsoft.com/office/powerpoint/2010/main" val="283166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2602-EFDC-6D4C-875D-EA83CC52080D}"/>
              </a:ext>
            </a:extLst>
          </p:cNvPr>
          <p:cNvSpPr>
            <a:spLocks noGrp="1"/>
          </p:cNvSpPr>
          <p:nvPr>
            <p:ph type="title"/>
          </p:nvPr>
        </p:nvSpPr>
        <p:spPr/>
        <p:txBody>
          <a:bodyPr/>
          <a:lstStyle/>
          <a:p>
            <a:r>
              <a:rPr lang="en-US" dirty="0"/>
              <a:t>Example 1: Which test to perform? (From Ch 23)</a:t>
            </a:r>
          </a:p>
        </p:txBody>
      </p:sp>
      <p:sp>
        <p:nvSpPr>
          <p:cNvPr id="3" name="Content Placeholder 2">
            <a:extLst>
              <a:ext uri="{FF2B5EF4-FFF2-40B4-BE49-F238E27FC236}">
                <a16:creationId xmlns:a16="http://schemas.microsoft.com/office/drawing/2014/main" id="{F9CD16A0-9048-A24D-B8E2-813F4C3E9EE2}"/>
              </a:ext>
            </a:extLst>
          </p:cNvPr>
          <p:cNvSpPr>
            <a:spLocks noGrp="1"/>
          </p:cNvSpPr>
          <p:nvPr>
            <p:ph idx="1"/>
          </p:nvPr>
        </p:nvSpPr>
        <p:spPr/>
        <p:txBody>
          <a:bodyPr>
            <a:normAutofit fontScale="70000" lnSpcReduction="20000"/>
          </a:bodyPr>
          <a:lstStyle/>
          <a:p>
            <a:r>
              <a:rPr lang="en-US" dirty="0"/>
              <a:t>Continuous data</a:t>
            </a:r>
          </a:p>
          <a:p>
            <a:r>
              <a:rPr lang="en-US" dirty="0"/>
              <a:t>One sample (on ten participants)</a:t>
            </a:r>
          </a:p>
          <a:p>
            <a:r>
              <a:rPr lang="en-US" dirty="0"/>
              <a:t>Two variables</a:t>
            </a:r>
          </a:p>
          <a:p>
            <a:pPr marL="0" indent="0">
              <a:buNone/>
            </a:pPr>
            <a:endParaRPr lang="en-US" dirty="0"/>
          </a:p>
          <a:p>
            <a:pPr marL="0" indent="0">
              <a:buNone/>
            </a:pPr>
            <a:r>
              <a:rPr lang="en-US" dirty="0"/>
              <a:t>While it isn’t yet apparent (because a question wasn’t asked), this should signal linear regression because that is what we try when we have two continuous variables on one sample</a:t>
            </a:r>
          </a:p>
          <a:p>
            <a:pPr marL="0" indent="0">
              <a:buNone/>
            </a:pPr>
            <a:endParaRPr lang="en-US" dirty="0"/>
          </a:p>
          <a:p>
            <a:pPr marL="0" indent="0">
              <a:buNone/>
            </a:pPr>
            <a:r>
              <a:rPr lang="en-US" dirty="0"/>
              <a:t>Questions that could be asked (if you had all the data):</a:t>
            </a:r>
          </a:p>
          <a:p>
            <a:r>
              <a:rPr lang="en-US" dirty="0"/>
              <a:t>Make a scatter plot. Does it appear linear? </a:t>
            </a:r>
          </a:p>
          <a:p>
            <a:r>
              <a:rPr lang="en-US" dirty="0"/>
              <a:t>Interpret the provided r or r</a:t>
            </a:r>
            <a:r>
              <a:rPr lang="en-US" baseline="30000" dirty="0"/>
              <a:t>2 </a:t>
            </a:r>
            <a:r>
              <a:rPr lang="en-US" dirty="0"/>
              <a:t>values.</a:t>
            </a:r>
          </a:p>
          <a:p>
            <a:r>
              <a:rPr lang="en-US" dirty="0"/>
              <a:t>Write code to test the slope coefficient. Write the null and alternative hypotheses for the corresponding test. Interpret the output from the test (including the p-value).</a:t>
            </a:r>
          </a:p>
          <a:p>
            <a:r>
              <a:rPr lang="en-US" dirty="0"/>
              <a:t>Assess the provided diagnostic plots. Does the data meet the assumptions?</a:t>
            </a:r>
          </a:p>
        </p:txBody>
      </p:sp>
      <p:sp>
        <p:nvSpPr>
          <p:cNvPr id="4" name="TextBox 3">
            <a:extLst>
              <a:ext uri="{FF2B5EF4-FFF2-40B4-BE49-F238E27FC236}">
                <a16:creationId xmlns:a16="http://schemas.microsoft.com/office/drawing/2014/main" id="{A5B71C9B-248E-0448-881B-6363E2B43F1F}"/>
              </a:ext>
            </a:extLst>
          </p:cNvPr>
          <p:cNvSpPr txBox="1"/>
          <p:nvPr/>
        </p:nvSpPr>
        <p:spPr>
          <a:xfrm>
            <a:off x="6096000" y="1696749"/>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t-test for the regression slope (Ch 23)</a:t>
            </a:r>
          </a:p>
        </p:txBody>
      </p:sp>
      <p:sp>
        <p:nvSpPr>
          <p:cNvPr id="5" name="Right Arrow 4">
            <a:extLst>
              <a:ext uri="{FF2B5EF4-FFF2-40B4-BE49-F238E27FC236}">
                <a16:creationId xmlns:a16="http://schemas.microsoft.com/office/drawing/2014/main" id="{C08FC6BD-EE8F-854D-B058-8F2B5154E6C7}"/>
              </a:ext>
            </a:extLst>
          </p:cNvPr>
          <p:cNvSpPr/>
          <p:nvPr/>
        </p:nvSpPr>
        <p:spPr>
          <a:xfrm>
            <a:off x="4710545" y="1825625"/>
            <a:ext cx="1320800" cy="677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512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6749-A414-824D-ACE5-3F3903099715}"/>
              </a:ext>
            </a:extLst>
          </p:cNvPr>
          <p:cNvSpPr>
            <a:spLocks noGrp="1"/>
          </p:cNvSpPr>
          <p:nvPr>
            <p:ph type="title"/>
          </p:nvPr>
        </p:nvSpPr>
        <p:spPr/>
        <p:txBody>
          <a:bodyPr/>
          <a:lstStyle/>
          <a:p>
            <a:r>
              <a:rPr lang="en-US" dirty="0"/>
              <a:t>Example 2: Which test to perform?	</a:t>
            </a:r>
          </a:p>
        </p:txBody>
      </p:sp>
      <p:sp>
        <p:nvSpPr>
          <p:cNvPr id="3" name="Content Placeholder 2">
            <a:extLst>
              <a:ext uri="{FF2B5EF4-FFF2-40B4-BE49-F238E27FC236}">
                <a16:creationId xmlns:a16="http://schemas.microsoft.com/office/drawing/2014/main" id="{DE8EC5EC-0EF3-6842-B021-14895E087DA3}"/>
              </a:ext>
            </a:extLst>
          </p:cNvPr>
          <p:cNvSpPr>
            <a:spLocks noGrp="1"/>
          </p:cNvSpPr>
          <p:nvPr>
            <p:ph idx="1"/>
          </p:nvPr>
        </p:nvSpPr>
        <p:spPr/>
        <p:txBody>
          <a:bodyPr/>
          <a:lstStyle/>
          <a:p>
            <a:r>
              <a:rPr lang="en-US" dirty="0"/>
              <a:t>A study investigated ways to prevent staph infections in surgery patients. In a first step, the researchers examined the nasal secretions of a random sample of 6771 patients admitted to various hospitals for surgery. They found that 1251 tested positive for </a:t>
            </a:r>
            <a:r>
              <a:rPr lang="en-US" i="1" dirty="0"/>
              <a:t>Staphylococcus aureus</a:t>
            </a:r>
            <a:r>
              <a:rPr lang="en-US" dirty="0"/>
              <a:t>, the bacterium responsible for most staph infections.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161824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6E5C-63FC-8F46-9085-310E473220EF}"/>
              </a:ext>
            </a:extLst>
          </p:cNvPr>
          <p:cNvSpPr>
            <a:spLocks noGrp="1"/>
          </p:cNvSpPr>
          <p:nvPr>
            <p:ph type="title"/>
          </p:nvPr>
        </p:nvSpPr>
        <p:spPr/>
        <p:txBody>
          <a:bodyPr/>
          <a:lstStyle/>
          <a:p>
            <a:r>
              <a:rPr lang="en-US" dirty="0"/>
              <a:t>Example 2: Which test to perform?	(Ch 19)</a:t>
            </a:r>
          </a:p>
        </p:txBody>
      </p:sp>
      <p:sp>
        <p:nvSpPr>
          <p:cNvPr id="3" name="Content Placeholder 2">
            <a:extLst>
              <a:ext uri="{FF2B5EF4-FFF2-40B4-BE49-F238E27FC236}">
                <a16:creationId xmlns:a16="http://schemas.microsoft.com/office/drawing/2014/main" id="{F6302B64-107D-2B4D-BB5E-43ECA2498DAF}"/>
              </a:ext>
            </a:extLst>
          </p:cNvPr>
          <p:cNvSpPr>
            <a:spLocks noGrp="1"/>
          </p:cNvSpPr>
          <p:nvPr>
            <p:ph idx="1"/>
          </p:nvPr>
        </p:nvSpPr>
        <p:spPr/>
        <p:txBody>
          <a:bodyPr>
            <a:normAutofit fontScale="92500" lnSpcReduction="20000"/>
          </a:bodyPr>
          <a:lstStyle/>
          <a:p>
            <a:r>
              <a:rPr lang="en-US" dirty="0"/>
              <a:t>Binary data (staph or not)</a:t>
            </a:r>
          </a:p>
          <a:p>
            <a:r>
              <a:rPr lang="en-US" dirty="0"/>
              <a:t>One sample</a:t>
            </a:r>
          </a:p>
          <a:p>
            <a:r>
              <a:rPr lang="en-US" dirty="0"/>
              <a:t>One variable</a:t>
            </a:r>
          </a:p>
          <a:p>
            <a:endParaRPr lang="en-US" dirty="0"/>
          </a:p>
          <a:p>
            <a:pPr marL="0" indent="0">
              <a:buNone/>
            </a:pPr>
            <a:r>
              <a:rPr lang="en-US" dirty="0"/>
              <a:t>Questions that could be asked:</a:t>
            </a:r>
          </a:p>
          <a:p>
            <a:r>
              <a:rPr lang="en-US" dirty="0"/>
              <a:t>Perform the test (write your hypotheses, evaluate the assumptions, calculate the test statistic, write code to find the p-value, interpret the p-value</a:t>
            </a:r>
          </a:p>
          <a:p>
            <a:r>
              <a:rPr lang="en-US" dirty="0"/>
              <a:t>Calculate the confidence interval by hand using large sample or plus four method (when to use plus four method?). Write code for the other two methods</a:t>
            </a:r>
          </a:p>
          <a:p>
            <a:r>
              <a:rPr lang="en-US" dirty="0"/>
              <a:t>Evaluate the assumptions for using the method</a:t>
            </a:r>
          </a:p>
          <a:p>
            <a:pPr marL="0" indent="0">
              <a:buNone/>
            </a:pPr>
            <a:endParaRPr lang="en-US" dirty="0"/>
          </a:p>
        </p:txBody>
      </p:sp>
      <p:sp>
        <p:nvSpPr>
          <p:cNvPr id="4" name="Right Arrow 3">
            <a:extLst>
              <a:ext uri="{FF2B5EF4-FFF2-40B4-BE49-F238E27FC236}">
                <a16:creationId xmlns:a16="http://schemas.microsoft.com/office/drawing/2014/main" id="{FDB33E2D-2E9A-494E-BD87-AC9686E72416}"/>
              </a:ext>
            </a:extLst>
          </p:cNvPr>
          <p:cNvSpPr/>
          <p:nvPr/>
        </p:nvSpPr>
        <p:spPr>
          <a:xfrm>
            <a:off x="5255490" y="2093480"/>
            <a:ext cx="1320800" cy="677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6312E5-4AA7-7142-A066-46F783745845}"/>
              </a:ext>
            </a:extLst>
          </p:cNvPr>
          <p:cNvSpPr txBox="1"/>
          <p:nvPr/>
        </p:nvSpPr>
        <p:spPr>
          <a:xfrm>
            <a:off x="6878780" y="1832030"/>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z-test for a proportion (Ch 19)</a:t>
            </a:r>
          </a:p>
        </p:txBody>
      </p:sp>
      <p:sp>
        <p:nvSpPr>
          <p:cNvPr id="6" name="TextBox 5">
            <a:extLst>
              <a:ext uri="{FF2B5EF4-FFF2-40B4-BE49-F238E27FC236}">
                <a16:creationId xmlns:a16="http://schemas.microsoft.com/office/drawing/2014/main" id="{5F27358D-7294-114E-9F31-0EBABA8159A3}"/>
              </a:ext>
            </a:extLst>
          </p:cNvPr>
          <p:cNvSpPr txBox="1"/>
          <p:nvPr/>
        </p:nvSpPr>
        <p:spPr>
          <a:xfrm>
            <a:off x="8849587" y="1832030"/>
            <a:ext cx="2339112" cy="1169551"/>
          </a:xfrm>
          <a:prstGeom prst="rect">
            <a:avLst/>
          </a:prstGeom>
          <a:solidFill>
            <a:srgbClr val="FFC000"/>
          </a:solidFill>
          <a:ln w="28575">
            <a:solidFill>
              <a:schemeClr val="tx1"/>
            </a:solidFill>
          </a:ln>
        </p:spPr>
        <p:txBody>
          <a:bodyPr wrap="square" rtlCol="0">
            <a:spAutoFit/>
          </a:bodyPr>
          <a:lstStyle/>
          <a:p>
            <a:pPr algn="ctr"/>
            <a:r>
              <a:rPr lang="en-US" sz="1400" dirty="0"/>
              <a:t>Four CI methods:</a:t>
            </a:r>
          </a:p>
          <a:p>
            <a:pPr marL="285750" indent="-285750">
              <a:buFont typeface="Arial" panose="020B0604020202020204" pitchFamily="34" charset="0"/>
              <a:buChar char="•"/>
            </a:pPr>
            <a:r>
              <a:rPr lang="en-US" sz="1400" dirty="0"/>
              <a:t>Large sample</a:t>
            </a:r>
          </a:p>
          <a:p>
            <a:pPr marL="285750" indent="-285750">
              <a:buFont typeface="Arial" panose="020B0604020202020204" pitchFamily="34" charset="0"/>
              <a:buChar char="•"/>
            </a:pPr>
            <a:r>
              <a:rPr lang="en-US" sz="1400" dirty="0"/>
              <a:t>Plus four</a:t>
            </a:r>
          </a:p>
          <a:p>
            <a:pPr marL="285750" indent="-285750">
              <a:buFont typeface="Arial" panose="020B0604020202020204" pitchFamily="34" charset="0"/>
              <a:buChar char="•"/>
            </a:pPr>
            <a:r>
              <a:rPr lang="en-US" sz="1400" dirty="0"/>
              <a:t>Clopper Pearson/Exact</a:t>
            </a:r>
          </a:p>
          <a:p>
            <a:pPr marL="285750" indent="-285750">
              <a:buFont typeface="Arial" panose="020B0604020202020204" pitchFamily="34" charset="0"/>
              <a:buChar char="•"/>
            </a:pPr>
            <a:r>
              <a:rPr lang="en-US" sz="1400" dirty="0"/>
              <a:t>Wilson Score</a:t>
            </a:r>
          </a:p>
        </p:txBody>
      </p:sp>
    </p:spTree>
    <p:extLst>
      <p:ext uri="{BB962C8B-B14F-4D97-AF65-F5344CB8AC3E}">
        <p14:creationId xmlns:p14="http://schemas.microsoft.com/office/powerpoint/2010/main" val="366342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7457-A0AE-934A-9E04-DED0FBA58E95}"/>
              </a:ext>
            </a:extLst>
          </p:cNvPr>
          <p:cNvSpPr>
            <a:spLocks noGrp="1"/>
          </p:cNvSpPr>
          <p:nvPr>
            <p:ph type="title"/>
          </p:nvPr>
        </p:nvSpPr>
        <p:spPr/>
        <p:txBody>
          <a:bodyPr/>
          <a:lstStyle/>
          <a:p>
            <a:r>
              <a:rPr lang="en-US" dirty="0"/>
              <a:t>Example 3: Which test to perform</a:t>
            </a:r>
          </a:p>
        </p:txBody>
      </p:sp>
      <p:sp>
        <p:nvSpPr>
          <p:cNvPr id="3" name="Content Placeholder 2">
            <a:extLst>
              <a:ext uri="{FF2B5EF4-FFF2-40B4-BE49-F238E27FC236}">
                <a16:creationId xmlns:a16="http://schemas.microsoft.com/office/drawing/2014/main" id="{0305CF29-99C0-624A-ACEF-012ED8557983}"/>
              </a:ext>
            </a:extLst>
          </p:cNvPr>
          <p:cNvSpPr>
            <a:spLocks noGrp="1"/>
          </p:cNvSpPr>
          <p:nvPr>
            <p:ph idx="1"/>
          </p:nvPr>
        </p:nvSpPr>
        <p:spPr/>
        <p:txBody>
          <a:bodyPr/>
          <a:lstStyle/>
          <a:p>
            <a:r>
              <a:rPr lang="en-US" dirty="0"/>
              <a:t>A study on the effects of vaping classifies people as “never vapers”, “occasional vapers”, “frequent vapers”. You interview a sample of 150 people in each group and ask a questionnaire to derive a quantitative score (between 0 and 100) on stress levels.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838725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BA94-BA1F-9940-B090-DE0DE536978F}"/>
              </a:ext>
            </a:extLst>
          </p:cNvPr>
          <p:cNvSpPr>
            <a:spLocks noGrp="1"/>
          </p:cNvSpPr>
          <p:nvPr>
            <p:ph type="title"/>
          </p:nvPr>
        </p:nvSpPr>
        <p:spPr/>
        <p:txBody>
          <a:bodyPr/>
          <a:lstStyle/>
          <a:p>
            <a:r>
              <a:rPr lang="en-US" dirty="0"/>
              <a:t>Example 3: Which test to perform (Ch 24)</a:t>
            </a:r>
          </a:p>
        </p:txBody>
      </p:sp>
      <p:sp>
        <p:nvSpPr>
          <p:cNvPr id="3" name="Content Placeholder 2">
            <a:extLst>
              <a:ext uri="{FF2B5EF4-FFF2-40B4-BE49-F238E27FC236}">
                <a16:creationId xmlns:a16="http://schemas.microsoft.com/office/drawing/2014/main" id="{682B7323-47A4-C14F-93A0-E9EC4FFDFD9A}"/>
              </a:ext>
            </a:extLst>
          </p:cNvPr>
          <p:cNvSpPr>
            <a:spLocks noGrp="1"/>
          </p:cNvSpPr>
          <p:nvPr>
            <p:ph idx="1"/>
          </p:nvPr>
        </p:nvSpPr>
        <p:spPr>
          <a:xfrm>
            <a:off x="838200" y="1825625"/>
            <a:ext cx="5257800" cy="4351338"/>
          </a:xfrm>
        </p:spPr>
        <p:txBody>
          <a:bodyPr/>
          <a:lstStyle/>
          <a:p>
            <a:r>
              <a:rPr lang="en-US" dirty="0"/>
              <a:t>You have one categorical variable (level of vaping), and one continuous variable (stress level)</a:t>
            </a:r>
          </a:p>
          <a:p>
            <a:r>
              <a:rPr lang="en-US" dirty="0"/>
              <a:t>The categorical variable corresponds to three samples – one for each level of the category</a:t>
            </a:r>
          </a:p>
          <a:p>
            <a:r>
              <a:rPr lang="en-US" dirty="0"/>
              <a:t>Two variables: one categorical and one continuous</a:t>
            </a:r>
          </a:p>
          <a:p>
            <a:endParaRPr lang="en-US" dirty="0"/>
          </a:p>
          <a:p>
            <a:endParaRPr lang="en-US" dirty="0"/>
          </a:p>
        </p:txBody>
      </p:sp>
      <p:sp>
        <p:nvSpPr>
          <p:cNvPr id="4" name="TextBox 3">
            <a:extLst>
              <a:ext uri="{FF2B5EF4-FFF2-40B4-BE49-F238E27FC236}">
                <a16:creationId xmlns:a16="http://schemas.microsoft.com/office/drawing/2014/main" id="{A4CE815B-CCA9-5142-9436-73B2C1EC69A9}"/>
              </a:ext>
            </a:extLst>
          </p:cNvPr>
          <p:cNvSpPr txBox="1"/>
          <p:nvPr/>
        </p:nvSpPr>
        <p:spPr>
          <a:xfrm>
            <a:off x="8492850" y="2399778"/>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ANOVA (Ch 24)</a:t>
            </a:r>
          </a:p>
        </p:txBody>
      </p:sp>
      <p:sp>
        <p:nvSpPr>
          <p:cNvPr id="5" name="TextBox 4">
            <a:extLst>
              <a:ext uri="{FF2B5EF4-FFF2-40B4-BE49-F238E27FC236}">
                <a16:creationId xmlns:a16="http://schemas.microsoft.com/office/drawing/2014/main" id="{E16E3720-6EF6-3D4F-BF4C-93712468DCAB}"/>
              </a:ext>
            </a:extLst>
          </p:cNvPr>
          <p:cNvSpPr txBox="1"/>
          <p:nvPr/>
        </p:nvSpPr>
        <p:spPr>
          <a:xfrm>
            <a:off x="8492849" y="3429000"/>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Regression with categorical x variable (no Chapter)</a:t>
            </a:r>
          </a:p>
        </p:txBody>
      </p:sp>
      <p:sp>
        <p:nvSpPr>
          <p:cNvPr id="6" name="Right Arrow 5">
            <a:extLst>
              <a:ext uri="{FF2B5EF4-FFF2-40B4-BE49-F238E27FC236}">
                <a16:creationId xmlns:a16="http://schemas.microsoft.com/office/drawing/2014/main" id="{DA8BFB3A-0F26-A349-91FC-6544C67CB7B6}"/>
              </a:ext>
            </a:extLst>
          </p:cNvPr>
          <p:cNvSpPr/>
          <p:nvPr/>
        </p:nvSpPr>
        <p:spPr>
          <a:xfrm>
            <a:off x="6634025" y="2722944"/>
            <a:ext cx="1320800" cy="677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D45591-A853-1B42-9984-A56DD4F5CEB7}"/>
              </a:ext>
            </a:extLst>
          </p:cNvPr>
          <p:cNvSpPr txBox="1"/>
          <p:nvPr/>
        </p:nvSpPr>
        <p:spPr>
          <a:xfrm>
            <a:off x="8155709" y="1860567"/>
            <a:ext cx="2586182" cy="369332"/>
          </a:xfrm>
          <a:prstGeom prst="rect">
            <a:avLst/>
          </a:prstGeom>
          <a:noFill/>
        </p:spPr>
        <p:txBody>
          <a:bodyPr wrap="square" rtlCol="0">
            <a:spAutoFit/>
          </a:bodyPr>
          <a:lstStyle/>
          <a:p>
            <a:r>
              <a:rPr lang="en-US" dirty="0"/>
              <a:t>Either is appropriate:</a:t>
            </a:r>
          </a:p>
        </p:txBody>
      </p:sp>
    </p:spTree>
    <p:extLst>
      <p:ext uri="{BB962C8B-B14F-4D97-AF65-F5344CB8AC3E}">
        <p14:creationId xmlns:p14="http://schemas.microsoft.com/office/powerpoint/2010/main" val="1794587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7C13-6CA3-074C-8052-83C75A76574E}"/>
              </a:ext>
            </a:extLst>
          </p:cNvPr>
          <p:cNvSpPr>
            <a:spLocks noGrp="1"/>
          </p:cNvSpPr>
          <p:nvPr>
            <p:ph type="title"/>
          </p:nvPr>
        </p:nvSpPr>
        <p:spPr/>
        <p:txBody>
          <a:bodyPr/>
          <a:lstStyle/>
          <a:p>
            <a:r>
              <a:rPr lang="en-US" dirty="0"/>
              <a:t>Example 3: Which test to perform (Ch 24)</a:t>
            </a:r>
          </a:p>
        </p:txBody>
      </p:sp>
      <p:sp>
        <p:nvSpPr>
          <p:cNvPr id="3" name="Content Placeholder 2">
            <a:extLst>
              <a:ext uri="{FF2B5EF4-FFF2-40B4-BE49-F238E27FC236}">
                <a16:creationId xmlns:a16="http://schemas.microsoft.com/office/drawing/2014/main" id="{C4FF297D-ADC3-9E4E-B4E4-E2245A97C1B7}"/>
              </a:ext>
            </a:extLst>
          </p:cNvPr>
          <p:cNvSpPr>
            <a:spLocks noGrp="1"/>
          </p:cNvSpPr>
          <p:nvPr>
            <p:ph idx="1"/>
          </p:nvPr>
        </p:nvSpPr>
        <p:spPr/>
        <p:txBody>
          <a:bodyPr>
            <a:normAutofit lnSpcReduction="10000"/>
          </a:bodyPr>
          <a:lstStyle/>
          <a:p>
            <a:pPr marL="0" indent="0">
              <a:buNone/>
            </a:pPr>
            <a:r>
              <a:rPr lang="en-US" dirty="0"/>
              <a:t>Questions that could be asked:</a:t>
            </a:r>
          </a:p>
          <a:p>
            <a:r>
              <a:rPr lang="en-US" dirty="0"/>
              <a:t>State the null and alternative hypotheses for an ANOVA test</a:t>
            </a:r>
          </a:p>
          <a:p>
            <a:r>
              <a:rPr lang="en-US" dirty="0"/>
              <a:t>What are the numerator and denominator degrees of freedom for the ANOVA test?</a:t>
            </a:r>
          </a:p>
          <a:p>
            <a:r>
              <a:rPr lang="en-US" dirty="0"/>
              <a:t>With more information, you could perform the ANOVA calculation, or write code to perform the calculation, or interpret ANOVA R output</a:t>
            </a:r>
          </a:p>
          <a:p>
            <a:r>
              <a:rPr lang="en-US" dirty="0"/>
              <a:t>Write a model to perform regression with x as a categorical variable (if you knew the name of the dataset and variables). </a:t>
            </a:r>
          </a:p>
          <a:p>
            <a:r>
              <a:rPr lang="en-US" dirty="0"/>
              <a:t>Interpret the output from a regression model performed on these data</a:t>
            </a:r>
          </a:p>
          <a:p>
            <a:endParaRPr lang="en-US" dirty="0"/>
          </a:p>
        </p:txBody>
      </p:sp>
    </p:spTree>
    <p:extLst>
      <p:ext uri="{BB962C8B-B14F-4D97-AF65-F5344CB8AC3E}">
        <p14:creationId xmlns:p14="http://schemas.microsoft.com/office/powerpoint/2010/main" val="42164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5D4-EB1F-DD44-A2EE-4DA333659889}"/>
              </a:ext>
            </a:extLst>
          </p:cNvPr>
          <p:cNvSpPr>
            <a:spLocks noGrp="1"/>
          </p:cNvSpPr>
          <p:nvPr>
            <p:ph type="title"/>
          </p:nvPr>
        </p:nvSpPr>
        <p:spPr/>
        <p:txBody>
          <a:bodyPr/>
          <a:lstStyle/>
          <a:p>
            <a:r>
              <a:rPr lang="en-US" dirty="0"/>
              <a:t>Final resources	</a:t>
            </a:r>
          </a:p>
        </p:txBody>
      </p:sp>
      <p:sp>
        <p:nvSpPr>
          <p:cNvPr id="3" name="Content Placeholder 2">
            <a:extLst>
              <a:ext uri="{FF2B5EF4-FFF2-40B4-BE49-F238E27FC236}">
                <a16:creationId xmlns:a16="http://schemas.microsoft.com/office/drawing/2014/main" id="{D08C4219-B7A3-EB41-BE68-8C81BE11AF76}"/>
              </a:ext>
            </a:extLst>
          </p:cNvPr>
          <p:cNvSpPr>
            <a:spLocks noGrp="1"/>
          </p:cNvSpPr>
          <p:nvPr>
            <p:ph idx="1"/>
          </p:nvPr>
        </p:nvSpPr>
        <p:spPr/>
        <p:txBody>
          <a:bodyPr>
            <a:normAutofit/>
          </a:bodyPr>
          <a:lstStyle/>
          <a:p>
            <a:r>
              <a:rPr lang="en-US" dirty="0"/>
              <a:t>Practice final examinations</a:t>
            </a:r>
          </a:p>
          <a:p>
            <a:pPr lvl="1"/>
            <a:r>
              <a:rPr lang="en-US" dirty="0"/>
              <a:t>I will post two previous final exams. One was cumulative and we will indicate on it which questions are not applicable</a:t>
            </a:r>
          </a:p>
          <a:p>
            <a:pPr lvl="1"/>
            <a:r>
              <a:rPr lang="en-US" dirty="0"/>
              <a:t>Inference Formula sheet has been posted on the course website. </a:t>
            </a:r>
          </a:p>
          <a:p>
            <a:pPr lvl="2"/>
            <a:r>
              <a:rPr lang="en-US" dirty="0"/>
              <a:t>This is “bare bones” – you’ll have to do some work annotating this so you know when to use which formula. </a:t>
            </a:r>
          </a:p>
          <a:p>
            <a:pPr lvl="1"/>
            <a:r>
              <a:rPr lang="en-US" dirty="0"/>
              <a:t>All found here: </a:t>
            </a:r>
            <a:r>
              <a:rPr lang="en-US" dirty="0">
                <a:hlinkClick r:id="rId2"/>
              </a:rPr>
              <a:t>https://ph142-ucb.github.io/fa20/resources/</a:t>
            </a:r>
            <a:endParaRPr lang="en-US" dirty="0"/>
          </a:p>
          <a:p>
            <a:r>
              <a:rPr lang="en-US" dirty="0"/>
              <a:t>Sophie will hold a </a:t>
            </a:r>
            <a:r>
              <a:rPr lang="en-US"/>
              <a:t>biostats Jeopardy on Thursday Dec 10 at 12pm PST!</a:t>
            </a:r>
            <a:endParaRPr lang="en-US" dirty="0"/>
          </a:p>
        </p:txBody>
      </p:sp>
    </p:spTree>
    <p:extLst>
      <p:ext uri="{BB962C8B-B14F-4D97-AF65-F5344CB8AC3E}">
        <p14:creationId xmlns:p14="http://schemas.microsoft.com/office/powerpoint/2010/main" val="3934351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11B3-5400-434B-8BDE-23B5A16A90E0}"/>
              </a:ext>
            </a:extLst>
          </p:cNvPr>
          <p:cNvSpPr>
            <a:spLocks noGrp="1"/>
          </p:cNvSpPr>
          <p:nvPr>
            <p:ph type="title"/>
          </p:nvPr>
        </p:nvSpPr>
        <p:spPr/>
        <p:txBody>
          <a:bodyPr/>
          <a:lstStyle/>
          <a:p>
            <a:r>
              <a:rPr lang="en-US" dirty="0"/>
              <a:t>Example 4: Which test to perform?</a:t>
            </a:r>
          </a:p>
        </p:txBody>
      </p:sp>
      <p:sp>
        <p:nvSpPr>
          <p:cNvPr id="3" name="Content Placeholder 2">
            <a:extLst>
              <a:ext uri="{FF2B5EF4-FFF2-40B4-BE49-F238E27FC236}">
                <a16:creationId xmlns:a16="http://schemas.microsoft.com/office/drawing/2014/main" id="{6BC7630C-7E9E-A74B-ADA5-CA319C0D031B}"/>
              </a:ext>
            </a:extLst>
          </p:cNvPr>
          <p:cNvSpPr>
            <a:spLocks noGrp="1"/>
          </p:cNvSpPr>
          <p:nvPr>
            <p:ph idx="1"/>
          </p:nvPr>
        </p:nvSpPr>
        <p:spPr/>
        <p:txBody>
          <a:bodyPr>
            <a:normAutofit lnSpcReduction="10000"/>
          </a:bodyPr>
          <a:lstStyle/>
          <a:p>
            <a:r>
              <a:rPr lang="en-US" dirty="0"/>
              <a:t>Essential tremor is a neurological movement disorder characterized by involuntary rhythmic movement that typically interferes with the full use of the arms and hands. A pilot experiment examining the effectiveness of a noninvasive handheld device using active cancellation of tremor technology to stabilize tremor-induced motion in patients diagnosed with essential tremor. Tremor amplitude was measured (in centimeters) for each of 11 subjects when performing a spoon-use tasks with the ACT device turned, in random order, once on and once off.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250033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62EF-E074-0341-A8D9-D2D0E6381122}"/>
              </a:ext>
            </a:extLst>
          </p:cNvPr>
          <p:cNvSpPr>
            <a:spLocks noGrp="1"/>
          </p:cNvSpPr>
          <p:nvPr>
            <p:ph type="title"/>
          </p:nvPr>
        </p:nvSpPr>
        <p:spPr/>
        <p:txBody>
          <a:bodyPr/>
          <a:lstStyle/>
          <a:p>
            <a:r>
              <a:rPr lang="en-US" dirty="0"/>
              <a:t>Example 4: Which test to perform? (Ch 17)</a:t>
            </a:r>
          </a:p>
        </p:txBody>
      </p:sp>
      <p:sp>
        <p:nvSpPr>
          <p:cNvPr id="3" name="Content Placeholder 2">
            <a:extLst>
              <a:ext uri="{FF2B5EF4-FFF2-40B4-BE49-F238E27FC236}">
                <a16:creationId xmlns:a16="http://schemas.microsoft.com/office/drawing/2014/main" id="{94BE7351-C226-E641-8655-5119D8222BD9}"/>
              </a:ext>
            </a:extLst>
          </p:cNvPr>
          <p:cNvSpPr>
            <a:spLocks noGrp="1"/>
          </p:cNvSpPr>
          <p:nvPr>
            <p:ph idx="1"/>
          </p:nvPr>
        </p:nvSpPr>
        <p:spPr/>
        <p:txBody>
          <a:bodyPr>
            <a:normAutofit fontScale="85000" lnSpcReduction="10000"/>
          </a:bodyPr>
          <a:lstStyle/>
          <a:p>
            <a:r>
              <a:rPr lang="en-US" dirty="0"/>
              <a:t>Tremor amplitude is a continuous variable</a:t>
            </a:r>
          </a:p>
          <a:p>
            <a:r>
              <a:rPr lang="en-US" dirty="0"/>
              <a:t>Two samples, but paired data (before and after)</a:t>
            </a:r>
          </a:p>
          <a:p>
            <a:r>
              <a:rPr lang="en-US" dirty="0"/>
              <a:t>If helpful, can think of “on” and “off” as a second, categorical variable.</a:t>
            </a:r>
          </a:p>
          <a:p>
            <a:endParaRPr lang="en-US" dirty="0"/>
          </a:p>
          <a:p>
            <a:pPr marL="0" indent="0">
              <a:buNone/>
            </a:pPr>
            <a:r>
              <a:rPr lang="en-US" dirty="0"/>
              <a:t>Questions that could be asked:</a:t>
            </a:r>
          </a:p>
          <a:p>
            <a:r>
              <a:rPr lang="en-US" dirty="0"/>
              <a:t>(If you had the data or some statistics): Perform the appropriate test. Write code for the p-value.</a:t>
            </a:r>
          </a:p>
          <a:p>
            <a:r>
              <a:rPr lang="en-US" dirty="0"/>
              <a:t>What is the key feature of these data that determines which test is appropriate?</a:t>
            </a:r>
          </a:p>
          <a:p>
            <a:r>
              <a:rPr lang="en-US" dirty="0"/>
              <a:t>How could you plot the data before preforming the test to visualize the statistic of interest?</a:t>
            </a:r>
          </a:p>
          <a:p>
            <a:r>
              <a:rPr lang="en-US" dirty="0"/>
              <a:t>Define wash out period, and carry over effects. </a:t>
            </a:r>
          </a:p>
        </p:txBody>
      </p:sp>
      <p:sp>
        <p:nvSpPr>
          <p:cNvPr id="4" name="TextBox 3">
            <a:extLst>
              <a:ext uri="{FF2B5EF4-FFF2-40B4-BE49-F238E27FC236}">
                <a16:creationId xmlns:a16="http://schemas.microsoft.com/office/drawing/2014/main" id="{9C4B4392-1271-F949-BC64-B3D01BDE970F}"/>
              </a:ext>
            </a:extLst>
          </p:cNvPr>
          <p:cNvSpPr txBox="1"/>
          <p:nvPr/>
        </p:nvSpPr>
        <p:spPr>
          <a:xfrm>
            <a:off x="9398000" y="1856724"/>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Matched pairs t-test (Ch 17)</a:t>
            </a:r>
          </a:p>
        </p:txBody>
      </p:sp>
      <p:sp>
        <p:nvSpPr>
          <p:cNvPr id="5" name="Right Arrow 4">
            <a:extLst>
              <a:ext uri="{FF2B5EF4-FFF2-40B4-BE49-F238E27FC236}">
                <a16:creationId xmlns:a16="http://schemas.microsoft.com/office/drawing/2014/main" id="{B1DA0C48-9EF8-B845-BAE3-EF067FA2D89F}"/>
              </a:ext>
            </a:extLst>
          </p:cNvPr>
          <p:cNvSpPr/>
          <p:nvPr/>
        </p:nvSpPr>
        <p:spPr>
          <a:xfrm>
            <a:off x="7927116" y="1825625"/>
            <a:ext cx="1320800" cy="677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553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50C2-871A-1F4A-9B27-28896E848BB6}"/>
              </a:ext>
            </a:extLst>
          </p:cNvPr>
          <p:cNvSpPr>
            <a:spLocks noGrp="1"/>
          </p:cNvSpPr>
          <p:nvPr>
            <p:ph type="title"/>
          </p:nvPr>
        </p:nvSpPr>
        <p:spPr/>
        <p:txBody>
          <a:bodyPr/>
          <a:lstStyle/>
          <a:p>
            <a:r>
              <a:rPr lang="en-US" dirty="0"/>
              <a:t>Example 5: Which test to perform?</a:t>
            </a:r>
          </a:p>
        </p:txBody>
      </p:sp>
      <p:sp>
        <p:nvSpPr>
          <p:cNvPr id="3" name="Content Placeholder 2">
            <a:extLst>
              <a:ext uri="{FF2B5EF4-FFF2-40B4-BE49-F238E27FC236}">
                <a16:creationId xmlns:a16="http://schemas.microsoft.com/office/drawing/2014/main" id="{33F497A6-0DA0-6042-B969-394C6E56D57A}"/>
              </a:ext>
            </a:extLst>
          </p:cNvPr>
          <p:cNvSpPr>
            <a:spLocks noGrp="1"/>
          </p:cNvSpPr>
          <p:nvPr>
            <p:ph idx="1"/>
          </p:nvPr>
        </p:nvSpPr>
        <p:spPr/>
        <p:txBody>
          <a:bodyPr>
            <a:normAutofit fontScale="92500" lnSpcReduction="10000"/>
          </a:bodyPr>
          <a:lstStyle/>
          <a:p>
            <a:r>
              <a:rPr lang="en-US" dirty="0"/>
              <a:t>A random sample of 700 births from local records shows this distribution across the days of the week. Do these data give evidence that local births are not equally likely on all days of the week?</a:t>
            </a:r>
          </a:p>
          <a:p>
            <a:endParaRPr lang="en-US" dirty="0"/>
          </a:p>
          <a:p>
            <a:endParaRPr lang="en-US" dirty="0"/>
          </a:p>
          <a:p>
            <a:endParaRPr lang="en-US" dirty="0"/>
          </a:p>
          <a:p>
            <a:endParaRPr lang="en-US" dirty="0"/>
          </a:p>
          <a:p>
            <a:endParaRPr lang="en-US" dirty="0"/>
          </a:p>
          <a:p>
            <a:pPr lvl="1"/>
            <a:r>
              <a:rPr lang="en-US" dirty="0"/>
              <a:t>What type of data do you have?</a:t>
            </a:r>
          </a:p>
          <a:p>
            <a:pPr lvl="1"/>
            <a:r>
              <a:rPr lang="en-US" dirty="0"/>
              <a:t>How many samples?</a:t>
            </a:r>
          </a:p>
          <a:p>
            <a:pPr lvl="1"/>
            <a:r>
              <a:rPr lang="en-US" dirty="0"/>
              <a:t>How many variables?</a:t>
            </a:r>
          </a:p>
          <a:p>
            <a:endParaRPr lang="en-US" dirty="0"/>
          </a:p>
        </p:txBody>
      </p:sp>
      <p:graphicFrame>
        <p:nvGraphicFramePr>
          <p:cNvPr id="4" name="Table 3">
            <a:extLst>
              <a:ext uri="{FF2B5EF4-FFF2-40B4-BE49-F238E27FC236}">
                <a16:creationId xmlns:a16="http://schemas.microsoft.com/office/drawing/2014/main" id="{C066625F-AB07-9047-AA58-FC615BDD824F}"/>
              </a:ext>
            </a:extLst>
          </p:cNvPr>
          <p:cNvGraphicFramePr>
            <a:graphicFrameLocks noGrp="1"/>
          </p:cNvGraphicFramePr>
          <p:nvPr>
            <p:extLst>
              <p:ext uri="{D42A27DB-BD31-4B8C-83A1-F6EECF244321}">
                <p14:modId xmlns:p14="http://schemas.microsoft.com/office/powerpoint/2010/main" val="1350839387"/>
              </p:ext>
            </p:extLst>
          </p:nvPr>
        </p:nvGraphicFramePr>
        <p:xfrm>
          <a:off x="1141845" y="3050309"/>
          <a:ext cx="1651000" cy="16256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822477107"/>
                    </a:ext>
                  </a:extLst>
                </a:gridCol>
                <a:gridCol w="825500">
                  <a:extLst>
                    <a:ext uri="{9D8B030D-6E8A-4147-A177-3AD203B41FA5}">
                      <a16:colId xmlns:a16="http://schemas.microsoft.com/office/drawing/2014/main" val="369750198"/>
                    </a:ext>
                  </a:extLst>
                </a:gridCol>
              </a:tblGrid>
              <a:tr h="203200">
                <a:tc>
                  <a:txBody>
                    <a:bodyPr/>
                    <a:lstStyle/>
                    <a:p>
                      <a:pPr algn="ctr" fontAlgn="b"/>
                      <a:r>
                        <a:rPr lang="en-US" sz="1200" u="none" strike="noStrike">
                          <a:effectLst/>
                        </a:rPr>
                        <a:t>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Births</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4457504"/>
                  </a:ext>
                </a:extLst>
              </a:tr>
              <a:tr h="203200">
                <a:tc>
                  <a:txBody>
                    <a:bodyPr/>
                    <a:lstStyle/>
                    <a:p>
                      <a:pPr algn="ctr" fontAlgn="b"/>
                      <a:r>
                        <a:rPr lang="en-US" sz="1200" u="none" strike="noStrike">
                          <a:effectLst/>
                        </a:rPr>
                        <a:t>Monday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9814900"/>
                  </a:ext>
                </a:extLst>
              </a:tr>
              <a:tr h="203200">
                <a:tc>
                  <a:txBody>
                    <a:bodyPr/>
                    <a:lstStyle/>
                    <a:p>
                      <a:pPr algn="ctr" fontAlgn="b"/>
                      <a:r>
                        <a:rPr lang="en-US" sz="1200" u="none" strike="noStrike">
                          <a:effectLst/>
                        </a:rPr>
                        <a:t>Tuesday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8084830"/>
                  </a:ext>
                </a:extLst>
              </a:tr>
              <a:tr h="203200">
                <a:tc>
                  <a:txBody>
                    <a:bodyPr/>
                    <a:lstStyle/>
                    <a:p>
                      <a:pPr algn="ctr" fontAlgn="b"/>
                      <a:r>
                        <a:rPr lang="en-US" sz="1200" u="none" strike="noStrike">
                          <a:effectLst/>
                        </a:rPr>
                        <a:t>Wednesday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228381"/>
                  </a:ext>
                </a:extLst>
              </a:tr>
              <a:tr h="203200">
                <a:tc>
                  <a:txBody>
                    <a:bodyPr/>
                    <a:lstStyle/>
                    <a:p>
                      <a:pPr algn="ctr"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8491884"/>
                  </a:ext>
                </a:extLst>
              </a:tr>
              <a:tr h="203200">
                <a:tc>
                  <a:txBody>
                    <a:bodyPr/>
                    <a:lstStyle/>
                    <a:p>
                      <a:pPr algn="ctr" fontAlgn="b"/>
                      <a:r>
                        <a:rPr lang="en-US" sz="1200" u="none" strike="noStrike">
                          <a:effectLst/>
                        </a:rPr>
                        <a:t>Friday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671764"/>
                  </a:ext>
                </a:extLst>
              </a:tr>
              <a:tr h="203200">
                <a:tc>
                  <a:txBody>
                    <a:bodyPr/>
                    <a:lstStyle/>
                    <a:p>
                      <a:pPr algn="ctr" fontAlgn="b"/>
                      <a:r>
                        <a:rPr lang="en-US" sz="1200" u="none" strike="noStrike">
                          <a:effectLst/>
                        </a:rPr>
                        <a:t>Saturday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5463016"/>
                  </a:ext>
                </a:extLst>
              </a:tr>
              <a:tr h="203200">
                <a:tc>
                  <a:txBody>
                    <a:bodyPr/>
                    <a:lstStyle/>
                    <a:p>
                      <a:pPr algn="ctr" fontAlgn="b"/>
                      <a:r>
                        <a:rPr lang="en-US" sz="1200" u="none" strike="noStrike">
                          <a:effectLst/>
                        </a:rPr>
                        <a:t>Sunday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9689120"/>
                  </a:ext>
                </a:extLst>
              </a:tr>
            </a:tbl>
          </a:graphicData>
        </a:graphic>
      </p:graphicFrame>
    </p:spTree>
    <p:extLst>
      <p:ext uri="{BB962C8B-B14F-4D97-AF65-F5344CB8AC3E}">
        <p14:creationId xmlns:p14="http://schemas.microsoft.com/office/powerpoint/2010/main" val="687680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CC8A-2A04-0846-BDD2-314393658D04}"/>
              </a:ext>
            </a:extLst>
          </p:cNvPr>
          <p:cNvSpPr>
            <a:spLocks noGrp="1"/>
          </p:cNvSpPr>
          <p:nvPr>
            <p:ph type="title"/>
          </p:nvPr>
        </p:nvSpPr>
        <p:spPr/>
        <p:txBody>
          <a:bodyPr/>
          <a:lstStyle/>
          <a:p>
            <a:r>
              <a:rPr lang="en-US" dirty="0"/>
              <a:t>Example 5: Which test to perform? (Ch 21)</a:t>
            </a:r>
          </a:p>
        </p:txBody>
      </p:sp>
      <p:sp>
        <p:nvSpPr>
          <p:cNvPr id="3" name="Content Placeholder 2">
            <a:extLst>
              <a:ext uri="{FF2B5EF4-FFF2-40B4-BE49-F238E27FC236}">
                <a16:creationId xmlns:a16="http://schemas.microsoft.com/office/drawing/2014/main" id="{82C56C46-AE3D-CA40-9B12-53E193121813}"/>
              </a:ext>
            </a:extLst>
          </p:cNvPr>
          <p:cNvSpPr>
            <a:spLocks noGrp="1"/>
          </p:cNvSpPr>
          <p:nvPr>
            <p:ph idx="1"/>
          </p:nvPr>
        </p:nvSpPr>
        <p:spPr/>
        <p:txBody>
          <a:bodyPr>
            <a:normAutofit fontScale="92500"/>
          </a:bodyPr>
          <a:lstStyle/>
          <a:p>
            <a:r>
              <a:rPr lang="en-US" dirty="0"/>
              <a:t>Categorical variable with &gt; 2 levels: Day of the week</a:t>
            </a:r>
          </a:p>
          <a:p>
            <a:r>
              <a:rPr lang="en-US" dirty="0"/>
              <a:t>One sample</a:t>
            </a:r>
          </a:p>
          <a:p>
            <a:r>
              <a:rPr lang="en-US" dirty="0"/>
              <a:t>Note that you have a table of data where the numeric information is only one column and you’re asked if data is evenly distributed across the days</a:t>
            </a:r>
          </a:p>
          <a:p>
            <a:pPr lvl="1"/>
            <a:r>
              <a:rPr lang="en-US" dirty="0"/>
              <a:t>This signals that the null is an “even distribution” across the days and should remind you to calculate observed counts (provided) and expected counts (under the null)</a:t>
            </a:r>
          </a:p>
          <a:p>
            <a:r>
              <a:rPr lang="en-US" dirty="0"/>
              <a:t>Questions that could be asked:</a:t>
            </a:r>
          </a:p>
          <a:p>
            <a:pPr lvl="1"/>
            <a:r>
              <a:rPr lang="en-US" dirty="0"/>
              <a:t>Calculate the expected counts, calculate the test statistic, what are the degrees of freedom, write code to calculate the p-value. What day of the week contributes data that is furthest from the null hypothesis?</a:t>
            </a:r>
          </a:p>
          <a:p>
            <a:endParaRPr lang="en-US" dirty="0"/>
          </a:p>
          <a:p>
            <a:endParaRPr lang="en-US" dirty="0"/>
          </a:p>
        </p:txBody>
      </p:sp>
    </p:spTree>
    <p:extLst>
      <p:ext uri="{BB962C8B-B14F-4D97-AF65-F5344CB8AC3E}">
        <p14:creationId xmlns:p14="http://schemas.microsoft.com/office/powerpoint/2010/main" val="324350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E38B-A911-934C-B81F-4FAF1F88F45B}"/>
              </a:ext>
            </a:extLst>
          </p:cNvPr>
          <p:cNvSpPr>
            <a:spLocks noGrp="1"/>
          </p:cNvSpPr>
          <p:nvPr>
            <p:ph type="title"/>
          </p:nvPr>
        </p:nvSpPr>
        <p:spPr/>
        <p:txBody>
          <a:bodyPr/>
          <a:lstStyle/>
          <a:p>
            <a:r>
              <a:rPr lang="en-US" dirty="0"/>
              <a:t>R Code to know</a:t>
            </a:r>
          </a:p>
        </p:txBody>
      </p:sp>
      <p:sp>
        <p:nvSpPr>
          <p:cNvPr id="3" name="Content Placeholder 2">
            <a:extLst>
              <a:ext uri="{FF2B5EF4-FFF2-40B4-BE49-F238E27FC236}">
                <a16:creationId xmlns:a16="http://schemas.microsoft.com/office/drawing/2014/main" id="{5EFDF0FF-5F2D-5C49-8251-36BF84C7F91F}"/>
              </a:ext>
            </a:extLst>
          </p:cNvPr>
          <p:cNvSpPr>
            <a:spLocks noGrp="1"/>
          </p:cNvSpPr>
          <p:nvPr>
            <p:ph idx="1"/>
          </p:nvPr>
        </p:nvSpPr>
        <p:spPr/>
        <p:txBody>
          <a:bodyPr>
            <a:normAutofit/>
          </a:bodyPr>
          <a:lstStyle/>
          <a:p>
            <a:r>
              <a:rPr lang="en-US" dirty="0"/>
              <a:t>Code that is fair game for writing/interpretation of the code or resulting output: `qt()`, `</a:t>
            </a:r>
            <a:r>
              <a:rPr lang="en-US" dirty="0" err="1"/>
              <a:t>pt</a:t>
            </a:r>
            <a:r>
              <a:rPr lang="en-US" dirty="0"/>
              <a:t>()`, `</a:t>
            </a:r>
            <a:r>
              <a:rPr lang="en-US" dirty="0" err="1"/>
              <a:t>qnorm</a:t>
            </a:r>
            <a:r>
              <a:rPr lang="en-US" dirty="0"/>
              <a:t>()`, `</a:t>
            </a:r>
            <a:r>
              <a:rPr lang="en-US" dirty="0" err="1"/>
              <a:t>pnorm</a:t>
            </a:r>
            <a:r>
              <a:rPr lang="en-US" dirty="0"/>
              <a:t>()`, `</a:t>
            </a:r>
            <a:r>
              <a:rPr lang="en-US" dirty="0" err="1"/>
              <a:t>pchisq</a:t>
            </a:r>
            <a:r>
              <a:rPr lang="en-US" dirty="0"/>
              <a:t>()`, testing functions(`</a:t>
            </a:r>
            <a:r>
              <a:rPr lang="en-US" dirty="0" err="1"/>
              <a:t>t.test</a:t>
            </a:r>
            <a:r>
              <a:rPr lang="en-US" dirty="0"/>
              <a:t>()`, `</a:t>
            </a:r>
            <a:r>
              <a:rPr lang="en-US" dirty="0" err="1"/>
              <a:t>binom.test</a:t>
            </a:r>
            <a:r>
              <a:rPr lang="en-US" dirty="0"/>
              <a:t>()`, `</a:t>
            </a:r>
            <a:r>
              <a:rPr lang="en-US" dirty="0" err="1"/>
              <a:t>prop.test</a:t>
            </a:r>
            <a:r>
              <a:rPr lang="en-US" dirty="0"/>
              <a:t>()`, `</a:t>
            </a:r>
            <a:r>
              <a:rPr lang="en-US" dirty="0" err="1"/>
              <a:t>chisq.test</a:t>
            </a:r>
            <a:r>
              <a:rPr lang="en-US" dirty="0"/>
              <a:t>()`), `broom` functions (i.e., `tidy()`, `glance()`, and `augment()`), `</a:t>
            </a:r>
            <a:r>
              <a:rPr lang="en-US" dirty="0" err="1"/>
              <a:t>lm</a:t>
            </a:r>
            <a:r>
              <a:rPr lang="en-US" dirty="0"/>
              <a:t>()`, `predict()`, `</a:t>
            </a:r>
            <a:r>
              <a:rPr lang="en-US" dirty="0" err="1"/>
              <a:t>confint</a:t>
            </a:r>
            <a:r>
              <a:rPr lang="en-US" dirty="0"/>
              <a:t>`, `</a:t>
            </a:r>
            <a:r>
              <a:rPr lang="en-US" dirty="0" err="1"/>
              <a:t>aov</a:t>
            </a:r>
            <a:r>
              <a:rPr lang="en-US" dirty="0"/>
              <a:t>()`, `</a:t>
            </a:r>
            <a:r>
              <a:rPr lang="en-US" dirty="0" err="1"/>
              <a:t>TukeysHSD</a:t>
            </a:r>
            <a:r>
              <a:rPr lang="en-US" dirty="0"/>
              <a:t>()`, functions covered by Mi-Suk’s guest lecture</a:t>
            </a:r>
          </a:p>
          <a:p>
            <a:r>
              <a:rPr lang="en-US" dirty="0"/>
              <a:t>Code that is fair game for interpretation: `ggplot2`, `</a:t>
            </a:r>
            <a:r>
              <a:rPr lang="en-US" dirty="0" err="1"/>
              <a:t>dplyr</a:t>
            </a:r>
            <a:r>
              <a:rPr lang="en-US" dirty="0"/>
              <a:t>`, `infer`, and may have a few minor points for general R intuition (e.g. what does `&lt;-` do?)</a:t>
            </a:r>
          </a:p>
          <a:p>
            <a:endParaRPr lang="en-US" dirty="0"/>
          </a:p>
        </p:txBody>
      </p:sp>
    </p:spTree>
    <p:extLst>
      <p:ext uri="{BB962C8B-B14F-4D97-AF65-F5344CB8AC3E}">
        <p14:creationId xmlns:p14="http://schemas.microsoft.com/office/powerpoint/2010/main" val="288509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8E84-1EAD-994E-A133-BB04D670EFD7}"/>
              </a:ext>
            </a:extLst>
          </p:cNvPr>
          <p:cNvSpPr>
            <a:spLocks noGrp="1"/>
          </p:cNvSpPr>
          <p:nvPr>
            <p:ph type="title"/>
          </p:nvPr>
        </p:nvSpPr>
        <p:spPr/>
        <p:txBody>
          <a:bodyPr/>
          <a:lstStyle/>
          <a:p>
            <a:r>
              <a:rPr lang="en-US" dirty="0"/>
              <a:t>Bonus point!</a:t>
            </a:r>
          </a:p>
        </p:txBody>
      </p:sp>
      <p:sp>
        <p:nvSpPr>
          <p:cNvPr id="3" name="Content Placeholder 2">
            <a:extLst>
              <a:ext uri="{FF2B5EF4-FFF2-40B4-BE49-F238E27FC236}">
                <a16:creationId xmlns:a16="http://schemas.microsoft.com/office/drawing/2014/main" id="{3BD921E2-650E-1643-9987-9E24EDFD9EBF}"/>
              </a:ext>
            </a:extLst>
          </p:cNvPr>
          <p:cNvSpPr>
            <a:spLocks noGrp="1"/>
          </p:cNvSpPr>
          <p:nvPr>
            <p:ph idx="1"/>
          </p:nvPr>
        </p:nvSpPr>
        <p:spPr/>
        <p:txBody>
          <a:bodyPr/>
          <a:lstStyle/>
          <a:p>
            <a:r>
              <a:rPr lang="en-US" dirty="0"/>
              <a:t>Screenshot and submitted to </a:t>
            </a:r>
            <a:r>
              <a:rPr lang="en-US" dirty="0" err="1"/>
              <a:t>Gradescope</a:t>
            </a:r>
            <a:r>
              <a:rPr lang="en-US" dirty="0"/>
              <a:t> (open now through Dec 13 at 11:59pm, absolutely no </a:t>
            </a:r>
            <a:r>
              <a:rPr lang="en-US" dirty="0" err="1"/>
              <a:t>lates</a:t>
            </a:r>
            <a:r>
              <a:rPr lang="en-US" dirty="0"/>
              <a:t> permitted)</a:t>
            </a:r>
          </a:p>
          <a:p>
            <a:r>
              <a:rPr lang="en-US" dirty="0"/>
              <a:t>1 bonus point added to your total grade if you complete by the deadline</a:t>
            </a:r>
          </a:p>
          <a:p>
            <a:endParaRPr lang="en-US" dirty="0"/>
          </a:p>
        </p:txBody>
      </p:sp>
    </p:spTree>
    <p:extLst>
      <p:ext uri="{BB962C8B-B14F-4D97-AF65-F5344CB8AC3E}">
        <p14:creationId xmlns:p14="http://schemas.microsoft.com/office/powerpoint/2010/main" val="104579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7862-69EE-6D4D-A949-C13BF6062F0D}"/>
              </a:ext>
            </a:extLst>
          </p:cNvPr>
          <p:cNvSpPr>
            <a:spLocks noGrp="1"/>
          </p:cNvSpPr>
          <p:nvPr>
            <p:ph type="title"/>
          </p:nvPr>
        </p:nvSpPr>
        <p:spPr/>
        <p:txBody>
          <a:bodyPr/>
          <a:lstStyle/>
          <a:p>
            <a:r>
              <a:rPr lang="en-US" dirty="0"/>
              <a:t>Part III of the course</a:t>
            </a:r>
          </a:p>
        </p:txBody>
      </p:sp>
      <p:sp>
        <p:nvSpPr>
          <p:cNvPr id="3" name="Content Placeholder 2">
            <a:extLst>
              <a:ext uri="{FF2B5EF4-FFF2-40B4-BE49-F238E27FC236}">
                <a16:creationId xmlns:a16="http://schemas.microsoft.com/office/drawing/2014/main" id="{2341F4FE-B33F-DC41-BC14-60B1B185FCFF}"/>
              </a:ext>
            </a:extLst>
          </p:cNvPr>
          <p:cNvSpPr>
            <a:spLocks noGrp="1"/>
          </p:cNvSpPr>
          <p:nvPr>
            <p:ph idx="1"/>
          </p:nvPr>
        </p:nvSpPr>
        <p:spPr/>
        <p:txBody>
          <a:bodyPr/>
          <a:lstStyle/>
          <a:p>
            <a:r>
              <a:rPr lang="en-US" dirty="0"/>
              <a:t>Heavily focused on conducting hypothesis tests and calculating confidence intervals</a:t>
            </a:r>
          </a:p>
          <a:p>
            <a:r>
              <a:rPr lang="en-US" dirty="0"/>
              <a:t>We covered many tests one by one. Your task is to be able to know what test applies when you read a question.</a:t>
            </a:r>
          </a:p>
          <a:p>
            <a:pPr marL="0" indent="0">
              <a:buNone/>
            </a:pPr>
            <a:endParaRPr lang="en-US" dirty="0"/>
          </a:p>
        </p:txBody>
      </p:sp>
    </p:spTree>
    <p:extLst>
      <p:ext uri="{BB962C8B-B14F-4D97-AF65-F5344CB8AC3E}">
        <p14:creationId xmlns:p14="http://schemas.microsoft.com/office/powerpoint/2010/main" val="11428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5BF5-7A48-3248-BBE8-BDBAB0D2F78D}"/>
              </a:ext>
            </a:extLst>
          </p:cNvPr>
          <p:cNvSpPr>
            <a:spLocks noGrp="1"/>
          </p:cNvSpPr>
          <p:nvPr>
            <p:ph type="title"/>
          </p:nvPr>
        </p:nvSpPr>
        <p:spPr/>
        <p:txBody>
          <a:bodyPr/>
          <a:lstStyle/>
          <a:p>
            <a:r>
              <a:rPr lang="en-US" dirty="0"/>
              <a:t>Parts of a hypothesis test	</a:t>
            </a:r>
          </a:p>
        </p:txBody>
      </p:sp>
      <p:sp>
        <p:nvSpPr>
          <p:cNvPr id="3" name="Content Placeholder 2">
            <a:extLst>
              <a:ext uri="{FF2B5EF4-FFF2-40B4-BE49-F238E27FC236}">
                <a16:creationId xmlns:a16="http://schemas.microsoft.com/office/drawing/2014/main" id="{BE1B76C8-0108-6941-965B-06E324209D9E}"/>
              </a:ext>
            </a:extLst>
          </p:cNvPr>
          <p:cNvSpPr>
            <a:spLocks noGrp="1"/>
          </p:cNvSpPr>
          <p:nvPr>
            <p:ph idx="1"/>
          </p:nvPr>
        </p:nvSpPr>
        <p:spPr/>
        <p:txBody>
          <a:bodyPr/>
          <a:lstStyle/>
          <a:p>
            <a:r>
              <a:rPr lang="en-US" dirty="0"/>
              <a:t>What are the assumptions?</a:t>
            </a:r>
          </a:p>
          <a:p>
            <a:r>
              <a:rPr lang="en-US" dirty="0"/>
              <a:t>State the null and alternative hypotheses. Are they one or two-sided?</a:t>
            </a:r>
          </a:p>
          <a:p>
            <a:r>
              <a:rPr lang="en-US" dirty="0"/>
              <a:t>Calculate the test statistic</a:t>
            </a:r>
          </a:p>
          <a:p>
            <a:r>
              <a:rPr lang="en-US" dirty="0"/>
              <a:t>Calculate the p-value (or write/identify the code to do so)</a:t>
            </a:r>
          </a:p>
          <a:p>
            <a:r>
              <a:rPr lang="en-US" dirty="0"/>
              <a:t>Interpret the p-value in terms of how probable the result is assuming the null hypothesis is true.</a:t>
            </a:r>
          </a:p>
        </p:txBody>
      </p:sp>
    </p:spTree>
    <p:extLst>
      <p:ext uri="{BB962C8B-B14F-4D97-AF65-F5344CB8AC3E}">
        <p14:creationId xmlns:p14="http://schemas.microsoft.com/office/powerpoint/2010/main" val="416207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408C-9A7F-7544-B0A0-754AA436FEE7}"/>
              </a:ext>
            </a:extLst>
          </p:cNvPr>
          <p:cNvSpPr>
            <a:spLocks noGrp="1"/>
          </p:cNvSpPr>
          <p:nvPr>
            <p:ph type="title"/>
          </p:nvPr>
        </p:nvSpPr>
        <p:spPr/>
        <p:txBody>
          <a:bodyPr/>
          <a:lstStyle/>
          <a:p>
            <a:r>
              <a:rPr lang="en-US" dirty="0"/>
              <a:t>Creation of confidence interval</a:t>
            </a:r>
          </a:p>
        </p:txBody>
      </p:sp>
      <p:sp>
        <p:nvSpPr>
          <p:cNvPr id="3" name="Content Placeholder 2">
            <a:extLst>
              <a:ext uri="{FF2B5EF4-FFF2-40B4-BE49-F238E27FC236}">
                <a16:creationId xmlns:a16="http://schemas.microsoft.com/office/drawing/2014/main" id="{8AAD35E4-AA8B-3F41-A500-F34AF8EA8852}"/>
              </a:ext>
            </a:extLst>
          </p:cNvPr>
          <p:cNvSpPr>
            <a:spLocks noGrp="1"/>
          </p:cNvSpPr>
          <p:nvPr>
            <p:ph idx="1"/>
          </p:nvPr>
        </p:nvSpPr>
        <p:spPr/>
        <p:txBody>
          <a:bodyPr/>
          <a:lstStyle/>
          <a:p>
            <a:r>
              <a:rPr lang="en-US" dirty="0"/>
              <a:t>Form: estimate +/- (critical value x standard error)</a:t>
            </a:r>
          </a:p>
          <a:p>
            <a:r>
              <a:rPr lang="en-US" dirty="0"/>
              <a:t>Estimate is what you calculate from your data</a:t>
            </a:r>
          </a:p>
          <a:p>
            <a:pPr lvl="1"/>
            <a:r>
              <a:rPr lang="en-US" dirty="0"/>
              <a:t>The sample mean</a:t>
            </a:r>
          </a:p>
          <a:p>
            <a:pPr lvl="1"/>
            <a:r>
              <a:rPr lang="en-US" dirty="0"/>
              <a:t>The sample proportion</a:t>
            </a:r>
          </a:p>
          <a:p>
            <a:pPr lvl="1"/>
            <a:r>
              <a:rPr lang="en-US" dirty="0"/>
              <a:t>The difference in means (or proportions)</a:t>
            </a:r>
          </a:p>
          <a:p>
            <a:r>
              <a:rPr lang="en-US" dirty="0"/>
              <a:t>The critical value is found using one of the R `q` functions like `</a:t>
            </a:r>
            <a:r>
              <a:rPr lang="en-US" dirty="0" err="1"/>
              <a:t>qnorm</a:t>
            </a:r>
            <a:r>
              <a:rPr lang="en-US" dirty="0"/>
              <a:t>()` or `qt()`. You are asking R for the value such that 95% (or 99%, say) of the area of the distribution is between +/- that value.</a:t>
            </a:r>
          </a:p>
          <a:p>
            <a:r>
              <a:rPr lang="en-US" dirty="0"/>
              <a:t>The standard error is calculated using a formula, such as s/sqrt(n). The standard error decreases as the sample size n increases</a:t>
            </a:r>
          </a:p>
        </p:txBody>
      </p:sp>
    </p:spTree>
    <p:extLst>
      <p:ext uri="{BB962C8B-B14F-4D97-AF65-F5344CB8AC3E}">
        <p14:creationId xmlns:p14="http://schemas.microsoft.com/office/powerpoint/2010/main" val="241997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BA60-ED9C-C44E-8471-D878C6AA2678}"/>
              </a:ext>
            </a:extLst>
          </p:cNvPr>
          <p:cNvSpPr>
            <a:spLocks noGrp="1"/>
          </p:cNvSpPr>
          <p:nvPr>
            <p:ph type="title"/>
          </p:nvPr>
        </p:nvSpPr>
        <p:spPr/>
        <p:txBody>
          <a:bodyPr/>
          <a:lstStyle/>
          <a:p>
            <a:r>
              <a:rPr lang="en-US" dirty="0"/>
              <a:t>Questions to ask yourself when you read a question</a:t>
            </a:r>
          </a:p>
        </p:txBody>
      </p:sp>
      <p:sp>
        <p:nvSpPr>
          <p:cNvPr id="3" name="Content Placeholder 2">
            <a:extLst>
              <a:ext uri="{FF2B5EF4-FFF2-40B4-BE49-F238E27FC236}">
                <a16:creationId xmlns:a16="http://schemas.microsoft.com/office/drawing/2014/main" id="{A2EB86FE-CEC8-B844-91B2-A89C35CEAC17}"/>
              </a:ext>
            </a:extLst>
          </p:cNvPr>
          <p:cNvSpPr>
            <a:spLocks noGrp="1"/>
          </p:cNvSpPr>
          <p:nvPr>
            <p:ph idx="1"/>
          </p:nvPr>
        </p:nvSpPr>
        <p:spPr/>
        <p:txBody>
          <a:bodyPr/>
          <a:lstStyle/>
          <a:p>
            <a:r>
              <a:rPr lang="en-US" dirty="0"/>
              <a:t>What type of data is represented?</a:t>
            </a:r>
          </a:p>
          <a:p>
            <a:pPr lvl="1"/>
            <a:r>
              <a:rPr lang="en-US" dirty="0"/>
              <a:t>Continuous/quantitative</a:t>
            </a:r>
          </a:p>
          <a:p>
            <a:pPr lvl="1"/>
            <a:r>
              <a:rPr lang="en-US" dirty="0"/>
              <a:t>Binary</a:t>
            </a:r>
          </a:p>
          <a:p>
            <a:pPr lvl="1"/>
            <a:r>
              <a:rPr lang="en-US" dirty="0"/>
              <a:t>Categorical with &gt;2 levels</a:t>
            </a:r>
          </a:p>
          <a:p>
            <a:r>
              <a:rPr lang="en-US" dirty="0"/>
              <a:t>How many samples are there?</a:t>
            </a:r>
          </a:p>
          <a:p>
            <a:pPr lvl="1"/>
            <a:r>
              <a:rPr lang="en-US" dirty="0"/>
              <a:t>One sample</a:t>
            </a:r>
          </a:p>
          <a:p>
            <a:pPr lvl="1"/>
            <a:r>
              <a:rPr lang="en-US" dirty="0"/>
              <a:t>Two samples</a:t>
            </a:r>
          </a:p>
          <a:p>
            <a:pPr lvl="1"/>
            <a:r>
              <a:rPr lang="en-US" dirty="0"/>
              <a:t>&gt; two samples</a:t>
            </a:r>
          </a:p>
          <a:p>
            <a:r>
              <a:rPr lang="en-US" dirty="0"/>
              <a:t>How many variables are there?</a:t>
            </a:r>
          </a:p>
        </p:txBody>
      </p:sp>
    </p:spTree>
    <p:extLst>
      <p:ext uri="{BB962C8B-B14F-4D97-AF65-F5344CB8AC3E}">
        <p14:creationId xmlns:p14="http://schemas.microsoft.com/office/powerpoint/2010/main" val="33929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E4F1-5964-1C49-997D-23E7631A78C5}"/>
              </a:ext>
            </a:extLst>
          </p:cNvPr>
          <p:cNvSpPr>
            <a:spLocks noGrp="1"/>
          </p:cNvSpPr>
          <p:nvPr>
            <p:ph type="title"/>
          </p:nvPr>
        </p:nvSpPr>
        <p:spPr/>
        <p:txBody>
          <a:bodyPr/>
          <a:lstStyle/>
          <a:p>
            <a:r>
              <a:rPr lang="en-US" dirty="0"/>
              <a:t>If you have continuous data</a:t>
            </a:r>
          </a:p>
        </p:txBody>
      </p:sp>
      <p:sp>
        <p:nvSpPr>
          <p:cNvPr id="6" name="TextBox 5">
            <a:extLst>
              <a:ext uri="{FF2B5EF4-FFF2-40B4-BE49-F238E27FC236}">
                <a16:creationId xmlns:a16="http://schemas.microsoft.com/office/drawing/2014/main" id="{85AFB848-236E-8546-9413-C85C8A4876BE}"/>
              </a:ext>
            </a:extLst>
          </p:cNvPr>
          <p:cNvSpPr txBox="1"/>
          <p:nvPr/>
        </p:nvSpPr>
        <p:spPr>
          <a:xfrm>
            <a:off x="5116945" y="1690688"/>
            <a:ext cx="2115128" cy="369332"/>
          </a:xfrm>
          <a:prstGeom prst="rect">
            <a:avLst/>
          </a:prstGeom>
          <a:solidFill>
            <a:schemeClr val="accent5">
              <a:lumMod val="40000"/>
              <a:lumOff val="60000"/>
            </a:schemeClr>
          </a:solidFill>
        </p:spPr>
        <p:txBody>
          <a:bodyPr wrap="square" rtlCol="0">
            <a:spAutoFit/>
          </a:bodyPr>
          <a:lstStyle/>
          <a:p>
            <a:r>
              <a:rPr lang="en-US" dirty="0"/>
              <a:t>How many samples?</a:t>
            </a:r>
          </a:p>
        </p:txBody>
      </p:sp>
      <p:sp>
        <p:nvSpPr>
          <p:cNvPr id="7" name="TextBox 6">
            <a:extLst>
              <a:ext uri="{FF2B5EF4-FFF2-40B4-BE49-F238E27FC236}">
                <a16:creationId xmlns:a16="http://schemas.microsoft.com/office/drawing/2014/main" id="{E517DC3B-6239-5D40-B303-FDBD4C4034AA}"/>
              </a:ext>
            </a:extLst>
          </p:cNvPr>
          <p:cNvSpPr txBox="1"/>
          <p:nvPr/>
        </p:nvSpPr>
        <p:spPr>
          <a:xfrm>
            <a:off x="1676400" y="2267961"/>
            <a:ext cx="1408545" cy="369332"/>
          </a:xfrm>
          <a:prstGeom prst="rect">
            <a:avLst/>
          </a:prstGeom>
          <a:solidFill>
            <a:schemeClr val="accent5">
              <a:lumMod val="40000"/>
              <a:lumOff val="60000"/>
            </a:schemeClr>
          </a:solidFill>
        </p:spPr>
        <p:txBody>
          <a:bodyPr wrap="square" rtlCol="0">
            <a:spAutoFit/>
          </a:bodyPr>
          <a:lstStyle/>
          <a:p>
            <a:r>
              <a:rPr lang="en-US" dirty="0"/>
              <a:t>One sample</a:t>
            </a:r>
          </a:p>
        </p:txBody>
      </p:sp>
      <p:sp>
        <p:nvSpPr>
          <p:cNvPr id="8" name="TextBox 7">
            <a:extLst>
              <a:ext uri="{FF2B5EF4-FFF2-40B4-BE49-F238E27FC236}">
                <a16:creationId xmlns:a16="http://schemas.microsoft.com/office/drawing/2014/main" id="{829EBD66-6696-D048-9223-B141FA5A03E6}"/>
              </a:ext>
            </a:extLst>
          </p:cNvPr>
          <p:cNvSpPr txBox="1"/>
          <p:nvPr/>
        </p:nvSpPr>
        <p:spPr>
          <a:xfrm>
            <a:off x="5467924" y="2267961"/>
            <a:ext cx="1408545" cy="369332"/>
          </a:xfrm>
          <a:prstGeom prst="rect">
            <a:avLst/>
          </a:prstGeom>
          <a:solidFill>
            <a:schemeClr val="accent5">
              <a:lumMod val="40000"/>
              <a:lumOff val="60000"/>
            </a:schemeClr>
          </a:solidFill>
        </p:spPr>
        <p:txBody>
          <a:bodyPr wrap="square" rtlCol="0">
            <a:spAutoFit/>
          </a:bodyPr>
          <a:lstStyle/>
          <a:p>
            <a:r>
              <a:rPr lang="en-US" dirty="0"/>
              <a:t>Two samples</a:t>
            </a:r>
          </a:p>
        </p:txBody>
      </p:sp>
      <p:sp>
        <p:nvSpPr>
          <p:cNvPr id="9" name="TextBox 8">
            <a:extLst>
              <a:ext uri="{FF2B5EF4-FFF2-40B4-BE49-F238E27FC236}">
                <a16:creationId xmlns:a16="http://schemas.microsoft.com/office/drawing/2014/main" id="{8B81D1C9-5045-BB46-992C-FA390E6069AC}"/>
              </a:ext>
            </a:extLst>
          </p:cNvPr>
          <p:cNvSpPr txBox="1"/>
          <p:nvPr/>
        </p:nvSpPr>
        <p:spPr>
          <a:xfrm>
            <a:off x="9074728" y="2267961"/>
            <a:ext cx="1233054" cy="369332"/>
          </a:xfrm>
          <a:prstGeom prst="rect">
            <a:avLst/>
          </a:prstGeom>
          <a:solidFill>
            <a:schemeClr val="accent5">
              <a:lumMod val="40000"/>
              <a:lumOff val="60000"/>
            </a:schemeClr>
          </a:solidFill>
        </p:spPr>
        <p:txBody>
          <a:bodyPr wrap="square" rtlCol="0">
            <a:spAutoFit/>
          </a:bodyPr>
          <a:lstStyle/>
          <a:p>
            <a:r>
              <a:rPr lang="en-US" dirty="0"/>
              <a:t>&gt;2 samples</a:t>
            </a:r>
          </a:p>
        </p:txBody>
      </p:sp>
      <p:sp>
        <p:nvSpPr>
          <p:cNvPr id="10" name="TextBox 9">
            <a:extLst>
              <a:ext uri="{FF2B5EF4-FFF2-40B4-BE49-F238E27FC236}">
                <a16:creationId xmlns:a16="http://schemas.microsoft.com/office/drawing/2014/main" id="{AE78B804-AE29-AD4C-B61E-B7C411BAD178}"/>
              </a:ext>
            </a:extLst>
          </p:cNvPr>
          <p:cNvSpPr txBox="1"/>
          <p:nvPr/>
        </p:nvSpPr>
        <p:spPr>
          <a:xfrm>
            <a:off x="286326" y="3371703"/>
            <a:ext cx="1514765" cy="646331"/>
          </a:xfrm>
          <a:prstGeom prst="rect">
            <a:avLst/>
          </a:prstGeom>
          <a:noFill/>
        </p:spPr>
        <p:txBody>
          <a:bodyPr wrap="square" rtlCol="0">
            <a:spAutoFit/>
          </a:bodyPr>
          <a:lstStyle/>
          <a:p>
            <a:pPr algn="ctr"/>
            <a:r>
              <a:rPr lang="en-US" dirty="0"/>
              <a:t>Known population SD</a:t>
            </a:r>
          </a:p>
        </p:txBody>
      </p:sp>
      <p:sp>
        <p:nvSpPr>
          <p:cNvPr id="11" name="TextBox 10">
            <a:extLst>
              <a:ext uri="{FF2B5EF4-FFF2-40B4-BE49-F238E27FC236}">
                <a16:creationId xmlns:a16="http://schemas.microsoft.com/office/drawing/2014/main" id="{3B1CB928-8E57-E840-877B-C9984A983A16}"/>
              </a:ext>
            </a:extLst>
          </p:cNvPr>
          <p:cNvSpPr txBox="1"/>
          <p:nvPr/>
        </p:nvSpPr>
        <p:spPr>
          <a:xfrm>
            <a:off x="1998684" y="3382588"/>
            <a:ext cx="1514765" cy="646331"/>
          </a:xfrm>
          <a:prstGeom prst="rect">
            <a:avLst/>
          </a:prstGeom>
          <a:noFill/>
        </p:spPr>
        <p:txBody>
          <a:bodyPr wrap="square" rtlCol="0">
            <a:spAutoFit/>
          </a:bodyPr>
          <a:lstStyle/>
          <a:p>
            <a:pPr algn="ctr"/>
            <a:r>
              <a:rPr lang="en-US" dirty="0"/>
              <a:t>Unknown population SD</a:t>
            </a:r>
          </a:p>
        </p:txBody>
      </p:sp>
      <p:sp>
        <p:nvSpPr>
          <p:cNvPr id="12" name="TextBox 11">
            <a:extLst>
              <a:ext uri="{FF2B5EF4-FFF2-40B4-BE49-F238E27FC236}">
                <a16:creationId xmlns:a16="http://schemas.microsoft.com/office/drawing/2014/main" id="{3300CA31-475F-7C46-9358-22D2884C3DBA}"/>
              </a:ext>
            </a:extLst>
          </p:cNvPr>
          <p:cNvSpPr txBox="1"/>
          <p:nvPr/>
        </p:nvSpPr>
        <p:spPr>
          <a:xfrm>
            <a:off x="1998683" y="4287999"/>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t-test for a population mean (Ch 17)</a:t>
            </a:r>
          </a:p>
        </p:txBody>
      </p:sp>
      <p:sp>
        <p:nvSpPr>
          <p:cNvPr id="13" name="TextBox 12">
            <a:extLst>
              <a:ext uri="{FF2B5EF4-FFF2-40B4-BE49-F238E27FC236}">
                <a16:creationId xmlns:a16="http://schemas.microsoft.com/office/drawing/2014/main" id="{9A36CF86-9B3F-9445-9761-9278DD42B699}"/>
              </a:ext>
            </a:extLst>
          </p:cNvPr>
          <p:cNvSpPr txBox="1"/>
          <p:nvPr/>
        </p:nvSpPr>
        <p:spPr>
          <a:xfrm>
            <a:off x="272471" y="4277112"/>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z-test for a population mean (Ch 17)</a:t>
            </a:r>
          </a:p>
        </p:txBody>
      </p:sp>
      <p:sp>
        <p:nvSpPr>
          <p:cNvPr id="15" name="TextBox 14">
            <a:extLst>
              <a:ext uri="{FF2B5EF4-FFF2-40B4-BE49-F238E27FC236}">
                <a16:creationId xmlns:a16="http://schemas.microsoft.com/office/drawing/2014/main" id="{FA5832BA-064F-C949-9963-7D6605F235E8}"/>
              </a:ext>
            </a:extLst>
          </p:cNvPr>
          <p:cNvSpPr txBox="1"/>
          <p:nvPr/>
        </p:nvSpPr>
        <p:spPr>
          <a:xfrm>
            <a:off x="5966687" y="4277112"/>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Independent two-sample t-test (Ch 18)</a:t>
            </a:r>
          </a:p>
        </p:txBody>
      </p:sp>
      <p:sp>
        <p:nvSpPr>
          <p:cNvPr id="17" name="TextBox 16">
            <a:extLst>
              <a:ext uri="{FF2B5EF4-FFF2-40B4-BE49-F238E27FC236}">
                <a16:creationId xmlns:a16="http://schemas.microsoft.com/office/drawing/2014/main" id="{02B82B27-4AF2-FC44-80E6-26386B7543A1}"/>
              </a:ext>
            </a:extLst>
          </p:cNvPr>
          <p:cNvSpPr txBox="1"/>
          <p:nvPr/>
        </p:nvSpPr>
        <p:spPr>
          <a:xfrm>
            <a:off x="5666506" y="3325536"/>
            <a:ext cx="2115128" cy="923330"/>
          </a:xfrm>
          <a:prstGeom prst="rect">
            <a:avLst/>
          </a:prstGeom>
          <a:noFill/>
        </p:spPr>
        <p:txBody>
          <a:bodyPr wrap="square" rtlCol="0">
            <a:spAutoFit/>
          </a:bodyPr>
          <a:lstStyle/>
          <a:p>
            <a:pPr algn="ctr"/>
            <a:r>
              <a:rPr lang="en-US" dirty="0"/>
              <a:t>Unpaired data/independent samples</a:t>
            </a:r>
          </a:p>
        </p:txBody>
      </p:sp>
      <p:cxnSp>
        <p:nvCxnSpPr>
          <p:cNvPr id="19" name="Straight Connector 18">
            <a:extLst>
              <a:ext uri="{FF2B5EF4-FFF2-40B4-BE49-F238E27FC236}">
                <a16:creationId xmlns:a16="http://schemas.microsoft.com/office/drawing/2014/main" id="{55AE1770-61EE-8346-89A5-DCD4968FED29}"/>
              </a:ext>
            </a:extLst>
          </p:cNvPr>
          <p:cNvCxnSpPr>
            <a:stCxn id="6" idx="2"/>
            <a:endCxn id="8" idx="0"/>
          </p:cNvCxnSpPr>
          <p:nvPr/>
        </p:nvCxnSpPr>
        <p:spPr>
          <a:xfrm flipH="1">
            <a:off x="6172197" y="2060020"/>
            <a:ext cx="2312"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3EF76C-7AC5-5545-8031-D4189AD4293E}"/>
              </a:ext>
            </a:extLst>
          </p:cNvPr>
          <p:cNvCxnSpPr>
            <a:stCxn id="6" idx="2"/>
            <a:endCxn id="7" idx="0"/>
          </p:cNvCxnSpPr>
          <p:nvPr/>
        </p:nvCxnSpPr>
        <p:spPr>
          <a:xfrm flipH="1">
            <a:off x="2380673" y="2060020"/>
            <a:ext cx="3793836"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5D041F-E09E-E145-94B7-C48CFE95DBDD}"/>
              </a:ext>
            </a:extLst>
          </p:cNvPr>
          <p:cNvCxnSpPr>
            <a:cxnSpLocks/>
            <a:stCxn id="6" idx="2"/>
            <a:endCxn id="9" idx="0"/>
          </p:cNvCxnSpPr>
          <p:nvPr/>
        </p:nvCxnSpPr>
        <p:spPr>
          <a:xfrm>
            <a:off x="6174509" y="2060020"/>
            <a:ext cx="3516746" cy="2079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02C90B-54D6-EB4A-9294-62F0E11755DB}"/>
              </a:ext>
            </a:extLst>
          </p:cNvPr>
          <p:cNvSpPr txBox="1"/>
          <p:nvPr/>
        </p:nvSpPr>
        <p:spPr>
          <a:xfrm>
            <a:off x="8366171" y="4258778"/>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ANOVA (Ch 24)</a:t>
            </a:r>
          </a:p>
        </p:txBody>
      </p:sp>
      <p:sp>
        <p:nvSpPr>
          <p:cNvPr id="26" name="TextBox 25">
            <a:extLst>
              <a:ext uri="{FF2B5EF4-FFF2-40B4-BE49-F238E27FC236}">
                <a16:creationId xmlns:a16="http://schemas.microsoft.com/office/drawing/2014/main" id="{BC3B2825-4F8C-E24D-A856-175BAD29DDDA}"/>
              </a:ext>
            </a:extLst>
          </p:cNvPr>
          <p:cNvSpPr txBox="1"/>
          <p:nvPr/>
        </p:nvSpPr>
        <p:spPr>
          <a:xfrm>
            <a:off x="10097991" y="4240861"/>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Regression with categorical x variable (no Chapter)</a:t>
            </a:r>
          </a:p>
        </p:txBody>
      </p:sp>
      <p:cxnSp>
        <p:nvCxnSpPr>
          <p:cNvPr id="28" name="Straight Connector 27">
            <a:extLst>
              <a:ext uri="{FF2B5EF4-FFF2-40B4-BE49-F238E27FC236}">
                <a16:creationId xmlns:a16="http://schemas.microsoft.com/office/drawing/2014/main" id="{F2C4F424-5F13-FC4A-851B-863EDCDC29E1}"/>
              </a:ext>
            </a:extLst>
          </p:cNvPr>
          <p:cNvCxnSpPr>
            <a:stCxn id="7" idx="2"/>
            <a:endCxn id="10" idx="0"/>
          </p:cNvCxnSpPr>
          <p:nvPr/>
        </p:nvCxnSpPr>
        <p:spPr>
          <a:xfrm flipH="1">
            <a:off x="1043709" y="2637293"/>
            <a:ext cx="1336964" cy="7344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195842-0D64-C349-9B0F-C66078F04B62}"/>
              </a:ext>
            </a:extLst>
          </p:cNvPr>
          <p:cNvCxnSpPr>
            <a:cxnSpLocks/>
            <a:stCxn id="7" idx="2"/>
            <a:endCxn id="11" idx="0"/>
          </p:cNvCxnSpPr>
          <p:nvPr/>
        </p:nvCxnSpPr>
        <p:spPr>
          <a:xfrm>
            <a:off x="2380673" y="2637293"/>
            <a:ext cx="375394" cy="7452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F7A404-A91D-C94D-A407-3B532CDB4973}"/>
              </a:ext>
            </a:extLst>
          </p:cNvPr>
          <p:cNvCxnSpPr>
            <a:cxnSpLocks/>
            <a:stCxn id="8" idx="2"/>
            <a:endCxn id="17" idx="0"/>
          </p:cNvCxnSpPr>
          <p:nvPr/>
        </p:nvCxnSpPr>
        <p:spPr>
          <a:xfrm>
            <a:off x="6172197" y="2637293"/>
            <a:ext cx="551873" cy="6882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D23364-336E-2F4D-870E-9412F5202ABE}"/>
              </a:ext>
            </a:extLst>
          </p:cNvPr>
          <p:cNvCxnSpPr>
            <a:cxnSpLocks/>
            <a:stCxn id="9" idx="2"/>
            <a:endCxn id="26" idx="0"/>
          </p:cNvCxnSpPr>
          <p:nvPr/>
        </p:nvCxnSpPr>
        <p:spPr>
          <a:xfrm>
            <a:off x="9691255" y="2637293"/>
            <a:ext cx="1164119" cy="16035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B6224D-88EC-5A42-A59D-DBF23EE3B070}"/>
              </a:ext>
            </a:extLst>
          </p:cNvPr>
          <p:cNvCxnSpPr>
            <a:cxnSpLocks/>
            <a:stCxn id="9" idx="2"/>
            <a:endCxn id="25" idx="0"/>
          </p:cNvCxnSpPr>
          <p:nvPr/>
        </p:nvCxnSpPr>
        <p:spPr>
          <a:xfrm flipH="1">
            <a:off x="9123554" y="2637293"/>
            <a:ext cx="567701" cy="16214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BC9A2C3-DE1E-4C46-8D3D-B3A620A564FE}"/>
              </a:ext>
            </a:extLst>
          </p:cNvPr>
          <p:cNvSpPr txBox="1"/>
          <p:nvPr/>
        </p:nvSpPr>
        <p:spPr>
          <a:xfrm>
            <a:off x="3712525" y="4298159"/>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Matched pairs t-test (Ch 17)</a:t>
            </a:r>
          </a:p>
        </p:txBody>
      </p:sp>
      <p:sp>
        <p:nvSpPr>
          <p:cNvPr id="30" name="TextBox 29">
            <a:extLst>
              <a:ext uri="{FF2B5EF4-FFF2-40B4-BE49-F238E27FC236}">
                <a16:creationId xmlns:a16="http://schemas.microsoft.com/office/drawing/2014/main" id="{57E632F2-2F14-A841-976F-B665B88279C7}"/>
              </a:ext>
            </a:extLst>
          </p:cNvPr>
          <p:cNvSpPr txBox="1"/>
          <p:nvPr/>
        </p:nvSpPr>
        <p:spPr>
          <a:xfrm>
            <a:off x="3670962" y="3429000"/>
            <a:ext cx="1514765" cy="369332"/>
          </a:xfrm>
          <a:prstGeom prst="rect">
            <a:avLst/>
          </a:prstGeom>
          <a:noFill/>
        </p:spPr>
        <p:txBody>
          <a:bodyPr wrap="square" rtlCol="0">
            <a:spAutoFit/>
          </a:bodyPr>
          <a:lstStyle/>
          <a:p>
            <a:pPr algn="ctr"/>
            <a:r>
              <a:rPr lang="en-US" dirty="0"/>
              <a:t>Paired data</a:t>
            </a:r>
          </a:p>
        </p:txBody>
      </p:sp>
      <p:cxnSp>
        <p:nvCxnSpPr>
          <p:cNvPr id="31" name="Straight Connector 30">
            <a:extLst>
              <a:ext uri="{FF2B5EF4-FFF2-40B4-BE49-F238E27FC236}">
                <a16:creationId xmlns:a16="http://schemas.microsoft.com/office/drawing/2014/main" id="{9E3C5636-D807-9041-8E56-8D00C3C40C92}"/>
              </a:ext>
            </a:extLst>
          </p:cNvPr>
          <p:cNvCxnSpPr>
            <a:cxnSpLocks/>
            <a:stCxn id="7" idx="2"/>
            <a:endCxn id="30" idx="0"/>
          </p:cNvCxnSpPr>
          <p:nvPr/>
        </p:nvCxnSpPr>
        <p:spPr>
          <a:xfrm>
            <a:off x="2380673" y="2637293"/>
            <a:ext cx="2047672" cy="7917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7CE01E2-6924-0B47-81CD-0060148C874F}"/>
              </a:ext>
            </a:extLst>
          </p:cNvPr>
          <p:cNvSpPr txBox="1"/>
          <p:nvPr/>
        </p:nvSpPr>
        <p:spPr>
          <a:xfrm>
            <a:off x="3712524" y="5167312"/>
            <a:ext cx="1514765" cy="954107"/>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Wilcoxon sign-rank test</a:t>
            </a:r>
          </a:p>
        </p:txBody>
      </p:sp>
      <p:sp>
        <p:nvSpPr>
          <p:cNvPr id="34" name="TextBox 33">
            <a:extLst>
              <a:ext uri="{FF2B5EF4-FFF2-40B4-BE49-F238E27FC236}">
                <a16:creationId xmlns:a16="http://schemas.microsoft.com/office/drawing/2014/main" id="{C1A26AB7-F285-7E45-B1A2-39FB58B5F6B8}"/>
              </a:ext>
            </a:extLst>
          </p:cNvPr>
          <p:cNvSpPr txBox="1"/>
          <p:nvPr/>
        </p:nvSpPr>
        <p:spPr>
          <a:xfrm>
            <a:off x="8384150" y="5167311"/>
            <a:ext cx="1514765" cy="954107"/>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Kruskal Wallis test</a:t>
            </a:r>
          </a:p>
        </p:txBody>
      </p:sp>
      <p:sp>
        <p:nvSpPr>
          <p:cNvPr id="36" name="TextBox 35">
            <a:extLst>
              <a:ext uri="{FF2B5EF4-FFF2-40B4-BE49-F238E27FC236}">
                <a16:creationId xmlns:a16="http://schemas.microsoft.com/office/drawing/2014/main" id="{37B22DC8-116B-1443-AA43-2816F0CF0CC6}"/>
              </a:ext>
            </a:extLst>
          </p:cNvPr>
          <p:cNvSpPr txBox="1"/>
          <p:nvPr/>
        </p:nvSpPr>
        <p:spPr>
          <a:xfrm>
            <a:off x="5966687" y="5382755"/>
            <a:ext cx="1514765" cy="1384995"/>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Wilcoxon Rank-Sum test</a:t>
            </a:r>
          </a:p>
          <a:p>
            <a:pPr marL="285750" indent="-285750">
              <a:buFont typeface="Arial" panose="020B0604020202020204" pitchFamily="34" charset="0"/>
              <a:buChar char="•"/>
            </a:pPr>
            <a:r>
              <a:rPr lang="en-US" sz="1400" dirty="0"/>
              <a:t>Permutation tests</a:t>
            </a:r>
          </a:p>
        </p:txBody>
      </p:sp>
    </p:spTree>
    <p:extLst>
      <p:ext uri="{BB962C8B-B14F-4D97-AF65-F5344CB8AC3E}">
        <p14:creationId xmlns:p14="http://schemas.microsoft.com/office/powerpoint/2010/main" val="156806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1934</Words>
  <Application>Microsoft Macintosh PowerPoint</Application>
  <PresentationFormat>Widescreen</PresentationFormat>
  <Paragraphs>219</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Bringing it all together</vt:lpstr>
      <vt:lpstr>Final resources </vt:lpstr>
      <vt:lpstr>R Code to know</vt:lpstr>
      <vt:lpstr>Bonus point!</vt:lpstr>
      <vt:lpstr>Part III of the course</vt:lpstr>
      <vt:lpstr>Parts of a hypothesis test </vt:lpstr>
      <vt:lpstr>Creation of confidence interval</vt:lpstr>
      <vt:lpstr>Questions to ask yourself when you read a question</vt:lpstr>
      <vt:lpstr>If you have continuous data</vt:lpstr>
      <vt:lpstr>If you have binary data</vt:lpstr>
      <vt:lpstr>If you have categorical data (&gt;2 levels)</vt:lpstr>
      <vt:lpstr>What about inference for regression? </vt:lpstr>
      <vt:lpstr>Example 1: Which test to perform?</vt:lpstr>
      <vt:lpstr>Example 1: Which test to perform? (From Ch 23)</vt:lpstr>
      <vt:lpstr>Example 2: Which test to perform? </vt:lpstr>
      <vt:lpstr>Example 2: Which test to perform? (Ch 19)</vt:lpstr>
      <vt:lpstr>Example 3: Which test to perform</vt:lpstr>
      <vt:lpstr>Example 3: Which test to perform (Ch 24)</vt:lpstr>
      <vt:lpstr>Example 3: Which test to perform (Ch 24)</vt:lpstr>
      <vt:lpstr>Example 4: Which test to perform?</vt:lpstr>
      <vt:lpstr>Example 4: Which test to perform? (Ch 17)</vt:lpstr>
      <vt:lpstr>Example 5: Which test to perform?</vt:lpstr>
      <vt:lpstr>Example 5: Which test to perform? (Ch 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it all together</dc:title>
  <dc:creator>Microsoft Office User</dc:creator>
  <cp:lastModifiedBy>Microsoft Office User</cp:lastModifiedBy>
  <cp:revision>36</cp:revision>
  <dcterms:created xsi:type="dcterms:W3CDTF">2019-12-02T19:30:33Z</dcterms:created>
  <dcterms:modified xsi:type="dcterms:W3CDTF">2020-12-04T01:25:06Z</dcterms:modified>
</cp:coreProperties>
</file>