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80" r:id="rId3"/>
    <p:sldId id="257" r:id="rId4"/>
    <p:sldId id="260" r:id="rId5"/>
    <p:sldId id="258" r:id="rId6"/>
    <p:sldId id="281" r:id="rId7"/>
    <p:sldId id="261" r:id="rId8"/>
    <p:sldId id="262" r:id="rId9"/>
    <p:sldId id="263" r:id="rId10"/>
    <p:sldId id="283" r:id="rId11"/>
    <p:sldId id="284" r:id="rId12"/>
    <p:sldId id="264" r:id="rId13"/>
    <p:sldId id="266" r:id="rId14"/>
    <p:sldId id="267" r:id="rId15"/>
    <p:sldId id="268" r:id="rId16"/>
    <p:sldId id="271" r:id="rId17"/>
    <p:sldId id="269" r:id="rId18"/>
    <p:sldId id="270" r:id="rId19"/>
    <p:sldId id="279" r:id="rId20"/>
    <p:sldId id="275" r:id="rId21"/>
    <p:sldId id="276" r:id="rId22"/>
    <p:sldId id="277" r:id="rId23"/>
    <p:sldId id="285" r:id="rId24"/>
    <p:sldId id="286" r:id="rId25"/>
    <p:sldId id="287" r:id="rId26"/>
    <p:sldId id="288" r:id="rId27"/>
    <p:sldId id="289"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23"/>
    <p:restoredTop sz="94624"/>
  </p:normalViewPr>
  <p:slideViewPr>
    <p:cSldViewPr snapToGrid="0" snapToObjects="1">
      <p:cViewPr varScale="1">
        <p:scale>
          <a:sx n="103" d="100"/>
          <a:sy n="103" d="100"/>
        </p:scale>
        <p:origin x="17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04EF7-DDC0-BC42-AFE8-3CC6F0CD55EA}" type="datetimeFigureOut">
              <a:rPr lang="en-US" smtClean="0"/>
              <a:t>9/18/20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E8A5F-9D2F-8E4B-A208-B8E57E8D94B3}" type="slidenum">
              <a:rPr lang="en-US" smtClean="0"/>
              <a:t>‹#›</a:t>
            </a:fld>
            <a:endParaRPr lang="en-US"/>
          </a:p>
        </p:txBody>
      </p:sp>
    </p:spTree>
    <p:extLst>
      <p:ext uri="{BB962C8B-B14F-4D97-AF65-F5344CB8AC3E}">
        <p14:creationId xmlns:p14="http://schemas.microsoft.com/office/powerpoint/2010/main" val="85177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a:t>
            </a:fld>
            <a:endParaRPr lang="en-US"/>
          </a:p>
        </p:txBody>
      </p:sp>
    </p:spTree>
    <p:extLst>
      <p:ext uri="{BB962C8B-B14F-4D97-AF65-F5344CB8AC3E}">
        <p14:creationId xmlns:p14="http://schemas.microsoft.com/office/powerpoint/2010/main" val="4027369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10</a:t>
            </a:fld>
            <a:endParaRPr lang="en-US"/>
          </a:p>
        </p:txBody>
      </p:sp>
    </p:spTree>
    <p:extLst>
      <p:ext uri="{BB962C8B-B14F-4D97-AF65-F5344CB8AC3E}">
        <p14:creationId xmlns:p14="http://schemas.microsoft.com/office/powerpoint/2010/main" val="49104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11</a:t>
            </a:fld>
            <a:endParaRPr lang="en-US"/>
          </a:p>
        </p:txBody>
      </p:sp>
    </p:spTree>
    <p:extLst>
      <p:ext uri="{BB962C8B-B14F-4D97-AF65-F5344CB8AC3E}">
        <p14:creationId xmlns:p14="http://schemas.microsoft.com/office/powerpoint/2010/main" val="3810608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12</a:t>
            </a:fld>
            <a:endParaRPr lang="en-US"/>
          </a:p>
        </p:txBody>
      </p:sp>
    </p:spTree>
    <p:extLst>
      <p:ext uri="{BB962C8B-B14F-4D97-AF65-F5344CB8AC3E}">
        <p14:creationId xmlns:p14="http://schemas.microsoft.com/office/powerpoint/2010/main" val="3721714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13</a:t>
            </a:fld>
            <a:endParaRPr lang="en-US"/>
          </a:p>
        </p:txBody>
      </p:sp>
    </p:spTree>
    <p:extLst>
      <p:ext uri="{BB962C8B-B14F-4D97-AF65-F5344CB8AC3E}">
        <p14:creationId xmlns:p14="http://schemas.microsoft.com/office/powerpoint/2010/main" val="471151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14</a:t>
            </a:fld>
            <a:endParaRPr lang="en-US"/>
          </a:p>
        </p:txBody>
      </p:sp>
    </p:spTree>
    <p:extLst>
      <p:ext uri="{BB962C8B-B14F-4D97-AF65-F5344CB8AC3E}">
        <p14:creationId xmlns:p14="http://schemas.microsoft.com/office/powerpoint/2010/main" val="1900556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15</a:t>
            </a:fld>
            <a:endParaRPr lang="en-US"/>
          </a:p>
        </p:txBody>
      </p:sp>
    </p:spTree>
    <p:extLst>
      <p:ext uri="{BB962C8B-B14F-4D97-AF65-F5344CB8AC3E}">
        <p14:creationId xmlns:p14="http://schemas.microsoft.com/office/powerpoint/2010/main" val="3342954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16</a:t>
            </a:fld>
            <a:endParaRPr lang="en-US"/>
          </a:p>
        </p:txBody>
      </p:sp>
    </p:spTree>
    <p:extLst>
      <p:ext uri="{BB962C8B-B14F-4D97-AF65-F5344CB8AC3E}">
        <p14:creationId xmlns:p14="http://schemas.microsoft.com/office/powerpoint/2010/main" val="304961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17</a:t>
            </a:fld>
            <a:endParaRPr lang="en-US"/>
          </a:p>
        </p:txBody>
      </p:sp>
    </p:spTree>
    <p:extLst>
      <p:ext uri="{BB962C8B-B14F-4D97-AF65-F5344CB8AC3E}">
        <p14:creationId xmlns:p14="http://schemas.microsoft.com/office/powerpoint/2010/main" val="3289093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18</a:t>
            </a:fld>
            <a:endParaRPr lang="en-US"/>
          </a:p>
        </p:txBody>
      </p:sp>
    </p:spTree>
    <p:extLst>
      <p:ext uri="{BB962C8B-B14F-4D97-AF65-F5344CB8AC3E}">
        <p14:creationId xmlns:p14="http://schemas.microsoft.com/office/powerpoint/2010/main" val="4067120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19</a:t>
            </a:fld>
            <a:endParaRPr lang="en-US"/>
          </a:p>
        </p:txBody>
      </p:sp>
    </p:spTree>
    <p:extLst>
      <p:ext uri="{BB962C8B-B14F-4D97-AF65-F5344CB8AC3E}">
        <p14:creationId xmlns:p14="http://schemas.microsoft.com/office/powerpoint/2010/main" val="1527633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a:t>
            </a:fld>
            <a:endParaRPr lang="en-US"/>
          </a:p>
        </p:txBody>
      </p:sp>
    </p:spTree>
    <p:extLst>
      <p:ext uri="{BB962C8B-B14F-4D97-AF65-F5344CB8AC3E}">
        <p14:creationId xmlns:p14="http://schemas.microsoft.com/office/powerpoint/2010/main" val="3765891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20</a:t>
            </a:fld>
            <a:endParaRPr lang="en-US"/>
          </a:p>
        </p:txBody>
      </p:sp>
    </p:spTree>
    <p:extLst>
      <p:ext uri="{BB962C8B-B14F-4D97-AF65-F5344CB8AC3E}">
        <p14:creationId xmlns:p14="http://schemas.microsoft.com/office/powerpoint/2010/main" val="1451197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21</a:t>
            </a:fld>
            <a:endParaRPr lang="en-US"/>
          </a:p>
        </p:txBody>
      </p:sp>
    </p:spTree>
    <p:extLst>
      <p:ext uri="{BB962C8B-B14F-4D97-AF65-F5344CB8AC3E}">
        <p14:creationId xmlns:p14="http://schemas.microsoft.com/office/powerpoint/2010/main" val="3036443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22</a:t>
            </a:fld>
            <a:endParaRPr lang="en-US"/>
          </a:p>
        </p:txBody>
      </p:sp>
    </p:spTree>
    <p:extLst>
      <p:ext uri="{BB962C8B-B14F-4D97-AF65-F5344CB8AC3E}">
        <p14:creationId xmlns:p14="http://schemas.microsoft.com/office/powerpoint/2010/main" val="124781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23</a:t>
            </a:fld>
            <a:endParaRPr lang="en-US"/>
          </a:p>
        </p:txBody>
      </p:sp>
    </p:spTree>
    <p:extLst>
      <p:ext uri="{BB962C8B-B14F-4D97-AF65-F5344CB8AC3E}">
        <p14:creationId xmlns:p14="http://schemas.microsoft.com/office/powerpoint/2010/main" val="3157666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24</a:t>
            </a:fld>
            <a:endParaRPr lang="en-US"/>
          </a:p>
        </p:txBody>
      </p:sp>
    </p:spTree>
    <p:extLst>
      <p:ext uri="{BB962C8B-B14F-4D97-AF65-F5344CB8AC3E}">
        <p14:creationId xmlns:p14="http://schemas.microsoft.com/office/powerpoint/2010/main" val="1830221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25</a:t>
            </a:fld>
            <a:endParaRPr lang="en-US"/>
          </a:p>
        </p:txBody>
      </p:sp>
    </p:spTree>
    <p:extLst>
      <p:ext uri="{BB962C8B-B14F-4D97-AF65-F5344CB8AC3E}">
        <p14:creationId xmlns:p14="http://schemas.microsoft.com/office/powerpoint/2010/main" val="1682766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26</a:t>
            </a:fld>
            <a:endParaRPr lang="en-US"/>
          </a:p>
        </p:txBody>
      </p:sp>
    </p:spTree>
    <p:extLst>
      <p:ext uri="{BB962C8B-B14F-4D97-AF65-F5344CB8AC3E}">
        <p14:creationId xmlns:p14="http://schemas.microsoft.com/office/powerpoint/2010/main" val="257124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27</a:t>
            </a:fld>
            <a:endParaRPr lang="en-US"/>
          </a:p>
        </p:txBody>
      </p:sp>
    </p:spTree>
    <p:extLst>
      <p:ext uri="{BB962C8B-B14F-4D97-AF65-F5344CB8AC3E}">
        <p14:creationId xmlns:p14="http://schemas.microsoft.com/office/powerpoint/2010/main" val="805623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28</a:t>
            </a:fld>
            <a:endParaRPr lang="en-US"/>
          </a:p>
        </p:txBody>
      </p:sp>
    </p:spTree>
    <p:extLst>
      <p:ext uri="{BB962C8B-B14F-4D97-AF65-F5344CB8AC3E}">
        <p14:creationId xmlns:p14="http://schemas.microsoft.com/office/powerpoint/2010/main" val="365150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3</a:t>
            </a:fld>
            <a:endParaRPr lang="en-US"/>
          </a:p>
        </p:txBody>
      </p:sp>
    </p:spTree>
    <p:extLst>
      <p:ext uri="{BB962C8B-B14F-4D97-AF65-F5344CB8AC3E}">
        <p14:creationId xmlns:p14="http://schemas.microsoft.com/office/powerpoint/2010/main" val="626946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4</a:t>
            </a:fld>
            <a:endParaRPr lang="en-US"/>
          </a:p>
        </p:txBody>
      </p:sp>
    </p:spTree>
    <p:extLst>
      <p:ext uri="{BB962C8B-B14F-4D97-AF65-F5344CB8AC3E}">
        <p14:creationId xmlns:p14="http://schemas.microsoft.com/office/powerpoint/2010/main" val="398399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5</a:t>
            </a:fld>
            <a:endParaRPr lang="en-US"/>
          </a:p>
        </p:txBody>
      </p:sp>
    </p:spTree>
    <p:extLst>
      <p:ext uri="{BB962C8B-B14F-4D97-AF65-F5344CB8AC3E}">
        <p14:creationId xmlns:p14="http://schemas.microsoft.com/office/powerpoint/2010/main" val="173894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6</a:t>
            </a:fld>
            <a:endParaRPr lang="en-US"/>
          </a:p>
        </p:txBody>
      </p:sp>
    </p:spTree>
    <p:extLst>
      <p:ext uri="{BB962C8B-B14F-4D97-AF65-F5344CB8AC3E}">
        <p14:creationId xmlns:p14="http://schemas.microsoft.com/office/powerpoint/2010/main" val="2169201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7</a:t>
            </a:fld>
            <a:endParaRPr lang="en-US"/>
          </a:p>
        </p:txBody>
      </p:sp>
    </p:spTree>
    <p:extLst>
      <p:ext uri="{BB962C8B-B14F-4D97-AF65-F5344CB8AC3E}">
        <p14:creationId xmlns:p14="http://schemas.microsoft.com/office/powerpoint/2010/main" val="2924553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8</a:t>
            </a:fld>
            <a:endParaRPr lang="en-US"/>
          </a:p>
        </p:txBody>
      </p:sp>
    </p:spTree>
    <p:extLst>
      <p:ext uri="{BB962C8B-B14F-4D97-AF65-F5344CB8AC3E}">
        <p14:creationId xmlns:p14="http://schemas.microsoft.com/office/powerpoint/2010/main" val="463033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9</a:t>
            </a:fld>
            <a:endParaRPr lang="en-US"/>
          </a:p>
        </p:txBody>
      </p:sp>
    </p:spTree>
    <p:extLst>
      <p:ext uri="{BB962C8B-B14F-4D97-AF65-F5344CB8AC3E}">
        <p14:creationId xmlns:p14="http://schemas.microsoft.com/office/powerpoint/2010/main" val="298590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6C0B-4C36-7742-8D1C-815DD7FEB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0FC0C6-4E9D-5849-B18F-FD5685B33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F837A4-5AFA-754C-9710-A42E3C6218BD}"/>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5" name="Footer Placeholder 4">
            <a:extLst>
              <a:ext uri="{FF2B5EF4-FFF2-40B4-BE49-F238E27FC236}">
                <a16:creationId xmlns:a16="http://schemas.microsoft.com/office/drawing/2014/main" id="{CEF13A2F-4214-3A47-8800-EC5F56B1E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D27DB-FDE3-D843-94D7-2C9B5E721DDB}"/>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337943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BDE1-2FA8-6F48-897E-E87CC76F35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EEC143-909F-0B41-887B-9F91572D2F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3BB03-CAC2-E146-B156-71515C30EB31}"/>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5" name="Footer Placeholder 4">
            <a:extLst>
              <a:ext uri="{FF2B5EF4-FFF2-40B4-BE49-F238E27FC236}">
                <a16:creationId xmlns:a16="http://schemas.microsoft.com/office/drawing/2014/main" id="{AFF59B15-7228-C846-9D28-D72E2A58B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3EE34-2114-2247-A707-E8E6CB3CF601}"/>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90247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89875-D9A9-9144-92E8-1467F8405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63BA2-18B5-5447-B8AE-06E2D13E5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8F2F0-DE69-9241-9425-73DB8408F380}"/>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5" name="Footer Placeholder 4">
            <a:extLst>
              <a:ext uri="{FF2B5EF4-FFF2-40B4-BE49-F238E27FC236}">
                <a16:creationId xmlns:a16="http://schemas.microsoft.com/office/drawing/2014/main" id="{CFA2D42F-34D0-8D44-9311-636FE2938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8D88B-0208-9D45-8361-DD2699994315}"/>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280746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EEC5-03C7-9848-B864-6985C74DF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893E2-7169-6448-B32D-39BD122245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AF343-0DFF-494F-AC1E-73BC1F968D51}"/>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5" name="Footer Placeholder 4">
            <a:extLst>
              <a:ext uri="{FF2B5EF4-FFF2-40B4-BE49-F238E27FC236}">
                <a16:creationId xmlns:a16="http://schemas.microsoft.com/office/drawing/2014/main" id="{59FB785A-4F84-C548-91F7-A816C6F89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E4A31-BC1C-694F-92FD-FC0D7AE9B2F9}"/>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116840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5AC9-D05A-FC4F-85D9-D29EFE844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60503C-BF5C-8142-AF6B-03E7BD2D9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9E718D-D73C-7141-957F-20D619F5369A}"/>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5" name="Footer Placeholder 4">
            <a:extLst>
              <a:ext uri="{FF2B5EF4-FFF2-40B4-BE49-F238E27FC236}">
                <a16:creationId xmlns:a16="http://schemas.microsoft.com/office/drawing/2014/main" id="{B8EEDF3D-66B7-2A4E-82E2-175C7E7F3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60B53-9C00-354B-90F0-1C04F934FD14}"/>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229901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9132-5040-8240-A7F9-9C1BF9F7E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5D747-4C69-7948-BC16-347023E12A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A38DC4-6B42-5E4E-894D-506AFA04C6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BB833B-8201-2B43-9B84-95EADCFB83F9}"/>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6" name="Footer Placeholder 5">
            <a:extLst>
              <a:ext uri="{FF2B5EF4-FFF2-40B4-BE49-F238E27FC236}">
                <a16:creationId xmlns:a16="http://schemas.microsoft.com/office/drawing/2014/main" id="{937C885E-14EE-9443-AE62-9D2606B19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27EC7-348E-AC46-8749-A70D05B0C416}"/>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40434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C6B5-C605-4B44-9D88-585A910E0E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E2EE3C-1410-0744-8FC5-B20A1C80B1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5495A-027F-2B46-AED6-CCF4F4BED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5D121A-7C92-0E46-817E-B554FE43D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56852-E72C-034D-83AC-597A07B68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F9AAC5-9B9C-994F-B177-75B5F32ED50C}"/>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8" name="Footer Placeholder 7">
            <a:extLst>
              <a:ext uri="{FF2B5EF4-FFF2-40B4-BE49-F238E27FC236}">
                <a16:creationId xmlns:a16="http://schemas.microsoft.com/office/drawing/2014/main" id="{BAC619EA-BD57-C74E-BCCA-462B689AF7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03E5F-D391-1E41-AC8A-DE9ED9327435}"/>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56431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0D04-7803-8949-BFCA-E4EA13E3F9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B9B0D-319F-BB40-9AD6-A0D3F8972F01}"/>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4" name="Footer Placeholder 3">
            <a:extLst>
              <a:ext uri="{FF2B5EF4-FFF2-40B4-BE49-F238E27FC236}">
                <a16:creationId xmlns:a16="http://schemas.microsoft.com/office/drawing/2014/main" id="{007F58E7-A783-964D-B2E6-E9F59B9FF8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40DDD3-9065-AE43-A34A-F31DA87D4B47}"/>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351966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1008A-7B0D-FF41-99EB-27C1DFF52048}"/>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3" name="Footer Placeholder 2">
            <a:extLst>
              <a:ext uri="{FF2B5EF4-FFF2-40B4-BE49-F238E27FC236}">
                <a16:creationId xmlns:a16="http://schemas.microsoft.com/office/drawing/2014/main" id="{52B9E512-3D64-F646-A872-FFD0719765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C8C8D0-8F94-174C-BCE5-67C093690E7C}"/>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388199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84E-4841-1043-B110-77DDCFB0A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75A9C0-D54A-3B40-8569-27DF3E752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6535FB-65EA-5C42-B026-AF80F4799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9A0AC-6E4E-A740-BB28-ADAEE79DCD1E}"/>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6" name="Footer Placeholder 5">
            <a:extLst>
              <a:ext uri="{FF2B5EF4-FFF2-40B4-BE49-F238E27FC236}">
                <a16:creationId xmlns:a16="http://schemas.microsoft.com/office/drawing/2014/main" id="{684FC5D9-9E28-0741-BADD-FC4429228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96FCF-7736-1240-B66F-E4F5F0C4DE87}"/>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153559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F28C-57B6-D046-B405-5C172592D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E378C1-56FB-1448-B461-AC97B32AB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17F461-1CDF-C042-9AB6-1EAD39EE6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B42AA-E615-F149-BCEC-184ECABEE620}"/>
              </a:ext>
            </a:extLst>
          </p:cNvPr>
          <p:cNvSpPr>
            <a:spLocks noGrp="1"/>
          </p:cNvSpPr>
          <p:nvPr>
            <p:ph type="dt" sz="half" idx="10"/>
          </p:nvPr>
        </p:nvSpPr>
        <p:spPr/>
        <p:txBody>
          <a:bodyPr/>
          <a:lstStyle/>
          <a:p>
            <a:fld id="{F0519226-2D1F-5446-B867-0EA8D6C04573}" type="datetimeFigureOut">
              <a:rPr lang="en-US" smtClean="0"/>
              <a:t>9/18/20</a:t>
            </a:fld>
            <a:endParaRPr lang="en-US"/>
          </a:p>
        </p:txBody>
      </p:sp>
      <p:sp>
        <p:nvSpPr>
          <p:cNvPr id="6" name="Footer Placeholder 5">
            <a:extLst>
              <a:ext uri="{FF2B5EF4-FFF2-40B4-BE49-F238E27FC236}">
                <a16:creationId xmlns:a16="http://schemas.microsoft.com/office/drawing/2014/main" id="{6511EBDA-C527-F34E-B79B-B41B1CD94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EC1E1-F1F5-AA4B-AEFE-A05501FA0899}"/>
              </a:ext>
            </a:extLst>
          </p:cNvPr>
          <p:cNvSpPr>
            <a:spLocks noGrp="1"/>
          </p:cNvSpPr>
          <p:nvPr>
            <p:ph type="sldNum" sz="quarter" idx="12"/>
          </p:nvPr>
        </p:nvSpPr>
        <p:spPr/>
        <p:txBody>
          <a:bodyPr/>
          <a:lstStyle/>
          <a:p>
            <a:fld id="{B8A8D8F4-F3AC-F346-90A8-D56287D06355}" type="slidenum">
              <a:rPr lang="en-US" smtClean="0"/>
              <a:t>‹#›</a:t>
            </a:fld>
            <a:endParaRPr lang="en-US"/>
          </a:p>
        </p:txBody>
      </p:sp>
    </p:spTree>
    <p:extLst>
      <p:ext uri="{BB962C8B-B14F-4D97-AF65-F5344CB8AC3E}">
        <p14:creationId xmlns:p14="http://schemas.microsoft.com/office/powerpoint/2010/main" val="270546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54FCC-3DD8-D543-84EA-8E6975D83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7FCD4-4E55-964A-83FB-89169FC62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55CAB-6867-194C-8C9B-625190F7B2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19226-2D1F-5446-B867-0EA8D6C04573}" type="datetimeFigureOut">
              <a:rPr lang="en-US" smtClean="0"/>
              <a:t>9/18/20</a:t>
            </a:fld>
            <a:endParaRPr lang="en-US"/>
          </a:p>
        </p:txBody>
      </p:sp>
      <p:sp>
        <p:nvSpPr>
          <p:cNvPr id="5" name="Footer Placeholder 4">
            <a:extLst>
              <a:ext uri="{FF2B5EF4-FFF2-40B4-BE49-F238E27FC236}">
                <a16:creationId xmlns:a16="http://schemas.microsoft.com/office/drawing/2014/main" id="{DA229AAF-645F-2E47-8D9C-B710C1A4B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6C5929-2A66-6A42-A1C7-A486468A9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8D8F4-F3AC-F346-90A8-D56287D06355}" type="slidenum">
              <a:rPr lang="en-US" smtClean="0"/>
              <a:t>‹#›</a:t>
            </a:fld>
            <a:endParaRPr lang="en-US"/>
          </a:p>
        </p:txBody>
      </p:sp>
    </p:spTree>
    <p:extLst>
      <p:ext uri="{BB962C8B-B14F-4D97-AF65-F5344CB8AC3E}">
        <p14:creationId xmlns:p14="http://schemas.microsoft.com/office/powerpoint/2010/main" val="333925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ayoclinic.org/diseases-conditions/down-syndrome/symptoms-causes/syc-20355977"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ayoclinic.org/diseases-conditions/breast-cancer/symptoms-causes/syc-2035247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ancer.gov/bcrisktool/Default.aspx"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532C-2ECB-4943-94A5-C9EAA98DD2E8}"/>
              </a:ext>
            </a:extLst>
          </p:cNvPr>
          <p:cNvSpPr>
            <a:spLocks noGrp="1"/>
          </p:cNvSpPr>
          <p:nvPr>
            <p:ph type="ctrTitle"/>
          </p:nvPr>
        </p:nvSpPr>
        <p:spPr/>
        <p:txBody>
          <a:bodyPr>
            <a:normAutofit fontScale="90000"/>
          </a:bodyPr>
          <a:lstStyle/>
          <a:p>
            <a:r>
              <a:rPr lang="en-US" dirty="0"/>
              <a:t>Using Venn diagrams to calculate probability of joint events</a:t>
            </a:r>
          </a:p>
        </p:txBody>
      </p:sp>
      <p:sp>
        <p:nvSpPr>
          <p:cNvPr id="3" name="Subtitle 2">
            <a:extLst>
              <a:ext uri="{FF2B5EF4-FFF2-40B4-BE49-F238E27FC236}">
                <a16:creationId xmlns:a16="http://schemas.microsoft.com/office/drawing/2014/main" id="{635BF1C3-65AA-1041-B265-767B2EE5DAA9}"/>
              </a:ext>
            </a:extLst>
          </p:cNvPr>
          <p:cNvSpPr>
            <a:spLocks noGrp="1"/>
          </p:cNvSpPr>
          <p:nvPr>
            <p:ph type="subTitle" idx="1"/>
          </p:nvPr>
        </p:nvSpPr>
        <p:spPr/>
        <p:txBody>
          <a:bodyPr/>
          <a:lstStyle/>
          <a:p>
            <a:r>
              <a:rPr lang="en-US" dirty="0"/>
              <a:t>Corinne Riddell</a:t>
            </a:r>
          </a:p>
          <a:p>
            <a:r>
              <a:rPr lang="en-US"/>
              <a:t>September 25, 2020</a:t>
            </a:r>
            <a:endParaRPr lang="en-US" dirty="0"/>
          </a:p>
        </p:txBody>
      </p:sp>
    </p:spTree>
    <p:extLst>
      <p:ext uri="{BB962C8B-B14F-4D97-AF65-F5344CB8AC3E}">
        <p14:creationId xmlns:p14="http://schemas.microsoft.com/office/powerpoint/2010/main" val="47122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923330"/>
          </a:xfrm>
          <a:prstGeom prst="rect">
            <a:avLst/>
          </a:prstGeom>
          <a:noFill/>
        </p:spPr>
        <p:txBody>
          <a:bodyPr wrap="square" rtlCol="0">
            <a:spAutoFit/>
          </a:bodyPr>
          <a:lstStyle/>
          <a:p>
            <a:r>
              <a:rPr lang="en-US" b="1" dirty="0"/>
              <a:t>Your turn: What percent of individuals vape but have not seen an ad for JUUL?</a:t>
            </a:r>
          </a:p>
          <a:p>
            <a:r>
              <a:rPr lang="en-US" b="1" dirty="0"/>
              <a:t> </a:t>
            </a:r>
          </a:p>
        </p:txBody>
      </p:sp>
      <p:sp>
        <p:nvSpPr>
          <p:cNvPr id="12" name="TextBox 11">
            <a:extLst>
              <a:ext uri="{FF2B5EF4-FFF2-40B4-BE49-F238E27FC236}">
                <a16:creationId xmlns:a16="http://schemas.microsoft.com/office/drawing/2014/main" id="{040666E6-E2EE-3944-A444-65382D3A3721}"/>
              </a:ext>
            </a:extLst>
          </p:cNvPr>
          <p:cNvSpPr txBox="1"/>
          <p:nvPr/>
        </p:nvSpPr>
        <p:spPr>
          <a:xfrm>
            <a:off x="371172" y="363413"/>
            <a:ext cx="9358616" cy="523220"/>
          </a:xfrm>
          <a:prstGeom prst="rect">
            <a:avLst/>
          </a:prstGeom>
          <a:noFill/>
        </p:spPr>
        <p:txBody>
          <a:bodyPr wrap="square" rtlCol="0">
            <a:spAutoFit/>
          </a:bodyPr>
          <a:lstStyle/>
          <a:p>
            <a:r>
              <a:rPr lang="en-US" sz="2800" b="1" dirty="0"/>
              <a:t>Using a Venn diagram to calculate a probability</a:t>
            </a:r>
          </a:p>
        </p:txBody>
      </p:sp>
    </p:spTree>
    <p:extLst>
      <p:ext uri="{BB962C8B-B14F-4D97-AF65-F5344CB8AC3E}">
        <p14:creationId xmlns:p14="http://schemas.microsoft.com/office/powerpoint/2010/main" val="274108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923330"/>
          </a:xfrm>
          <a:prstGeom prst="rect">
            <a:avLst/>
          </a:prstGeom>
          <a:noFill/>
        </p:spPr>
        <p:txBody>
          <a:bodyPr wrap="square" rtlCol="0">
            <a:spAutoFit/>
          </a:bodyPr>
          <a:lstStyle/>
          <a:p>
            <a:r>
              <a:rPr lang="en-US" b="1" dirty="0"/>
              <a:t>Your turn: What percent of individuals vape but have not seen an ad for JUUL?</a:t>
            </a:r>
          </a:p>
          <a:p>
            <a:r>
              <a:rPr lang="en-US" b="1" dirty="0"/>
              <a:t> </a:t>
            </a:r>
          </a:p>
        </p:txBody>
      </p:sp>
      <p:sp>
        <p:nvSpPr>
          <p:cNvPr id="12" name="TextBox 11">
            <a:extLst>
              <a:ext uri="{FF2B5EF4-FFF2-40B4-BE49-F238E27FC236}">
                <a16:creationId xmlns:a16="http://schemas.microsoft.com/office/drawing/2014/main" id="{040666E6-E2EE-3944-A444-65382D3A3721}"/>
              </a:ext>
            </a:extLst>
          </p:cNvPr>
          <p:cNvSpPr txBox="1"/>
          <p:nvPr/>
        </p:nvSpPr>
        <p:spPr>
          <a:xfrm>
            <a:off x="371172" y="363413"/>
            <a:ext cx="9358616" cy="523220"/>
          </a:xfrm>
          <a:prstGeom prst="rect">
            <a:avLst/>
          </a:prstGeom>
          <a:noFill/>
        </p:spPr>
        <p:txBody>
          <a:bodyPr wrap="square" rtlCol="0">
            <a:spAutoFit/>
          </a:bodyPr>
          <a:lstStyle/>
          <a:p>
            <a:r>
              <a:rPr lang="en-US" sz="2800" b="1" dirty="0"/>
              <a:t>Using a Venn diagram to calculate a probability</a:t>
            </a:r>
          </a:p>
        </p:txBody>
      </p:sp>
      <p:sp>
        <p:nvSpPr>
          <p:cNvPr id="14" name="Oval 13">
            <a:extLst>
              <a:ext uri="{FF2B5EF4-FFF2-40B4-BE49-F238E27FC236}">
                <a16:creationId xmlns:a16="http://schemas.microsoft.com/office/drawing/2014/main" id="{BED23D8A-3E5B-C24F-9BEB-2D9B41EE2CA8}"/>
              </a:ext>
            </a:extLst>
          </p:cNvPr>
          <p:cNvSpPr/>
          <p:nvPr/>
        </p:nvSpPr>
        <p:spPr>
          <a:xfrm>
            <a:off x="9762419" y="2097845"/>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6398776-1A65-584E-981C-6B8A7DCAC24D}"/>
              </a:ext>
            </a:extLst>
          </p:cNvPr>
          <p:cNvSpPr/>
          <p:nvPr/>
        </p:nvSpPr>
        <p:spPr>
          <a:xfrm>
            <a:off x="7405324" y="2333352"/>
            <a:ext cx="2830286" cy="25581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94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2308324"/>
          </a:xfrm>
          <a:prstGeom prst="rect">
            <a:avLst/>
          </a:prstGeom>
          <a:noFill/>
        </p:spPr>
        <p:txBody>
          <a:bodyPr wrap="square" rtlCol="0">
            <a:spAutoFit/>
          </a:bodyPr>
          <a:lstStyle/>
          <a:p>
            <a:r>
              <a:rPr lang="en-US" b="1" dirty="0"/>
              <a:t>Your turn: What percent of individuals vape but have not seen an ad for JUUL?</a:t>
            </a:r>
          </a:p>
          <a:p>
            <a:pPr marL="285750" indent="-285750">
              <a:buFont typeface="Arial" panose="020B0604020202020204" pitchFamily="34" charset="0"/>
              <a:buChar char="•"/>
            </a:pPr>
            <a:r>
              <a:rPr lang="en-US" dirty="0"/>
              <a:t>Write this question as a probability statement</a:t>
            </a:r>
          </a:p>
          <a:p>
            <a:pPr marL="285750" indent="-285750">
              <a:buFont typeface="Arial" panose="020B0604020202020204" pitchFamily="34" charset="0"/>
              <a:buChar char="•"/>
            </a:pPr>
            <a:r>
              <a:rPr lang="en-US" dirty="0"/>
              <a:t>Calculate the percentage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answer:</a:t>
            </a:r>
          </a:p>
          <a:p>
            <a:r>
              <a:rPr lang="en-US" b="1" dirty="0"/>
              <a:t> </a:t>
            </a:r>
          </a:p>
        </p:txBody>
      </p:sp>
      <p:sp>
        <p:nvSpPr>
          <p:cNvPr id="12" name="TextBox 11">
            <a:extLst>
              <a:ext uri="{FF2B5EF4-FFF2-40B4-BE49-F238E27FC236}">
                <a16:creationId xmlns:a16="http://schemas.microsoft.com/office/drawing/2014/main" id="{040666E6-E2EE-3944-A444-65382D3A3721}"/>
              </a:ext>
            </a:extLst>
          </p:cNvPr>
          <p:cNvSpPr txBox="1"/>
          <p:nvPr/>
        </p:nvSpPr>
        <p:spPr>
          <a:xfrm>
            <a:off x="371172" y="363413"/>
            <a:ext cx="9358616" cy="523220"/>
          </a:xfrm>
          <a:prstGeom prst="rect">
            <a:avLst/>
          </a:prstGeom>
          <a:noFill/>
        </p:spPr>
        <p:txBody>
          <a:bodyPr wrap="square" rtlCol="0">
            <a:spAutoFit/>
          </a:bodyPr>
          <a:lstStyle/>
          <a:p>
            <a:r>
              <a:rPr lang="en-US" sz="2800" b="1" dirty="0"/>
              <a:t>Using a Venn diagram to calculate a probability</a:t>
            </a:r>
          </a:p>
        </p:txBody>
      </p:sp>
    </p:spTree>
    <p:extLst>
      <p:ext uri="{BB962C8B-B14F-4D97-AF65-F5344CB8AC3E}">
        <p14:creationId xmlns:p14="http://schemas.microsoft.com/office/powerpoint/2010/main" val="406916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6186309"/>
              </a:xfrm>
              <a:prstGeom prst="rect">
                <a:avLst/>
              </a:prstGeom>
              <a:noFill/>
            </p:spPr>
            <p:txBody>
              <a:bodyPr wrap="square" rtlCol="0">
                <a:spAutoFit/>
              </a:bodyPr>
              <a:lstStyle/>
              <a:p>
                <a:r>
                  <a:rPr lang="en-US" b="1" dirty="0"/>
                  <a:t>What percent of individuals have seen an ad for JUUL and vape?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r>
                  <a:rPr lang="en-US" dirty="0"/>
                  <a:t>The “and” represents the intersection, the area where both events have occurred:</a:t>
                </a:r>
              </a:p>
              <a:p>
                <a:endParaRPr lang="en-US" dirty="0"/>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a:p>
                <a:endParaRPr lang="en-US" dirty="0"/>
              </a:p>
              <a:p>
                <a:r>
                  <a:rPr lang="en-US" dirty="0"/>
                  <a:t>3.6% of individuals have seen an ad for JUUL and have vaped in past 30 days</a:t>
                </a:r>
              </a:p>
              <a:p>
                <a:endParaRPr lang="en-US" b="1" dirty="0"/>
              </a:p>
              <a:p>
                <a:r>
                  <a:rPr lang="en-US" b="1" dirty="0"/>
                  <a:t> </a:t>
                </a:r>
              </a:p>
            </p:txBody>
          </p:sp>
        </mc:Choice>
        <mc:Fallback xmlns="">
          <p:sp>
            <p:nvSpPr>
              <p:cNvPr id="10" name="TextBox 9">
                <a:extLst>
                  <a:ext uri="{FF2B5EF4-FFF2-40B4-BE49-F238E27FC236}">
                    <a16:creationId xmlns:a16="http://schemas.microsoft.com/office/drawing/2014/main" id="{866034DD-219A-EF45-AFDC-267ADD31220B}"/>
                  </a:ext>
                </a:extLst>
              </p:cNvPr>
              <p:cNvSpPr txBox="1">
                <a:spLocks noRot="1" noChangeAspect="1" noMove="1" noResize="1" noEditPoints="1" noAdjustHandles="1" noChangeArrowheads="1" noChangeShapeType="1" noTextEdit="1"/>
              </p:cNvSpPr>
              <p:nvPr/>
            </p:nvSpPr>
            <p:spPr>
              <a:xfrm>
                <a:off x="7588364" y="1199707"/>
                <a:ext cx="4232464" cy="6186309"/>
              </a:xfrm>
              <a:prstGeom prst="rect">
                <a:avLst/>
              </a:prstGeom>
              <a:blipFill>
                <a:blip r:embed="rId4"/>
                <a:stretch>
                  <a:fillRect l="-1198" t="-20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E667851-36E4-AB4D-9F2D-A2155751CF8C}"/>
              </a:ext>
            </a:extLst>
          </p:cNvPr>
          <p:cNvSpPr txBox="1"/>
          <p:nvPr/>
        </p:nvSpPr>
        <p:spPr>
          <a:xfrm>
            <a:off x="371172" y="363413"/>
            <a:ext cx="4573983" cy="523220"/>
          </a:xfrm>
          <a:prstGeom prst="rect">
            <a:avLst/>
          </a:prstGeom>
          <a:noFill/>
        </p:spPr>
        <p:txBody>
          <a:bodyPr wrap="square" rtlCol="0">
            <a:spAutoFit/>
          </a:bodyPr>
          <a:lstStyle/>
          <a:p>
            <a:r>
              <a:rPr lang="en-US" sz="2800" b="1" dirty="0"/>
              <a:t>Generalized rule of addition</a:t>
            </a:r>
          </a:p>
        </p:txBody>
      </p:sp>
      <p:sp>
        <p:nvSpPr>
          <p:cNvPr id="15" name="Oval 14">
            <a:extLst>
              <a:ext uri="{FF2B5EF4-FFF2-40B4-BE49-F238E27FC236}">
                <a16:creationId xmlns:a16="http://schemas.microsoft.com/office/drawing/2014/main" id="{38D6B783-347B-8841-B2A5-C56F46D20E54}"/>
              </a:ext>
            </a:extLst>
          </p:cNvPr>
          <p:cNvSpPr/>
          <p:nvPr/>
        </p:nvSpPr>
        <p:spPr>
          <a:xfrm>
            <a:off x="7459756" y="2081875"/>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518D7D-2780-FA4C-9B47-6D0CE884FEA4}"/>
              </a:ext>
            </a:extLst>
          </p:cNvPr>
          <p:cNvSpPr/>
          <p:nvPr/>
        </p:nvSpPr>
        <p:spPr>
          <a:xfrm>
            <a:off x="9816851" y="1846368"/>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ACB0A2AC-A9A2-EC4F-A076-9256131CEAD0}"/>
              </a:ext>
            </a:extLst>
          </p:cNvPr>
          <p:cNvSpPr/>
          <p:nvPr/>
        </p:nvSpPr>
        <p:spPr>
          <a:xfrm>
            <a:off x="8456668" y="2754481"/>
            <a:ext cx="1315788" cy="652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2B3CA9B9-169C-0B45-8EB1-74C9A821601D}"/>
              </a:ext>
            </a:extLst>
          </p:cNvPr>
          <p:cNvSpPr/>
          <p:nvPr/>
        </p:nvSpPr>
        <p:spPr>
          <a:xfrm rot="10800000">
            <a:off x="10334437" y="2748743"/>
            <a:ext cx="1315788" cy="652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41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3139321"/>
              </a:xfrm>
              <a:prstGeom prst="rect">
                <a:avLst/>
              </a:prstGeom>
              <a:noFill/>
            </p:spPr>
            <p:txBody>
              <a:bodyPr wrap="square" rtlCol="0">
                <a:spAutoFit/>
              </a:bodyPr>
              <a:lstStyle/>
              <a:p>
                <a:r>
                  <a:rPr lang="en-US" b="1" dirty="0"/>
                  <a:t>What percent of individuals have seen an ad for JUUL </a:t>
                </a:r>
                <a:r>
                  <a:rPr lang="en-US" b="1" dirty="0">
                    <a:highlight>
                      <a:srgbClr val="FFFF00"/>
                    </a:highlight>
                  </a:rPr>
                  <a:t>or</a:t>
                </a:r>
                <a:r>
                  <a:rPr lang="en-US" b="1" dirty="0"/>
                  <a:t> vaped in the last 30 days (or both)?</a:t>
                </a:r>
              </a:p>
              <a:p>
                <a:endParaRPr lang="en-US" b="1" dirty="0"/>
              </a:p>
              <a:p>
                <a:r>
                  <a:rPr lang="en-US" dirty="0"/>
                  <a:t>P(J or V) </a:t>
                </a:r>
              </a:p>
              <a:p>
                <a:r>
                  <a:rPr lang="en-US" dirty="0"/>
                  <a:t>= P(J </a:t>
                </a:r>
                <a14:m>
                  <m:oMath xmlns:m="http://schemas.openxmlformats.org/officeDocument/2006/math">
                    <m:r>
                      <a:rPr lang="en-US" i="1" smtClean="0">
                        <a:highlight>
                          <a:srgbClr val="FFFF00"/>
                        </a:highlight>
                        <a:latin typeface="Cambria Math" panose="02040503050406030204" pitchFamily="18" charset="0"/>
                        <a:ea typeface="Cambria Math" panose="02040503050406030204" pitchFamily="18" charset="0"/>
                      </a:rPr>
                      <m:t>∪</m:t>
                    </m:r>
                  </m:oMath>
                </a14:m>
                <a:r>
                  <a:rPr lang="en-US" dirty="0"/>
                  <a:t> V) </a:t>
                </a:r>
              </a:p>
              <a:p>
                <a:r>
                  <a:rPr lang="en-US" dirty="0"/>
                  <a:t>= P(J) + P(V) - 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a:t>
                </a:r>
              </a:p>
              <a:p>
                <a:r>
                  <a:rPr lang="en-US" dirty="0"/>
                  <a:t>= 0.18 + 0.11 – 0.036</a:t>
                </a:r>
              </a:p>
              <a:p>
                <a:r>
                  <a:rPr lang="en-US" dirty="0"/>
                  <a:t>= 0.256 = 25.6%</a:t>
                </a:r>
              </a:p>
              <a:p>
                <a:endParaRPr lang="en-US" dirty="0"/>
              </a:p>
              <a:p>
                <a:r>
                  <a:rPr lang="en-US" b="1" dirty="0"/>
                  <a:t> </a:t>
                </a:r>
              </a:p>
            </p:txBody>
          </p:sp>
        </mc:Choice>
        <mc:Fallback xmlns="">
          <p:sp>
            <p:nvSpPr>
              <p:cNvPr id="10" name="TextBox 9">
                <a:extLst>
                  <a:ext uri="{FF2B5EF4-FFF2-40B4-BE49-F238E27FC236}">
                    <a16:creationId xmlns:a16="http://schemas.microsoft.com/office/drawing/2014/main" id="{866034DD-219A-EF45-AFDC-267ADD31220B}"/>
                  </a:ext>
                </a:extLst>
              </p:cNvPr>
              <p:cNvSpPr txBox="1">
                <a:spLocks noRot="1" noChangeAspect="1" noMove="1" noResize="1" noEditPoints="1" noAdjustHandles="1" noChangeArrowheads="1" noChangeShapeType="1" noTextEdit="1"/>
              </p:cNvSpPr>
              <p:nvPr/>
            </p:nvSpPr>
            <p:spPr>
              <a:xfrm>
                <a:off x="7588364" y="1199707"/>
                <a:ext cx="4232464" cy="3139321"/>
              </a:xfrm>
              <a:prstGeom prst="rect">
                <a:avLst/>
              </a:prstGeom>
              <a:blipFill>
                <a:blip r:embed="rId4"/>
                <a:stretch>
                  <a:fillRect l="-1198" t="-402" r="-2096"/>
                </a:stretch>
              </a:blipFill>
            </p:spPr>
            <p:txBody>
              <a:bodyPr/>
              <a:lstStyle/>
              <a:p>
                <a:r>
                  <a:rPr lang="en-US">
                    <a:noFill/>
                  </a:rPr>
                  <a:t> </a:t>
                </a:r>
              </a:p>
            </p:txBody>
          </p:sp>
        </mc:Fallback>
      </mc:AlternateContent>
      <p:cxnSp>
        <p:nvCxnSpPr>
          <p:cNvPr id="12" name="Curved Connector 11">
            <a:extLst>
              <a:ext uri="{FF2B5EF4-FFF2-40B4-BE49-F238E27FC236}">
                <a16:creationId xmlns:a16="http://schemas.microsoft.com/office/drawing/2014/main" id="{3AD226EF-28CE-0746-BBCC-6A4E6BB5DF5A}"/>
              </a:ext>
            </a:extLst>
          </p:cNvPr>
          <p:cNvCxnSpPr>
            <a:cxnSpLocks/>
          </p:cNvCxnSpPr>
          <p:nvPr/>
        </p:nvCxnSpPr>
        <p:spPr>
          <a:xfrm rot="16200000" flipH="1">
            <a:off x="9588607" y="3173519"/>
            <a:ext cx="914397" cy="6824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1F034D5-3DFB-D742-A114-D4C1B11FB678}"/>
              </a:ext>
            </a:extLst>
          </p:cNvPr>
          <p:cNvSpPr txBox="1"/>
          <p:nvPr/>
        </p:nvSpPr>
        <p:spPr>
          <a:xfrm>
            <a:off x="9468518" y="3971925"/>
            <a:ext cx="2503695" cy="2308324"/>
          </a:xfrm>
          <a:prstGeom prst="rect">
            <a:avLst/>
          </a:prstGeom>
          <a:noFill/>
        </p:spPr>
        <p:txBody>
          <a:bodyPr wrap="square" rtlCol="0">
            <a:spAutoFit/>
          </a:bodyPr>
          <a:lstStyle/>
          <a:p>
            <a:r>
              <a:rPr lang="en-US" dirty="0"/>
              <a:t>This is the </a:t>
            </a:r>
            <a:r>
              <a:rPr lang="en-US" b="1" dirty="0"/>
              <a:t>generalized rule for addition</a:t>
            </a:r>
            <a:r>
              <a:rPr lang="en-US" dirty="0"/>
              <a:t>. You need to subtract off the probability of the intersection so you do not double count the probability when two events are not disjoint!</a:t>
            </a:r>
          </a:p>
        </p:txBody>
      </p:sp>
      <p:sp>
        <p:nvSpPr>
          <p:cNvPr id="16" name="TextBox 15">
            <a:extLst>
              <a:ext uri="{FF2B5EF4-FFF2-40B4-BE49-F238E27FC236}">
                <a16:creationId xmlns:a16="http://schemas.microsoft.com/office/drawing/2014/main" id="{B7EAB505-7146-EE46-B760-8CB11E9BF7C9}"/>
              </a:ext>
            </a:extLst>
          </p:cNvPr>
          <p:cNvSpPr txBox="1"/>
          <p:nvPr/>
        </p:nvSpPr>
        <p:spPr>
          <a:xfrm>
            <a:off x="371172" y="363413"/>
            <a:ext cx="4573983" cy="523220"/>
          </a:xfrm>
          <a:prstGeom prst="rect">
            <a:avLst/>
          </a:prstGeom>
          <a:noFill/>
        </p:spPr>
        <p:txBody>
          <a:bodyPr wrap="square" rtlCol="0">
            <a:spAutoFit/>
          </a:bodyPr>
          <a:lstStyle/>
          <a:p>
            <a:r>
              <a:rPr lang="en-US" sz="2800" b="1" dirty="0"/>
              <a:t>Generalized rule of addition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65E3046-8D2B-9A48-B7E3-7D4167F4D4BB}"/>
                  </a:ext>
                </a:extLst>
              </p:cNvPr>
              <p:cNvSpPr txBox="1"/>
              <p:nvPr/>
            </p:nvSpPr>
            <p:spPr>
              <a:xfrm>
                <a:off x="9468518" y="2149928"/>
                <a:ext cx="3150399" cy="369332"/>
              </a:xfrm>
              <a:prstGeom prst="rect">
                <a:avLst/>
              </a:prstGeom>
              <a:noFill/>
            </p:spPr>
            <p:txBody>
              <a:bodyPr wrap="square" rtlCol="0">
                <a:spAutoFit/>
              </a:bodyPr>
              <a:lstStyle/>
              <a:p>
                <a:r>
                  <a:rPr lang="en-US" dirty="0"/>
                  <a:t>Think:</a:t>
                </a:r>
                <a14:m>
                  <m:oMath xmlns:m="http://schemas.openxmlformats.org/officeDocument/2006/math">
                    <m:r>
                      <a:rPr lang="en-US" i="1" smtClean="0">
                        <a:highlight>
                          <a:srgbClr val="FFFF00"/>
                        </a:highlight>
                        <a:latin typeface="Cambria Math" panose="02040503050406030204" pitchFamily="18" charset="0"/>
                        <a:ea typeface="Cambria Math" panose="02040503050406030204" pitchFamily="18" charset="0"/>
                      </a:rPr>
                      <m:t>∪</m:t>
                    </m:r>
                  </m:oMath>
                </a14:m>
                <a:r>
                  <a:rPr lang="en-US" dirty="0"/>
                  <a:t> stands for </a:t>
                </a:r>
                <a:r>
                  <a:rPr lang="en-US" b="1" dirty="0"/>
                  <a:t>U</a:t>
                </a:r>
                <a:r>
                  <a:rPr lang="en-US" dirty="0"/>
                  <a:t>nion</a:t>
                </a:r>
              </a:p>
            </p:txBody>
          </p:sp>
        </mc:Choice>
        <mc:Fallback xmlns="">
          <p:sp>
            <p:nvSpPr>
              <p:cNvPr id="18" name="TextBox 17">
                <a:extLst>
                  <a:ext uri="{FF2B5EF4-FFF2-40B4-BE49-F238E27FC236}">
                    <a16:creationId xmlns:a16="http://schemas.microsoft.com/office/drawing/2014/main" id="{265E3046-8D2B-9A48-B7E3-7D4167F4D4BB}"/>
                  </a:ext>
                </a:extLst>
              </p:cNvPr>
              <p:cNvSpPr txBox="1">
                <a:spLocks noRot="1" noChangeAspect="1" noMove="1" noResize="1" noEditPoints="1" noAdjustHandles="1" noChangeArrowheads="1" noChangeShapeType="1" noTextEdit="1"/>
              </p:cNvSpPr>
              <p:nvPr/>
            </p:nvSpPr>
            <p:spPr>
              <a:xfrm>
                <a:off x="9468518" y="2149928"/>
                <a:ext cx="3150399" cy="369332"/>
              </a:xfrm>
              <a:prstGeom prst="rect">
                <a:avLst/>
              </a:prstGeom>
              <a:blipFill>
                <a:blip r:embed="rId5"/>
                <a:stretch>
                  <a:fillRect l="-1606" t="-3333" b="-23333"/>
                </a:stretch>
              </a:blipFill>
            </p:spPr>
            <p:txBody>
              <a:bodyPr/>
              <a:lstStyle/>
              <a:p>
                <a:r>
                  <a:rPr lang="en-US">
                    <a:noFill/>
                  </a:rPr>
                  <a:t> </a:t>
                </a:r>
              </a:p>
            </p:txBody>
          </p:sp>
        </mc:Fallback>
      </mc:AlternateContent>
      <p:cxnSp>
        <p:nvCxnSpPr>
          <p:cNvPr id="19" name="Curved Connector 18">
            <a:extLst>
              <a:ext uri="{FF2B5EF4-FFF2-40B4-BE49-F238E27FC236}">
                <a16:creationId xmlns:a16="http://schemas.microsoft.com/office/drawing/2014/main" id="{3000A0DB-9832-9446-9D56-0487B9ECA3D4}"/>
              </a:ext>
            </a:extLst>
          </p:cNvPr>
          <p:cNvCxnSpPr>
            <a:cxnSpLocks/>
          </p:cNvCxnSpPr>
          <p:nvPr/>
        </p:nvCxnSpPr>
        <p:spPr>
          <a:xfrm flipV="1">
            <a:off x="8629650" y="2519261"/>
            <a:ext cx="1491850" cy="2410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445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p:sp>
        <p:nvSpPr>
          <p:cNvPr id="9" name="TextBox 8">
            <a:extLst>
              <a:ext uri="{FF2B5EF4-FFF2-40B4-BE49-F238E27FC236}">
                <a16:creationId xmlns:a16="http://schemas.microsoft.com/office/drawing/2014/main" id="{DA3BF473-0240-6B47-B010-ADB76F3BB508}"/>
              </a:ext>
            </a:extLst>
          </p:cNvPr>
          <p:cNvSpPr txBox="1"/>
          <p:nvPr/>
        </p:nvSpPr>
        <p:spPr>
          <a:xfrm>
            <a:off x="371172" y="363413"/>
            <a:ext cx="4573983" cy="523220"/>
          </a:xfrm>
          <a:prstGeom prst="rect">
            <a:avLst/>
          </a:prstGeom>
          <a:noFill/>
        </p:spPr>
        <p:txBody>
          <a:bodyPr wrap="square" rtlCol="0">
            <a:spAutoFit/>
          </a:bodyPr>
          <a:lstStyle/>
          <a:p>
            <a:r>
              <a:rPr lang="en-US" sz="2800" b="1" dirty="0"/>
              <a:t>Conditional Probability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3970318"/>
          </a:xfrm>
          <a:prstGeom prst="rect">
            <a:avLst/>
          </a:prstGeom>
          <a:noFill/>
        </p:spPr>
        <p:txBody>
          <a:bodyPr wrap="square" rtlCol="0">
            <a:spAutoFit/>
          </a:bodyPr>
          <a:lstStyle/>
          <a:p>
            <a:r>
              <a:rPr lang="en-US" b="1" dirty="0"/>
              <a:t>Among individuals who have seen an ad for JUUL, what percent vaped in the past month?</a:t>
            </a:r>
          </a:p>
          <a:p>
            <a:pPr marL="285750" indent="-285750">
              <a:buFont typeface="Arial" panose="020B0604020202020204" pitchFamily="34" charset="0"/>
              <a:buChar char="•"/>
            </a:pPr>
            <a:r>
              <a:rPr lang="en-US" dirty="0"/>
              <a:t>This is a </a:t>
            </a:r>
            <a:r>
              <a:rPr lang="en-US" b="1" dirty="0"/>
              <a:t>conditional probability </a:t>
            </a:r>
            <a:r>
              <a:rPr lang="en-US" dirty="0"/>
              <a:t>question</a:t>
            </a:r>
          </a:p>
          <a:p>
            <a:pPr marL="285750" indent="-285750">
              <a:buFont typeface="Arial" panose="020B0604020202020204" pitchFamily="34" charset="0"/>
              <a:buChar char="•"/>
            </a:pPr>
            <a:r>
              <a:rPr lang="en-US" dirty="0"/>
              <a:t>You can tell because of the way the question is phrased: “</a:t>
            </a:r>
            <a:r>
              <a:rPr lang="en-US" b="1" dirty="0"/>
              <a:t>Among individuals..</a:t>
            </a:r>
            <a:r>
              <a:rPr lang="en-US" dirty="0"/>
              <a:t>”, that is, this probability is conditional on the event “seeing an ad for JUUL”</a:t>
            </a:r>
          </a:p>
          <a:p>
            <a:pPr marL="285750" indent="-285750">
              <a:buFont typeface="Arial" panose="020B0604020202020204" pitchFamily="34" charset="0"/>
              <a:buChar char="•"/>
            </a:pPr>
            <a:r>
              <a:rPr lang="en-US" dirty="0"/>
              <a:t>We write conditional probabilities like this: </a:t>
            </a:r>
            <a:r>
              <a:rPr lang="en-US" b="1" dirty="0"/>
              <a:t>P(V|J) </a:t>
            </a:r>
            <a:r>
              <a:rPr lang="en-US" dirty="0"/>
              <a:t>and read this “Probability of V (occurring) </a:t>
            </a:r>
            <a:r>
              <a:rPr lang="en-US" b="1" dirty="0"/>
              <a:t>given</a:t>
            </a:r>
            <a:r>
              <a:rPr lang="en-US" dirty="0"/>
              <a:t> J (has occurred)"</a:t>
            </a:r>
          </a:p>
          <a:p>
            <a:endParaRPr lang="en-US" dirty="0"/>
          </a:p>
        </p:txBody>
      </p:sp>
    </p:spTree>
    <p:extLst>
      <p:ext uri="{BB962C8B-B14F-4D97-AF65-F5344CB8AC3E}">
        <p14:creationId xmlns:p14="http://schemas.microsoft.com/office/powerpoint/2010/main" val="130778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4247317"/>
          </a:xfrm>
          <a:prstGeom prst="rect">
            <a:avLst/>
          </a:prstGeom>
          <a:noFill/>
        </p:spPr>
        <p:txBody>
          <a:bodyPr wrap="square" rtlCol="0">
            <a:spAutoFit/>
          </a:bodyPr>
          <a:lstStyle/>
          <a:p>
            <a:r>
              <a:rPr lang="en-US" b="1" dirty="0"/>
              <a:t>Among individuals who have seen an ad for JUUL, what percent vaped in the past month?</a:t>
            </a:r>
          </a:p>
          <a:p>
            <a:endParaRPr lang="en-US" b="1" dirty="0"/>
          </a:p>
          <a:p>
            <a:r>
              <a:rPr lang="en-US" dirty="0"/>
              <a:t>P(V|J)  = P(V and J)/P(J)</a:t>
            </a:r>
          </a:p>
          <a:p>
            <a:r>
              <a:rPr lang="en-US" dirty="0"/>
              <a:t>= 0.036/0.18</a:t>
            </a:r>
          </a:p>
          <a:p>
            <a:r>
              <a:rPr lang="en-US" dirty="0"/>
              <a:t>= 0.2</a:t>
            </a:r>
          </a:p>
          <a:p>
            <a:r>
              <a:rPr lang="en-US" dirty="0"/>
              <a:t>= 20%</a:t>
            </a:r>
          </a:p>
          <a:p>
            <a:r>
              <a:rPr lang="en-US" b="1" dirty="0"/>
              <a:t> </a:t>
            </a:r>
          </a:p>
          <a:p>
            <a:r>
              <a:rPr lang="en-US" dirty="0"/>
              <a:t>20% of individuals who have seen an ad for JUUL vaped in the last 30 days.</a:t>
            </a:r>
          </a:p>
          <a:p>
            <a:endParaRPr lang="en-US" dirty="0"/>
          </a:p>
          <a:p>
            <a:r>
              <a:rPr lang="en-US" dirty="0"/>
              <a:t>How does this 20% compare with the percent of individuals who vape among those who have not seen an ad for JUUL? </a:t>
            </a:r>
          </a:p>
        </p:txBody>
      </p:sp>
      <p:sp>
        <p:nvSpPr>
          <p:cNvPr id="16" name="TextBox 15">
            <a:extLst>
              <a:ext uri="{FF2B5EF4-FFF2-40B4-BE49-F238E27FC236}">
                <a16:creationId xmlns:a16="http://schemas.microsoft.com/office/drawing/2014/main" id="{01B6E253-3467-264E-9E34-E00CA6C3E7C4}"/>
              </a:ext>
            </a:extLst>
          </p:cNvPr>
          <p:cNvSpPr txBox="1"/>
          <p:nvPr/>
        </p:nvSpPr>
        <p:spPr>
          <a:xfrm>
            <a:off x="371172" y="363413"/>
            <a:ext cx="4573983" cy="523220"/>
          </a:xfrm>
          <a:prstGeom prst="rect">
            <a:avLst/>
          </a:prstGeom>
          <a:noFill/>
        </p:spPr>
        <p:txBody>
          <a:bodyPr wrap="square" rtlCol="0">
            <a:spAutoFit/>
          </a:bodyPr>
          <a:lstStyle/>
          <a:p>
            <a:r>
              <a:rPr lang="en-US" sz="2800" b="1" dirty="0"/>
              <a:t>Conditional Probability</a:t>
            </a:r>
          </a:p>
        </p:txBody>
      </p:sp>
    </p:spTree>
    <p:extLst>
      <p:ext uri="{BB962C8B-B14F-4D97-AF65-F5344CB8AC3E}">
        <p14:creationId xmlns:p14="http://schemas.microsoft.com/office/powerpoint/2010/main" val="1818350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5355312"/>
          </a:xfrm>
          <a:prstGeom prst="rect">
            <a:avLst/>
          </a:prstGeom>
          <a:noFill/>
        </p:spPr>
        <p:txBody>
          <a:bodyPr wrap="square" rtlCol="0">
            <a:spAutoFit/>
          </a:bodyPr>
          <a:lstStyle/>
          <a:p>
            <a:r>
              <a:rPr lang="en-US" b="1" dirty="0"/>
              <a:t>Among individuals who have </a:t>
            </a:r>
            <a:r>
              <a:rPr lang="en-US" b="1" u="sng" dirty="0"/>
              <a:t>not</a:t>
            </a:r>
            <a:r>
              <a:rPr lang="en-US" b="1" dirty="0"/>
              <a:t> seen an ad for JUUL, what percent vaped in the past month?</a:t>
            </a:r>
          </a:p>
          <a:p>
            <a:endParaRPr lang="en-US" b="1" dirty="0"/>
          </a:p>
          <a:p>
            <a:r>
              <a:rPr lang="en-US" dirty="0"/>
              <a:t>P(V|J’) </a:t>
            </a:r>
          </a:p>
          <a:p>
            <a:r>
              <a:rPr lang="en-US" dirty="0"/>
              <a:t>= P(V and J’)/P(J’)</a:t>
            </a:r>
          </a:p>
          <a:p>
            <a:endParaRPr lang="en-US" dirty="0"/>
          </a:p>
          <a:p>
            <a:r>
              <a:rPr lang="en-US" dirty="0"/>
              <a:t>What is P(J’)?</a:t>
            </a:r>
          </a:p>
          <a:p>
            <a:r>
              <a:rPr lang="en-US" dirty="0"/>
              <a:t>= 1 – 0.18 = 0.82</a:t>
            </a:r>
          </a:p>
          <a:p>
            <a:endParaRPr lang="en-US" dirty="0"/>
          </a:p>
          <a:p>
            <a:r>
              <a:rPr lang="en-US" dirty="0"/>
              <a:t>What is P(V and J’)?</a:t>
            </a:r>
          </a:p>
          <a:p>
            <a:r>
              <a:rPr lang="en-US" dirty="0"/>
              <a:t>= 0.11 – 0.036</a:t>
            </a:r>
          </a:p>
          <a:p>
            <a:r>
              <a:rPr lang="en-US" dirty="0"/>
              <a:t>= 0.074</a:t>
            </a:r>
          </a:p>
          <a:p>
            <a:endParaRPr lang="en-US" dirty="0"/>
          </a:p>
          <a:p>
            <a:r>
              <a:rPr lang="en-US" dirty="0"/>
              <a:t>So:</a:t>
            </a:r>
          </a:p>
          <a:p>
            <a:r>
              <a:rPr lang="en-US" dirty="0"/>
              <a:t>P(V|J’) </a:t>
            </a:r>
          </a:p>
          <a:p>
            <a:r>
              <a:rPr lang="en-US" dirty="0"/>
              <a:t>= P(V and J’)/P(J’)</a:t>
            </a:r>
          </a:p>
          <a:p>
            <a:r>
              <a:rPr lang="en-US" dirty="0"/>
              <a:t>= 0.074/0.82 </a:t>
            </a:r>
          </a:p>
          <a:p>
            <a:r>
              <a:rPr lang="en-US" dirty="0"/>
              <a:t>= 0.0902439 … = 9.02%</a:t>
            </a:r>
          </a:p>
        </p:txBody>
      </p:sp>
      <p:sp>
        <p:nvSpPr>
          <p:cNvPr id="12" name="TextBox 11">
            <a:extLst>
              <a:ext uri="{FF2B5EF4-FFF2-40B4-BE49-F238E27FC236}">
                <a16:creationId xmlns:a16="http://schemas.microsoft.com/office/drawing/2014/main" id="{2EF3A9DB-A674-6844-9884-A104C430863A}"/>
              </a:ext>
            </a:extLst>
          </p:cNvPr>
          <p:cNvSpPr txBox="1"/>
          <p:nvPr/>
        </p:nvSpPr>
        <p:spPr>
          <a:xfrm>
            <a:off x="371172" y="363413"/>
            <a:ext cx="4573983" cy="523220"/>
          </a:xfrm>
          <a:prstGeom prst="rect">
            <a:avLst/>
          </a:prstGeom>
          <a:noFill/>
        </p:spPr>
        <p:txBody>
          <a:bodyPr wrap="square" rtlCol="0">
            <a:spAutoFit/>
          </a:bodyPr>
          <a:lstStyle/>
          <a:p>
            <a:r>
              <a:rPr lang="en-US" sz="2800" b="1" dirty="0"/>
              <a:t>Conditional Probability</a:t>
            </a:r>
          </a:p>
        </p:txBody>
      </p:sp>
    </p:spTree>
    <p:extLst>
      <p:ext uri="{BB962C8B-B14F-4D97-AF65-F5344CB8AC3E}">
        <p14:creationId xmlns:p14="http://schemas.microsoft.com/office/powerpoint/2010/main" val="404569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5355312"/>
          </a:xfrm>
          <a:prstGeom prst="rect">
            <a:avLst/>
          </a:prstGeom>
          <a:noFill/>
        </p:spPr>
        <p:txBody>
          <a:bodyPr wrap="square" rtlCol="0">
            <a:spAutoFit/>
          </a:bodyPr>
          <a:lstStyle/>
          <a:p>
            <a:r>
              <a:rPr lang="en-US" b="1" dirty="0"/>
              <a:t>Among individuals who have </a:t>
            </a:r>
            <a:r>
              <a:rPr lang="en-US" b="1" u="sng" dirty="0"/>
              <a:t>not</a:t>
            </a:r>
            <a:r>
              <a:rPr lang="en-US" b="1" dirty="0"/>
              <a:t> seen an ad for JUUL, what percent vaped in the past month?</a:t>
            </a:r>
          </a:p>
          <a:p>
            <a:endParaRPr lang="en-US" b="1" dirty="0"/>
          </a:p>
          <a:p>
            <a:r>
              <a:rPr lang="en-US" dirty="0"/>
              <a:t>P(V|J’) </a:t>
            </a:r>
          </a:p>
          <a:p>
            <a:r>
              <a:rPr lang="en-US" dirty="0"/>
              <a:t>= P(V and J’)/P(J’)</a:t>
            </a:r>
          </a:p>
          <a:p>
            <a:endParaRPr lang="en-US" dirty="0"/>
          </a:p>
          <a:p>
            <a:r>
              <a:rPr lang="en-US" dirty="0"/>
              <a:t>What is P(J’)?</a:t>
            </a:r>
          </a:p>
          <a:p>
            <a:r>
              <a:rPr lang="en-US" dirty="0"/>
              <a:t>= 1 – 0.18 = 0.82</a:t>
            </a:r>
          </a:p>
          <a:p>
            <a:endParaRPr lang="en-US" dirty="0"/>
          </a:p>
          <a:p>
            <a:r>
              <a:rPr lang="en-US" dirty="0"/>
              <a:t>What is P(V and J’)?</a:t>
            </a:r>
          </a:p>
          <a:p>
            <a:r>
              <a:rPr lang="en-US" dirty="0"/>
              <a:t>= 0.11 – 0.036</a:t>
            </a:r>
          </a:p>
          <a:p>
            <a:r>
              <a:rPr lang="en-US" dirty="0"/>
              <a:t>= 0.074</a:t>
            </a:r>
          </a:p>
          <a:p>
            <a:endParaRPr lang="en-US" dirty="0"/>
          </a:p>
          <a:p>
            <a:r>
              <a:rPr lang="en-US" dirty="0"/>
              <a:t>So:</a:t>
            </a:r>
          </a:p>
          <a:p>
            <a:r>
              <a:rPr lang="en-US" dirty="0"/>
              <a:t>P(V|J’) </a:t>
            </a:r>
          </a:p>
          <a:p>
            <a:r>
              <a:rPr lang="en-US" dirty="0"/>
              <a:t>= P(V and J’)/P(J’)</a:t>
            </a:r>
          </a:p>
          <a:p>
            <a:r>
              <a:rPr lang="en-US" dirty="0"/>
              <a:t>= 0.074/0.82 </a:t>
            </a:r>
          </a:p>
          <a:p>
            <a:r>
              <a:rPr lang="en-US" dirty="0"/>
              <a:t>= 0.0902439 … = 9.02%</a:t>
            </a:r>
          </a:p>
        </p:txBody>
      </p:sp>
      <p:sp>
        <p:nvSpPr>
          <p:cNvPr id="2" name="TextBox 1">
            <a:extLst>
              <a:ext uri="{FF2B5EF4-FFF2-40B4-BE49-F238E27FC236}">
                <a16:creationId xmlns:a16="http://schemas.microsoft.com/office/drawing/2014/main" id="{ECAC717D-1A01-1643-AA4F-0AD1F5DC97C4}"/>
              </a:ext>
            </a:extLst>
          </p:cNvPr>
          <p:cNvSpPr txBox="1"/>
          <p:nvPr/>
        </p:nvSpPr>
        <p:spPr>
          <a:xfrm>
            <a:off x="10072665" y="1914421"/>
            <a:ext cx="1933878" cy="4801314"/>
          </a:xfrm>
          <a:prstGeom prst="rect">
            <a:avLst/>
          </a:prstGeom>
          <a:noFill/>
        </p:spPr>
        <p:txBody>
          <a:bodyPr wrap="square" rtlCol="0">
            <a:spAutoFit/>
          </a:bodyPr>
          <a:lstStyle/>
          <a:p>
            <a:r>
              <a:rPr lang="en-US" dirty="0"/>
              <a:t>From the last two slides: 9% of individuals who did not see an ad for JUUL vaped in the last month vs. 20% among those who did see an ad.</a:t>
            </a:r>
          </a:p>
          <a:p>
            <a:endParaRPr lang="en-US" dirty="0"/>
          </a:p>
          <a:p>
            <a:r>
              <a:rPr lang="en-US" dirty="0"/>
              <a:t>This could be the beginning of providing evidence that JUUL marketing affects the chance that an individual will vape.</a:t>
            </a:r>
          </a:p>
        </p:txBody>
      </p:sp>
      <p:sp>
        <p:nvSpPr>
          <p:cNvPr id="12" name="TextBox 11">
            <a:extLst>
              <a:ext uri="{FF2B5EF4-FFF2-40B4-BE49-F238E27FC236}">
                <a16:creationId xmlns:a16="http://schemas.microsoft.com/office/drawing/2014/main" id="{3EC3A501-995B-504B-8D9E-11BEC5C221D8}"/>
              </a:ext>
            </a:extLst>
          </p:cNvPr>
          <p:cNvSpPr txBox="1"/>
          <p:nvPr/>
        </p:nvSpPr>
        <p:spPr>
          <a:xfrm>
            <a:off x="371172" y="363413"/>
            <a:ext cx="4573983" cy="523220"/>
          </a:xfrm>
          <a:prstGeom prst="rect">
            <a:avLst/>
          </a:prstGeom>
          <a:noFill/>
        </p:spPr>
        <p:txBody>
          <a:bodyPr wrap="square" rtlCol="0">
            <a:spAutoFit/>
          </a:bodyPr>
          <a:lstStyle/>
          <a:p>
            <a:r>
              <a:rPr lang="en-US" sz="2800" b="1" dirty="0"/>
              <a:t>Conditional Probability</a:t>
            </a:r>
          </a:p>
        </p:txBody>
      </p:sp>
    </p:spTree>
    <p:extLst>
      <p:ext uri="{BB962C8B-B14F-4D97-AF65-F5344CB8AC3E}">
        <p14:creationId xmlns:p14="http://schemas.microsoft.com/office/powerpoint/2010/main" val="213967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5078313"/>
              </a:xfrm>
              <a:prstGeom prst="rect">
                <a:avLst/>
              </a:prstGeom>
              <a:noFill/>
            </p:spPr>
            <p:txBody>
              <a:bodyPr wrap="square" rtlCol="0">
                <a:spAutoFit/>
              </a:bodyPr>
              <a:lstStyle/>
              <a:p>
                <a:r>
                  <a:rPr lang="en-US" dirty="0"/>
                  <a:t>We can rewrite the formula for conditional probability to derive the </a:t>
                </a:r>
                <a:r>
                  <a:rPr lang="en-US" b="1" dirty="0"/>
                  <a:t>generalized multiplication rule</a:t>
                </a:r>
                <a:r>
                  <a:rPr lang="en-US" dirty="0"/>
                  <a:t>:</a:t>
                </a:r>
              </a:p>
              <a:p>
                <a:endParaRPr lang="en-US" dirty="0"/>
              </a:p>
              <a:p>
                <a:r>
                  <a:rPr lang="en-US" dirty="0"/>
                  <a:t>Formula for conditional probability</a:t>
                </a:r>
              </a:p>
              <a:p>
                <a:r>
                  <a:rPr lang="en-US" dirty="0"/>
                  <a:t>P(A|B)  = P(A and B)/P(B)</a:t>
                </a:r>
              </a:p>
              <a:p>
                <a:endParaRPr lang="en-US" dirty="0"/>
              </a:p>
              <a:p>
                <a:r>
                  <a:rPr lang="en-US" dirty="0"/>
                  <a:t>Rearrange for P(A and B):</a:t>
                </a:r>
              </a:p>
              <a:p>
                <a:r>
                  <a:rPr lang="en-US" b="1" dirty="0"/>
                  <a:t>P(A and B) = P(A|B)</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P(B)</a:t>
                </a:r>
              </a:p>
              <a:p>
                <a:r>
                  <a:rPr lang="en-US" b="1" dirty="0"/>
                  <a:t>P(A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b="1" dirty="0"/>
                  <a:t> B) = P(A|B)</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P(B)</a:t>
                </a:r>
              </a:p>
              <a:p>
                <a:endParaRPr lang="en-US" dirty="0"/>
              </a:p>
              <a:p>
                <a:r>
                  <a:rPr lang="en-US" dirty="0"/>
                  <a:t>Thus, the probability that both A and B occur is equal to P(A|B)</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P(B). </a:t>
                </a:r>
              </a:p>
              <a:p>
                <a:endParaRPr lang="en-US" dirty="0"/>
              </a:p>
              <a:p>
                <a:r>
                  <a:rPr lang="en-US" dirty="0"/>
                  <a:t>This is called the </a:t>
                </a:r>
                <a:r>
                  <a:rPr lang="en-US" b="1" dirty="0"/>
                  <a:t>General Multiplication Rule </a:t>
                </a:r>
                <a:r>
                  <a:rPr lang="en-US" dirty="0"/>
                  <a:t>for any two events.</a:t>
                </a:r>
              </a:p>
              <a:p>
                <a:endParaRPr lang="en-US" dirty="0"/>
              </a:p>
              <a:p>
                <a:endParaRPr lang="en-US" dirty="0"/>
              </a:p>
            </p:txBody>
          </p:sp>
        </mc:Choice>
        <mc:Fallback xmlns="">
          <p:sp>
            <p:nvSpPr>
              <p:cNvPr id="10" name="TextBox 9">
                <a:extLst>
                  <a:ext uri="{FF2B5EF4-FFF2-40B4-BE49-F238E27FC236}">
                    <a16:creationId xmlns:a16="http://schemas.microsoft.com/office/drawing/2014/main" id="{866034DD-219A-EF45-AFDC-267ADD31220B}"/>
                  </a:ext>
                </a:extLst>
              </p:cNvPr>
              <p:cNvSpPr txBox="1">
                <a:spLocks noRot="1" noChangeAspect="1" noMove="1" noResize="1" noEditPoints="1" noAdjustHandles="1" noChangeArrowheads="1" noChangeShapeType="1" noTextEdit="1"/>
              </p:cNvSpPr>
              <p:nvPr/>
            </p:nvSpPr>
            <p:spPr>
              <a:xfrm>
                <a:off x="7588364" y="1199707"/>
                <a:ext cx="4232464" cy="5078313"/>
              </a:xfrm>
              <a:prstGeom prst="rect">
                <a:avLst/>
              </a:prstGeom>
              <a:blipFill>
                <a:blip r:embed="rId4"/>
                <a:stretch>
                  <a:fillRect l="-1198" t="-249" r="-29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EC3A501-995B-504B-8D9E-11BEC5C221D8}"/>
              </a:ext>
            </a:extLst>
          </p:cNvPr>
          <p:cNvSpPr txBox="1"/>
          <p:nvPr/>
        </p:nvSpPr>
        <p:spPr>
          <a:xfrm>
            <a:off x="371172" y="363413"/>
            <a:ext cx="10601628" cy="523220"/>
          </a:xfrm>
          <a:prstGeom prst="rect">
            <a:avLst/>
          </a:prstGeom>
          <a:noFill/>
        </p:spPr>
        <p:txBody>
          <a:bodyPr wrap="square" rtlCol="0">
            <a:spAutoFit/>
          </a:bodyPr>
          <a:lstStyle/>
          <a:p>
            <a:r>
              <a:rPr lang="en-US" sz="2800" b="1" dirty="0"/>
              <a:t>Conditional Probability and the Generalized Multiplication Rule</a:t>
            </a:r>
          </a:p>
        </p:txBody>
      </p:sp>
    </p:spTree>
    <p:extLst>
      <p:ext uri="{BB962C8B-B14F-4D97-AF65-F5344CB8AC3E}">
        <p14:creationId xmlns:p14="http://schemas.microsoft.com/office/powerpoint/2010/main" val="282375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A9FE-486D-F14E-B038-8A5FCB346CB7}"/>
              </a:ext>
            </a:extLst>
          </p:cNvPr>
          <p:cNvSpPr>
            <a:spLocks noGrp="1"/>
          </p:cNvSpPr>
          <p:nvPr>
            <p:ph type="title"/>
          </p:nvPr>
        </p:nvSpPr>
        <p:spPr/>
        <p:txBody>
          <a:bodyPr/>
          <a:lstStyle/>
          <a:p>
            <a:r>
              <a:rPr lang="en-US" dirty="0"/>
              <a:t>Learning objectives for today</a:t>
            </a:r>
          </a:p>
        </p:txBody>
      </p:sp>
      <p:sp>
        <p:nvSpPr>
          <p:cNvPr id="3" name="Content Placeholder 2">
            <a:extLst>
              <a:ext uri="{FF2B5EF4-FFF2-40B4-BE49-F238E27FC236}">
                <a16:creationId xmlns:a16="http://schemas.microsoft.com/office/drawing/2014/main" id="{CC961D57-2729-964B-B8D6-51411ABF2162}"/>
              </a:ext>
            </a:extLst>
          </p:cNvPr>
          <p:cNvSpPr>
            <a:spLocks noGrp="1"/>
          </p:cNvSpPr>
          <p:nvPr>
            <p:ph idx="1"/>
          </p:nvPr>
        </p:nvSpPr>
        <p:spPr/>
        <p:txBody>
          <a:bodyPr/>
          <a:lstStyle/>
          <a:p>
            <a:r>
              <a:rPr lang="en-US" dirty="0"/>
              <a:t>How to make a Venn diagram</a:t>
            </a:r>
          </a:p>
          <a:p>
            <a:r>
              <a:rPr lang="en-US" dirty="0"/>
              <a:t>How to use a Venn diagram to compute probabilities</a:t>
            </a:r>
          </a:p>
          <a:p>
            <a:r>
              <a:rPr lang="en-US" dirty="0"/>
              <a:t>Determine whether two events are independent or dependent</a:t>
            </a:r>
          </a:p>
          <a:p>
            <a:r>
              <a:rPr lang="en-US" dirty="0"/>
              <a:t>Conditional probability</a:t>
            </a:r>
          </a:p>
          <a:p>
            <a:r>
              <a:rPr lang="en-US" dirty="0"/>
              <a:t>General addition rule for probability</a:t>
            </a:r>
          </a:p>
          <a:p>
            <a:r>
              <a:rPr lang="en-US" dirty="0"/>
              <a:t>General multiplication rule for probability</a:t>
            </a:r>
          </a:p>
        </p:txBody>
      </p:sp>
    </p:spTree>
    <p:extLst>
      <p:ext uri="{BB962C8B-B14F-4D97-AF65-F5344CB8AC3E}">
        <p14:creationId xmlns:p14="http://schemas.microsoft.com/office/powerpoint/2010/main" val="1196072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5355312"/>
              </a:xfrm>
              <a:prstGeom prst="rect">
                <a:avLst/>
              </a:prstGeom>
              <a:noFill/>
            </p:spPr>
            <p:txBody>
              <a:bodyPr wrap="square" rtlCol="0">
                <a:spAutoFit/>
              </a:bodyPr>
              <a:lstStyle/>
              <a:p>
                <a:r>
                  <a:rPr lang="en-US" dirty="0"/>
                  <a:t>Two events A and B that both have a positive probability are independent if:</a:t>
                </a:r>
              </a:p>
              <a:p>
                <a:endParaRPr lang="en-US" dirty="0"/>
              </a:p>
              <a:p>
                <a:r>
                  <a:rPr lang="en-US" dirty="0"/>
                  <a:t>                          </a:t>
                </a:r>
                <a:r>
                  <a:rPr lang="en-US" b="1" dirty="0"/>
                  <a:t>P(B|A) = P(B)</a:t>
                </a:r>
              </a:p>
              <a:p>
                <a:endParaRPr lang="en-US" dirty="0"/>
              </a:p>
              <a:p>
                <a:r>
                  <a:rPr lang="en-US" dirty="0"/>
                  <a:t>Under independence, we can rewrite the probability of A and B:</a:t>
                </a:r>
              </a:p>
              <a:p>
                <a:endParaRPr lang="en-US" dirty="0"/>
              </a:p>
              <a:p>
                <a:r>
                  <a:rPr lang="en-US" b="1" dirty="0"/>
                  <a:t>                   P(A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b="1" dirty="0"/>
                  <a:t> B) = P(A|B)</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P(B)</a:t>
                </a:r>
              </a:p>
              <a:p>
                <a:r>
                  <a:rPr lang="en-US" b="1" dirty="0"/>
                  <a:t>Rewrite:    P(A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b="1" dirty="0"/>
                  <a:t> B) = P(A) X P(B)</a:t>
                </a:r>
              </a:p>
              <a:p>
                <a:endParaRPr lang="en-US" b="1" dirty="0"/>
              </a:p>
              <a:p>
                <a:r>
                  <a:rPr lang="en-US" dirty="0"/>
                  <a:t>You can use either rule to verify independence.</a:t>
                </a:r>
                <a:endParaRPr lang="en-US" b="1" dirty="0"/>
              </a:p>
              <a:p>
                <a:endParaRPr lang="en-US" b="1" dirty="0"/>
              </a:p>
              <a:p>
                <a:r>
                  <a:rPr lang="en-US" b="1" dirty="0"/>
                  <a:t>Are J and V independent?</a:t>
                </a:r>
              </a:p>
              <a:p>
                <a:endParaRPr lang="en-US" b="1" dirty="0"/>
              </a:p>
              <a:p>
                <a:endParaRPr lang="en-US" dirty="0"/>
              </a:p>
              <a:p>
                <a:endParaRPr lang="en-US" b="1" dirty="0"/>
              </a:p>
              <a:p>
                <a:endParaRPr lang="en-US" b="1" dirty="0"/>
              </a:p>
            </p:txBody>
          </p:sp>
        </mc:Choice>
        <mc:Fallback xmlns="">
          <p:sp>
            <p:nvSpPr>
              <p:cNvPr id="10" name="TextBox 9">
                <a:extLst>
                  <a:ext uri="{FF2B5EF4-FFF2-40B4-BE49-F238E27FC236}">
                    <a16:creationId xmlns:a16="http://schemas.microsoft.com/office/drawing/2014/main" id="{866034DD-219A-EF45-AFDC-267ADD31220B}"/>
                  </a:ext>
                </a:extLst>
              </p:cNvPr>
              <p:cNvSpPr txBox="1">
                <a:spLocks noRot="1" noChangeAspect="1" noMove="1" noResize="1" noEditPoints="1" noAdjustHandles="1" noChangeArrowheads="1" noChangeShapeType="1" noTextEdit="1"/>
              </p:cNvSpPr>
              <p:nvPr/>
            </p:nvSpPr>
            <p:spPr>
              <a:xfrm>
                <a:off x="7588364" y="1199707"/>
                <a:ext cx="4232464" cy="5355312"/>
              </a:xfrm>
              <a:prstGeom prst="rect">
                <a:avLst/>
              </a:prstGeom>
              <a:blipFill>
                <a:blip r:embed="rId4"/>
                <a:stretch>
                  <a:fillRect l="-1198" t="-23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EC3A501-995B-504B-8D9E-11BEC5C221D8}"/>
              </a:ext>
            </a:extLst>
          </p:cNvPr>
          <p:cNvSpPr txBox="1"/>
          <p:nvPr/>
        </p:nvSpPr>
        <p:spPr>
          <a:xfrm>
            <a:off x="371172" y="363413"/>
            <a:ext cx="4573983" cy="523220"/>
          </a:xfrm>
          <a:prstGeom prst="rect">
            <a:avLst/>
          </a:prstGeom>
          <a:noFill/>
        </p:spPr>
        <p:txBody>
          <a:bodyPr wrap="square" rtlCol="0">
            <a:spAutoFit/>
          </a:bodyPr>
          <a:lstStyle/>
          <a:p>
            <a:r>
              <a:rPr lang="en-US" sz="2800" b="1" dirty="0"/>
              <a:t>Independence</a:t>
            </a:r>
          </a:p>
        </p:txBody>
      </p:sp>
    </p:spTree>
    <p:extLst>
      <p:ext uri="{BB962C8B-B14F-4D97-AF65-F5344CB8AC3E}">
        <p14:creationId xmlns:p14="http://schemas.microsoft.com/office/powerpoint/2010/main" val="1602823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3970318"/>
          </a:xfrm>
          <a:prstGeom prst="rect">
            <a:avLst/>
          </a:prstGeom>
          <a:noFill/>
        </p:spPr>
        <p:txBody>
          <a:bodyPr wrap="square" rtlCol="0">
            <a:spAutoFit/>
          </a:bodyPr>
          <a:lstStyle/>
          <a:p>
            <a:r>
              <a:rPr lang="en-US" dirty="0"/>
              <a:t>If two events are </a:t>
            </a:r>
            <a:r>
              <a:rPr lang="en-US" b="1" dirty="0"/>
              <a:t>independent</a:t>
            </a:r>
            <a:r>
              <a:rPr lang="en-US" dirty="0"/>
              <a:t> then the following statement is true:</a:t>
            </a:r>
          </a:p>
          <a:p>
            <a:endParaRPr lang="en-US" b="1" dirty="0"/>
          </a:p>
          <a:p>
            <a:r>
              <a:rPr lang="en-US" b="1" dirty="0"/>
              <a:t>                    P(B|A) = P(B)</a:t>
            </a:r>
          </a:p>
          <a:p>
            <a:endParaRPr lang="en-US" b="1" dirty="0"/>
          </a:p>
          <a:p>
            <a:endParaRPr lang="en-US" b="1" dirty="0"/>
          </a:p>
          <a:p>
            <a:r>
              <a:rPr lang="en-US" b="1" dirty="0"/>
              <a:t>Are J and V independent?</a:t>
            </a:r>
          </a:p>
          <a:p>
            <a:endParaRPr lang="en-US" b="1" dirty="0"/>
          </a:p>
          <a:p>
            <a:pPr marL="342900" indent="-342900">
              <a:buAutoNum type="arabicPeriod"/>
            </a:pPr>
            <a:r>
              <a:rPr lang="en-US" dirty="0"/>
              <a:t>We know that P(V) = 11%</a:t>
            </a:r>
          </a:p>
          <a:p>
            <a:pPr marL="342900" indent="-342900">
              <a:buAutoNum type="arabicPeriod"/>
            </a:pPr>
            <a:r>
              <a:rPr lang="en-US" dirty="0"/>
              <a:t>From earlier questions, we also know that P(V|J) = 20%</a:t>
            </a:r>
          </a:p>
          <a:p>
            <a:r>
              <a:rPr lang="en-US" dirty="0"/>
              <a:t>Thus, P(V|J) does not equal P(V), so these events are not independent.</a:t>
            </a:r>
          </a:p>
          <a:p>
            <a:endParaRPr lang="en-US" b="1" dirty="0"/>
          </a:p>
        </p:txBody>
      </p:sp>
      <p:sp>
        <p:nvSpPr>
          <p:cNvPr id="12" name="TextBox 11">
            <a:extLst>
              <a:ext uri="{FF2B5EF4-FFF2-40B4-BE49-F238E27FC236}">
                <a16:creationId xmlns:a16="http://schemas.microsoft.com/office/drawing/2014/main" id="{3EC3A501-995B-504B-8D9E-11BEC5C221D8}"/>
              </a:ext>
            </a:extLst>
          </p:cNvPr>
          <p:cNvSpPr txBox="1"/>
          <p:nvPr/>
        </p:nvSpPr>
        <p:spPr>
          <a:xfrm>
            <a:off x="371172" y="363413"/>
            <a:ext cx="6058203" cy="523220"/>
          </a:xfrm>
          <a:prstGeom prst="rect">
            <a:avLst/>
          </a:prstGeom>
          <a:noFill/>
        </p:spPr>
        <p:txBody>
          <a:bodyPr wrap="square" rtlCol="0">
            <a:spAutoFit/>
          </a:bodyPr>
          <a:lstStyle/>
          <a:p>
            <a:r>
              <a:rPr lang="en-US" sz="2800" b="1" dirty="0"/>
              <a:t>Examine independence using rule #1</a:t>
            </a:r>
          </a:p>
        </p:txBody>
      </p:sp>
    </p:spTree>
    <p:extLst>
      <p:ext uri="{BB962C8B-B14F-4D97-AF65-F5344CB8AC3E}">
        <p14:creationId xmlns:p14="http://schemas.microsoft.com/office/powerpoint/2010/main" val="247486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4524315"/>
              </a:xfrm>
              <a:prstGeom prst="rect">
                <a:avLst/>
              </a:prstGeom>
              <a:noFill/>
            </p:spPr>
            <p:txBody>
              <a:bodyPr wrap="square" rtlCol="0">
                <a:spAutoFit/>
              </a:bodyPr>
              <a:lstStyle/>
              <a:p>
                <a:r>
                  <a:rPr lang="en-US" dirty="0"/>
                  <a:t>If two events are </a:t>
                </a:r>
                <a:r>
                  <a:rPr lang="en-US" b="1" dirty="0"/>
                  <a:t>independent</a:t>
                </a:r>
                <a:r>
                  <a:rPr lang="en-US" dirty="0"/>
                  <a:t> then the following statement is true:</a:t>
                </a:r>
              </a:p>
              <a:p>
                <a:endParaRPr lang="en-US" b="1" dirty="0"/>
              </a:p>
              <a:p>
                <a:r>
                  <a:rPr lang="en-US" b="1" dirty="0"/>
                  <a:t>                    P(A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b="1" dirty="0"/>
                  <a:t> B) = P(A) X P(B)</a:t>
                </a:r>
              </a:p>
              <a:p>
                <a:endParaRPr lang="en-US" b="1" dirty="0"/>
              </a:p>
              <a:p>
                <a:endParaRPr lang="en-US" b="1" dirty="0"/>
              </a:p>
              <a:p>
                <a:r>
                  <a:rPr lang="en-US" b="1" dirty="0"/>
                  <a:t>Are J and V independent?</a:t>
                </a:r>
              </a:p>
              <a:p>
                <a:endParaRPr lang="en-US" b="1" dirty="0"/>
              </a:p>
              <a:p>
                <a:r>
                  <a:rPr lang="en-US" dirty="0"/>
                  <a:t>1. 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a:p>
                <a:endParaRPr lang="en-US" dirty="0"/>
              </a:p>
              <a:p>
                <a:r>
                  <a:rPr lang="en-US" dirty="0"/>
                  <a:t>2. P(J) X P(V) = 0.18</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0.11 = 0.0198 = 1.98%</a:t>
                </a:r>
              </a:p>
              <a:p>
                <a:endParaRPr lang="en-US" dirty="0"/>
              </a:p>
              <a:p>
                <a:r>
                  <a:rPr lang="en-US" dirty="0"/>
                  <a:t>Since these quantities are not equal, these two events are not independent.</a:t>
                </a:r>
              </a:p>
              <a:p>
                <a:endParaRPr lang="en-US" b="1" dirty="0"/>
              </a:p>
              <a:p>
                <a:endParaRPr lang="en-US" b="1" dirty="0"/>
              </a:p>
            </p:txBody>
          </p:sp>
        </mc:Choice>
        <mc:Fallback xmlns="">
          <p:sp>
            <p:nvSpPr>
              <p:cNvPr id="10" name="TextBox 9">
                <a:extLst>
                  <a:ext uri="{FF2B5EF4-FFF2-40B4-BE49-F238E27FC236}">
                    <a16:creationId xmlns:a16="http://schemas.microsoft.com/office/drawing/2014/main" id="{866034DD-219A-EF45-AFDC-267ADD31220B}"/>
                  </a:ext>
                </a:extLst>
              </p:cNvPr>
              <p:cNvSpPr txBox="1">
                <a:spLocks noRot="1" noChangeAspect="1" noMove="1" noResize="1" noEditPoints="1" noAdjustHandles="1" noChangeArrowheads="1" noChangeShapeType="1" noTextEdit="1"/>
              </p:cNvSpPr>
              <p:nvPr/>
            </p:nvSpPr>
            <p:spPr>
              <a:xfrm>
                <a:off x="7588364" y="1199707"/>
                <a:ext cx="4232464" cy="4524315"/>
              </a:xfrm>
              <a:prstGeom prst="rect">
                <a:avLst/>
              </a:prstGeom>
              <a:blipFill>
                <a:blip r:embed="rId4"/>
                <a:stretch>
                  <a:fillRect l="-1198" t="-27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EC3A501-995B-504B-8D9E-11BEC5C221D8}"/>
              </a:ext>
            </a:extLst>
          </p:cNvPr>
          <p:cNvSpPr txBox="1"/>
          <p:nvPr/>
        </p:nvSpPr>
        <p:spPr>
          <a:xfrm>
            <a:off x="371172" y="363413"/>
            <a:ext cx="6058203" cy="523220"/>
          </a:xfrm>
          <a:prstGeom prst="rect">
            <a:avLst/>
          </a:prstGeom>
          <a:noFill/>
        </p:spPr>
        <p:txBody>
          <a:bodyPr wrap="square" rtlCol="0">
            <a:spAutoFit/>
          </a:bodyPr>
          <a:lstStyle/>
          <a:p>
            <a:r>
              <a:rPr lang="en-US" sz="2800" b="1" dirty="0"/>
              <a:t>Examine independence using rule #2</a:t>
            </a:r>
          </a:p>
        </p:txBody>
      </p:sp>
    </p:spTree>
    <p:extLst>
      <p:ext uri="{BB962C8B-B14F-4D97-AF65-F5344CB8AC3E}">
        <p14:creationId xmlns:p14="http://schemas.microsoft.com/office/powerpoint/2010/main" val="465616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9C9F-4D24-0641-849D-D72859E4D53B}"/>
              </a:ext>
            </a:extLst>
          </p:cNvPr>
          <p:cNvSpPr>
            <a:spLocks noGrp="1"/>
          </p:cNvSpPr>
          <p:nvPr>
            <p:ph type="title"/>
          </p:nvPr>
        </p:nvSpPr>
        <p:spPr/>
        <p:txBody>
          <a:bodyPr/>
          <a:lstStyle/>
          <a:p>
            <a:r>
              <a:rPr lang="en-US" dirty="0"/>
              <a:t>Additional slides on independence</a:t>
            </a:r>
          </a:p>
        </p:txBody>
      </p:sp>
      <p:sp>
        <p:nvSpPr>
          <p:cNvPr id="3" name="Text Placeholder 2">
            <a:extLst>
              <a:ext uri="{FF2B5EF4-FFF2-40B4-BE49-F238E27FC236}">
                <a16:creationId xmlns:a16="http://schemas.microsoft.com/office/drawing/2014/main" id="{ECF6F6E7-860E-1B4F-8842-8892AA20925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2331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9DE07B-7059-9C48-87A8-88D4012F00C9}"/>
              </a:ext>
            </a:extLst>
          </p:cNvPr>
          <p:cNvSpPr>
            <a:spLocks noGrp="1"/>
          </p:cNvSpPr>
          <p:nvPr>
            <p:ph type="title"/>
          </p:nvPr>
        </p:nvSpPr>
        <p:spPr/>
        <p:txBody>
          <a:bodyPr/>
          <a:lstStyle/>
          <a:p>
            <a:r>
              <a:rPr lang="en-US" dirty="0"/>
              <a:t>Independence</a:t>
            </a:r>
          </a:p>
        </p:txBody>
      </p:sp>
      <p:sp>
        <p:nvSpPr>
          <p:cNvPr id="5" name="Content Placeholder 4">
            <a:extLst>
              <a:ext uri="{FF2B5EF4-FFF2-40B4-BE49-F238E27FC236}">
                <a16:creationId xmlns:a16="http://schemas.microsoft.com/office/drawing/2014/main" id="{44BFF740-02E8-804A-B028-780B4F952D5D}"/>
              </a:ext>
            </a:extLst>
          </p:cNvPr>
          <p:cNvSpPr>
            <a:spLocks noGrp="1"/>
          </p:cNvSpPr>
          <p:nvPr>
            <p:ph idx="1"/>
          </p:nvPr>
        </p:nvSpPr>
        <p:spPr/>
        <p:txBody>
          <a:bodyPr/>
          <a:lstStyle/>
          <a:p>
            <a:r>
              <a:rPr lang="en-US" dirty="0"/>
              <a:t>What sorts of events are independent? Two events are independent if knowing that one event occurred does not change the probability that the other occurred</a:t>
            </a:r>
          </a:p>
        </p:txBody>
      </p:sp>
    </p:spTree>
    <p:extLst>
      <p:ext uri="{BB962C8B-B14F-4D97-AF65-F5344CB8AC3E}">
        <p14:creationId xmlns:p14="http://schemas.microsoft.com/office/powerpoint/2010/main" val="73680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237F0-DCFA-7940-813F-E6120A663A2E}"/>
              </a:ext>
            </a:extLst>
          </p:cNvPr>
          <p:cNvSpPr>
            <a:spLocks noGrp="1"/>
          </p:cNvSpPr>
          <p:nvPr>
            <p:ph type="title"/>
          </p:nvPr>
        </p:nvSpPr>
        <p:spPr/>
        <p:txBody>
          <a:bodyPr/>
          <a:lstStyle/>
          <a:p>
            <a:r>
              <a:rPr lang="en-US" dirty="0"/>
              <a:t>Example 1a</a:t>
            </a:r>
          </a:p>
        </p:txBody>
      </p:sp>
      <p:sp>
        <p:nvSpPr>
          <p:cNvPr id="5" name="Content Placeholder 4">
            <a:extLst>
              <a:ext uri="{FF2B5EF4-FFF2-40B4-BE49-F238E27FC236}">
                <a16:creationId xmlns:a16="http://schemas.microsoft.com/office/drawing/2014/main" id="{49B03A54-1C6E-E54E-82B4-447EAE92BA1B}"/>
              </a:ext>
            </a:extLst>
          </p:cNvPr>
          <p:cNvSpPr>
            <a:spLocks noGrp="1"/>
          </p:cNvSpPr>
          <p:nvPr>
            <p:ph idx="1"/>
          </p:nvPr>
        </p:nvSpPr>
        <p:spPr/>
        <p:txBody>
          <a:bodyPr>
            <a:normAutofit/>
          </a:bodyPr>
          <a:lstStyle/>
          <a:p>
            <a:r>
              <a:rPr lang="en-US" dirty="0"/>
              <a:t>Down syndrome is a genetic disorder caused when abnormal cell division results in an extra full or partial copy of chromosome 21.</a:t>
            </a:r>
            <a:r>
              <a:rPr lang="en-US" baseline="30000" dirty="0"/>
              <a:t>1</a:t>
            </a:r>
            <a:r>
              <a:rPr lang="en-US" dirty="0"/>
              <a:t> </a:t>
            </a:r>
          </a:p>
          <a:p>
            <a:r>
              <a:rPr lang="en-US" dirty="0"/>
              <a:t>The largest risk factor for having a child with Down syndrome is advanced maternal age.</a:t>
            </a:r>
            <a:r>
              <a:rPr lang="en-US" baseline="30000" dirty="0"/>
              <a:t>1</a:t>
            </a:r>
            <a:r>
              <a:rPr lang="en-US" dirty="0"/>
              <a:t> </a:t>
            </a:r>
          </a:p>
          <a:p>
            <a:r>
              <a:rPr lang="en-US" dirty="0"/>
              <a:t>Suppose that Martha is 40 and her baby has been diagnosed with Down syndrome. Martha’s best friend Jane, also 40, is hoping to conceive. Is her baby’s risk of Down syndrome independent of Martha’s baby’s risk?</a:t>
            </a:r>
          </a:p>
          <a:p>
            <a:endParaRPr lang="en-US" dirty="0"/>
          </a:p>
          <a:p>
            <a:pPr marL="0" indent="0">
              <a:buNone/>
            </a:pPr>
            <a:endParaRPr lang="en-US" dirty="0"/>
          </a:p>
        </p:txBody>
      </p:sp>
      <p:sp>
        <p:nvSpPr>
          <p:cNvPr id="6" name="Content Placeholder 4">
            <a:extLst>
              <a:ext uri="{FF2B5EF4-FFF2-40B4-BE49-F238E27FC236}">
                <a16:creationId xmlns:a16="http://schemas.microsoft.com/office/drawing/2014/main" id="{33393DFA-C797-774C-96FB-88026C878EA1}"/>
              </a:ext>
            </a:extLst>
          </p:cNvPr>
          <p:cNvSpPr txBox="1">
            <a:spLocks/>
          </p:cNvSpPr>
          <p:nvPr/>
        </p:nvSpPr>
        <p:spPr>
          <a:xfrm>
            <a:off x="990600" y="5529263"/>
            <a:ext cx="10515600" cy="8001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Reference: </a:t>
            </a:r>
            <a:r>
              <a:rPr lang="en-US" dirty="0">
                <a:hlinkClick r:id="rId3"/>
              </a:rPr>
              <a:t>https://www.mayoclinic.org/diseases-conditions/down-syndrome/symptoms-causes/syc-20355977</a:t>
            </a:r>
            <a:endParaRPr lang="en-US" dirty="0"/>
          </a:p>
          <a:p>
            <a:pPr marL="0" indent="0">
              <a:buNone/>
            </a:pPr>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58575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89D8-9ABB-C14C-A199-CF6CE89D72B7}"/>
              </a:ext>
            </a:extLst>
          </p:cNvPr>
          <p:cNvSpPr>
            <a:spLocks noGrp="1"/>
          </p:cNvSpPr>
          <p:nvPr>
            <p:ph type="title"/>
          </p:nvPr>
        </p:nvSpPr>
        <p:spPr/>
        <p:txBody>
          <a:bodyPr/>
          <a:lstStyle/>
          <a:p>
            <a:r>
              <a:rPr lang="en-US" dirty="0"/>
              <a:t>Example 1b</a:t>
            </a:r>
          </a:p>
        </p:txBody>
      </p:sp>
      <p:sp>
        <p:nvSpPr>
          <p:cNvPr id="3" name="Content Placeholder 2">
            <a:extLst>
              <a:ext uri="{FF2B5EF4-FFF2-40B4-BE49-F238E27FC236}">
                <a16:creationId xmlns:a16="http://schemas.microsoft.com/office/drawing/2014/main" id="{AC48B81E-80E7-F245-AECF-C438CE74EB86}"/>
              </a:ext>
            </a:extLst>
          </p:cNvPr>
          <p:cNvSpPr>
            <a:spLocks noGrp="1"/>
          </p:cNvSpPr>
          <p:nvPr>
            <p:ph idx="1"/>
          </p:nvPr>
        </p:nvSpPr>
        <p:spPr/>
        <p:txBody>
          <a:bodyPr/>
          <a:lstStyle/>
          <a:p>
            <a:r>
              <a:rPr lang="en-US" dirty="0"/>
              <a:t>The risk of having a baby with Down syndrome is 1/100 among 40 year </a:t>
            </a:r>
            <a:r>
              <a:rPr lang="en-US" dirty="0" err="1"/>
              <a:t>olds</a:t>
            </a:r>
            <a:r>
              <a:rPr lang="en-US" dirty="0"/>
              <a:t>. Suppose that Jenny and Samantha are two 40-year old women. What is the probability that they both have babies with Down syndrome?</a:t>
            </a:r>
          </a:p>
          <a:p>
            <a:endParaRPr lang="en-US" dirty="0"/>
          </a:p>
        </p:txBody>
      </p:sp>
    </p:spTree>
    <p:extLst>
      <p:ext uri="{BB962C8B-B14F-4D97-AF65-F5344CB8AC3E}">
        <p14:creationId xmlns:p14="http://schemas.microsoft.com/office/powerpoint/2010/main" val="3402215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9A34-C66B-2A47-B571-73E0CB381514}"/>
              </a:ext>
            </a:extLst>
          </p:cNvPr>
          <p:cNvSpPr>
            <a:spLocks noGrp="1"/>
          </p:cNvSpPr>
          <p:nvPr>
            <p:ph type="title"/>
          </p:nvPr>
        </p:nvSpPr>
        <p:spPr/>
        <p:txBody>
          <a:bodyPr/>
          <a:lstStyle/>
          <a:p>
            <a:r>
              <a:rPr lang="en-US" dirty="0"/>
              <a:t>Example 2a</a:t>
            </a:r>
          </a:p>
        </p:txBody>
      </p:sp>
      <p:sp>
        <p:nvSpPr>
          <p:cNvPr id="3" name="Content Placeholder 2">
            <a:extLst>
              <a:ext uri="{FF2B5EF4-FFF2-40B4-BE49-F238E27FC236}">
                <a16:creationId xmlns:a16="http://schemas.microsoft.com/office/drawing/2014/main" id="{74B810FA-F5CC-0B4A-A226-A168B719FD72}"/>
              </a:ext>
            </a:extLst>
          </p:cNvPr>
          <p:cNvSpPr>
            <a:spLocks noGrp="1"/>
          </p:cNvSpPr>
          <p:nvPr>
            <p:ph idx="1"/>
          </p:nvPr>
        </p:nvSpPr>
        <p:spPr/>
        <p:txBody>
          <a:bodyPr/>
          <a:lstStyle/>
          <a:p>
            <a:r>
              <a:rPr lang="en-US" dirty="0"/>
              <a:t>Breast Cancer is the most common cancer diagnosed in women in the US. </a:t>
            </a:r>
          </a:p>
          <a:p>
            <a:r>
              <a:rPr lang="en-US" dirty="0"/>
              <a:t>If a woman’s mother, sister, or daughter was diagnosed with breast cancer, her estimated risk of breast cancer is doubled (compared to a woman whose mother/sister/daughter has not been diagnosed).</a:t>
            </a:r>
            <a:r>
              <a:rPr lang="en-US" baseline="30000" dirty="0"/>
              <a:t>1</a:t>
            </a:r>
            <a:r>
              <a:rPr lang="en-US" dirty="0"/>
              <a:t> </a:t>
            </a:r>
          </a:p>
          <a:p>
            <a:r>
              <a:rPr lang="en-US" dirty="0"/>
              <a:t>Jacqueline was diagnosed with breast cancer. Is her daughter’s chance of developing breast cancer independent or dependent on Jacqueline’s diagnosis?</a:t>
            </a:r>
          </a:p>
        </p:txBody>
      </p:sp>
      <p:sp>
        <p:nvSpPr>
          <p:cNvPr id="4" name="Rectangle 3">
            <a:extLst>
              <a:ext uri="{FF2B5EF4-FFF2-40B4-BE49-F238E27FC236}">
                <a16:creationId xmlns:a16="http://schemas.microsoft.com/office/drawing/2014/main" id="{F0A9D55E-0C4B-204F-8E9F-BA5937B8C57A}"/>
              </a:ext>
            </a:extLst>
          </p:cNvPr>
          <p:cNvSpPr/>
          <p:nvPr/>
        </p:nvSpPr>
        <p:spPr>
          <a:xfrm>
            <a:off x="838199" y="5530632"/>
            <a:ext cx="10177463" cy="369332"/>
          </a:xfrm>
          <a:prstGeom prst="rect">
            <a:avLst/>
          </a:prstGeom>
        </p:spPr>
        <p:txBody>
          <a:bodyPr wrap="square">
            <a:spAutoFit/>
          </a:bodyPr>
          <a:lstStyle/>
          <a:p>
            <a:r>
              <a:rPr lang="en-US" u="sng" dirty="0">
                <a:solidFill>
                  <a:srgbClr val="FF0000"/>
                </a:solidFill>
                <a:latin typeface="Gill Sans MT" panose="020B0502020104020203" pitchFamily="34" charset="77"/>
                <a:hlinkClick r:id="rId3"/>
              </a:rPr>
              <a:t>Reference. </a:t>
            </a:r>
            <a:r>
              <a:rPr lang="en-US" b="0" i="0" u="sng" dirty="0">
                <a:solidFill>
                  <a:srgbClr val="FF0000"/>
                </a:solidFill>
                <a:effectLst/>
                <a:latin typeface="Gill Sans MT" panose="020B0502020104020203" pitchFamily="34" charset="77"/>
                <a:hlinkClick r:id="rId3"/>
              </a:rPr>
              <a:t>https://www.mayoclinic.org/diseases-conditions/breast-cancer/symptoms-causes/syc-20352470</a:t>
            </a:r>
            <a:endParaRPr lang="en-US" b="0" i="0" dirty="0">
              <a:solidFill>
                <a:srgbClr val="000000"/>
              </a:solidFill>
              <a:effectLst/>
              <a:latin typeface="Gill Sans MT" panose="020B0502020104020203" pitchFamily="34" charset="77"/>
            </a:endParaRPr>
          </a:p>
        </p:txBody>
      </p:sp>
    </p:spTree>
    <p:extLst>
      <p:ext uri="{BB962C8B-B14F-4D97-AF65-F5344CB8AC3E}">
        <p14:creationId xmlns:p14="http://schemas.microsoft.com/office/powerpoint/2010/main" val="146706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C2A6-4F7A-D94E-A4F5-50B7A37196E2}"/>
              </a:ext>
            </a:extLst>
          </p:cNvPr>
          <p:cNvSpPr>
            <a:spLocks noGrp="1"/>
          </p:cNvSpPr>
          <p:nvPr>
            <p:ph type="title"/>
          </p:nvPr>
        </p:nvSpPr>
        <p:spPr/>
        <p:txBody>
          <a:bodyPr/>
          <a:lstStyle/>
          <a:p>
            <a:r>
              <a:rPr lang="en-US" dirty="0"/>
              <a:t>Example 2b</a:t>
            </a:r>
          </a:p>
        </p:txBody>
      </p:sp>
      <p:sp>
        <p:nvSpPr>
          <p:cNvPr id="3" name="Content Placeholder 2">
            <a:extLst>
              <a:ext uri="{FF2B5EF4-FFF2-40B4-BE49-F238E27FC236}">
                <a16:creationId xmlns:a16="http://schemas.microsoft.com/office/drawing/2014/main" id="{F534D18B-2BAA-EE43-A260-28DD4DFDDE60}"/>
              </a:ext>
            </a:extLst>
          </p:cNvPr>
          <p:cNvSpPr>
            <a:spLocks noGrp="1"/>
          </p:cNvSpPr>
          <p:nvPr>
            <p:ph idx="1"/>
          </p:nvPr>
        </p:nvSpPr>
        <p:spPr/>
        <p:txBody>
          <a:bodyPr>
            <a:normAutofit fontScale="92500" lnSpcReduction="10000"/>
          </a:bodyPr>
          <a:lstStyle/>
          <a:p>
            <a:r>
              <a:rPr lang="en-US" dirty="0"/>
              <a:t>A white woman aged 40 who had her first period at age 12 and first child at age 27. Her mother had Breast Cancer. Given this information, she has an estimated 5-year risk of breast cancer of 1.1% and lifetime risk of breast cancer of 18.8%. </a:t>
            </a:r>
          </a:p>
          <a:p>
            <a:r>
              <a:rPr lang="en-US" dirty="0"/>
              <a:t>Had the woman’s mother not had breast cancer, here 1-year risk would have been 0.6% and lifetime risk 11.1%. Based on these risk estimates, are the events “mother has breast cancer” and “daughter has breast cancer” independent? Why?</a:t>
            </a:r>
          </a:p>
          <a:p>
            <a:r>
              <a:rPr lang="en-US" dirty="0"/>
              <a:t>(See </a:t>
            </a:r>
            <a:r>
              <a:rPr lang="en-US" dirty="0">
                <a:hlinkClick r:id="rId3"/>
              </a:rPr>
              <a:t>here</a:t>
            </a:r>
            <a:r>
              <a:rPr lang="en-US" dirty="0"/>
              <a:t> to calculate breast cancer risk under a variety of settings. For the above risk estimates I set the variables as specified and selected “Unknown” for having the BRCA1/2 gene, and ever having a breast biopsy. I selected “No” for every having a medical history of any breast cancer.)</a:t>
            </a:r>
          </a:p>
          <a:p>
            <a:endParaRPr lang="en-US" dirty="0"/>
          </a:p>
        </p:txBody>
      </p:sp>
    </p:spTree>
    <p:extLst>
      <p:ext uri="{BB962C8B-B14F-4D97-AF65-F5344CB8AC3E}">
        <p14:creationId xmlns:p14="http://schemas.microsoft.com/office/powerpoint/2010/main" val="148842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C3C9CA1-7AD7-3A44-986F-BB0AB231D507}"/>
              </a:ext>
            </a:extLst>
          </p:cNvPr>
          <p:cNvSpPr/>
          <p:nvPr/>
        </p:nvSpPr>
        <p:spPr>
          <a:xfrm>
            <a:off x="1570256"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2FDE129-5F9E-F749-A10A-9EEFD92AFD52}"/>
              </a:ext>
            </a:extLst>
          </p:cNvPr>
          <p:cNvSpPr/>
          <p:nvPr/>
        </p:nvSpPr>
        <p:spPr>
          <a:xfrm>
            <a:off x="3927351"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CBE22ED-DC62-EC4F-9CC1-877EBC951921}"/>
              </a:ext>
            </a:extLst>
          </p:cNvPr>
          <p:cNvSpPr/>
          <p:nvPr/>
        </p:nvSpPr>
        <p:spPr>
          <a:xfrm>
            <a:off x="612312"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1703605" y="1783709"/>
            <a:ext cx="1088572" cy="369332"/>
          </a:xfrm>
          <a:prstGeom prst="rect">
            <a:avLst/>
          </a:prstGeom>
          <a:noFill/>
        </p:spPr>
        <p:txBody>
          <a:bodyPr wrap="square" rtlCol="0">
            <a:spAutoFit/>
          </a:bodyPr>
          <a:lstStyle/>
          <a:p>
            <a:r>
              <a:rPr lang="en-US" dirty="0"/>
              <a:t>Event A</a:t>
            </a:r>
          </a:p>
        </p:txBody>
      </p:sp>
      <p:sp>
        <p:nvSpPr>
          <p:cNvPr id="8" name="TextBox 7">
            <a:extLst>
              <a:ext uri="{FF2B5EF4-FFF2-40B4-BE49-F238E27FC236}">
                <a16:creationId xmlns:a16="http://schemas.microsoft.com/office/drawing/2014/main" id="{1F16B377-BA61-4848-8070-731FB3F7742E}"/>
              </a:ext>
            </a:extLst>
          </p:cNvPr>
          <p:cNvSpPr txBox="1"/>
          <p:nvPr/>
        </p:nvSpPr>
        <p:spPr>
          <a:xfrm>
            <a:off x="3984501" y="1597487"/>
            <a:ext cx="1088572" cy="369332"/>
          </a:xfrm>
          <a:prstGeom prst="rect">
            <a:avLst/>
          </a:prstGeom>
          <a:noFill/>
        </p:spPr>
        <p:txBody>
          <a:bodyPr wrap="square" rtlCol="0">
            <a:spAutoFit/>
          </a:bodyPr>
          <a:lstStyle/>
          <a:p>
            <a:r>
              <a:rPr lang="en-US" dirty="0"/>
              <a:t>Event B</a:t>
            </a:r>
          </a:p>
        </p:txBody>
      </p:sp>
      <p:sp>
        <p:nvSpPr>
          <p:cNvPr id="9" name="TextBox 8">
            <a:extLst>
              <a:ext uri="{FF2B5EF4-FFF2-40B4-BE49-F238E27FC236}">
                <a16:creationId xmlns:a16="http://schemas.microsoft.com/office/drawing/2014/main" id="{DA3BF473-0240-6B47-B010-ADB76F3BB508}"/>
              </a:ext>
            </a:extLst>
          </p:cNvPr>
          <p:cNvSpPr txBox="1"/>
          <p:nvPr/>
        </p:nvSpPr>
        <p:spPr>
          <a:xfrm>
            <a:off x="583737" y="874752"/>
            <a:ext cx="3045280" cy="369332"/>
          </a:xfrm>
          <a:prstGeom prst="rect">
            <a:avLst/>
          </a:prstGeom>
          <a:noFill/>
        </p:spPr>
        <p:txBody>
          <a:bodyPr wrap="square" rtlCol="0">
            <a:spAutoFit/>
          </a:bodyPr>
          <a:lstStyle/>
          <a:p>
            <a:r>
              <a:rPr lang="en-US" dirty="0"/>
              <a:t>Entire sample space S</a:t>
            </a:r>
          </a:p>
        </p:txBody>
      </p:sp>
      <p:sp>
        <p:nvSpPr>
          <p:cNvPr id="13" name="TextBox 12">
            <a:extLst>
              <a:ext uri="{FF2B5EF4-FFF2-40B4-BE49-F238E27FC236}">
                <a16:creationId xmlns:a16="http://schemas.microsoft.com/office/drawing/2014/main" id="{94771406-C490-3743-B6BD-8EF954956AFB}"/>
              </a:ext>
            </a:extLst>
          </p:cNvPr>
          <p:cNvSpPr txBox="1"/>
          <p:nvPr/>
        </p:nvSpPr>
        <p:spPr>
          <a:xfrm>
            <a:off x="371172" y="363413"/>
            <a:ext cx="4573983" cy="523220"/>
          </a:xfrm>
          <a:prstGeom prst="rect">
            <a:avLst/>
          </a:prstGeom>
          <a:noFill/>
        </p:spPr>
        <p:txBody>
          <a:bodyPr wrap="square" rtlCol="0">
            <a:spAutoFit/>
          </a:bodyPr>
          <a:lstStyle/>
          <a:p>
            <a:r>
              <a:rPr lang="en-US" sz="2800" b="1" dirty="0"/>
              <a:t>A basic Venn diagram</a:t>
            </a:r>
          </a:p>
        </p:txBody>
      </p:sp>
    </p:spTree>
    <p:extLst>
      <p:ext uri="{BB962C8B-B14F-4D97-AF65-F5344CB8AC3E}">
        <p14:creationId xmlns:p14="http://schemas.microsoft.com/office/powerpoint/2010/main" val="239306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C3C9CA1-7AD7-3A44-986F-BB0AB231D507}"/>
              </a:ext>
            </a:extLst>
          </p:cNvPr>
          <p:cNvSpPr/>
          <p:nvPr/>
        </p:nvSpPr>
        <p:spPr>
          <a:xfrm>
            <a:off x="1441670"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2FDE129-5F9E-F749-A10A-9EEFD92AFD52}"/>
              </a:ext>
            </a:extLst>
          </p:cNvPr>
          <p:cNvSpPr/>
          <p:nvPr/>
        </p:nvSpPr>
        <p:spPr>
          <a:xfrm>
            <a:off x="3798765"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CBE22ED-DC62-EC4F-9CC1-877EBC951921}"/>
              </a:ext>
            </a:extLst>
          </p:cNvPr>
          <p:cNvSpPr/>
          <p:nvPr/>
        </p:nvSpPr>
        <p:spPr>
          <a:xfrm>
            <a:off x="483726"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1883218" y="1914421"/>
            <a:ext cx="1088572" cy="369332"/>
          </a:xfrm>
          <a:prstGeom prst="rect">
            <a:avLst/>
          </a:prstGeom>
          <a:noFill/>
        </p:spPr>
        <p:txBody>
          <a:bodyPr wrap="square" rtlCol="0">
            <a:spAutoFit/>
          </a:bodyPr>
          <a:lstStyle/>
          <a:p>
            <a:r>
              <a:rPr lang="en-US" dirty="0"/>
              <a:t>J</a:t>
            </a:r>
          </a:p>
        </p:txBody>
      </p:sp>
      <p:sp>
        <p:nvSpPr>
          <p:cNvPr id="8" name="TextBox 7">
            <a:extLst>
              <a:ext uri="{FF2B5EF4-FFF2-40B4-BE49-F238E27FC236}">
                <a16:creationId xmlns:a16="http://schemas.microsoft.com/office/drawing/2014/main" id="{1F16B377-BA61-4848-8070-731FB3F7742E}"/>
              </a:ext>
            </a:extLst>
          </p:cNvPr>
          <p:cNvSpPr txBox="1"/>
          <p:nvPr/>
        </p:nvSpPr>
        <p:spPr>
          <a:xfrm>
            <a:off x="4240313" y="1603558"/>
            <a:ext cx="1088572" cy="369332"/>
          </a:xfrm>
          <a:prstGeom prst="rect">
            <a:avLst/>
          </a:prstGeom>
          <a:noFill/>
        </p:spPr>
        <p:txBody>
          <a:bodyPr wrap="square" rtlCol="0">
            <a:spAutoFit/>
          </a:bodyPr>
          <a:lstStyle/>
          <a:p>
            <a:r>
              <a:rPr lang="en-US" dirty="0"/>
              <a:t>V</a:t>
            </a:r>
          </a:p>
        </p:txBody>
      </p:sp>
      <p:sp>
        <p:nvSpPr>
          <p:cNvPr id="9" name="TextBox 8">
            <a:extLst>
              <a:ext uri="{FF2B5EF4-FFF2-40B4-BE49-F238E27FC236}">
                <a16:creationId xmlns:a16="http://schemas.microsoft.com/office/drawing/2014/main" id="{DA3BF473-0240-6B47-B010-ADB76F3BB508}"/>
              </a:ext>
            </a:extLst>
          </p:cNvPr>
          <p:cNvSpPr txBox="1"/>
          <p:nvPr/>
        </p:nvSpPr>
        <p:spPr>
          <a:xfrm>
            <a:off x="455151" y="874752"/>
            <a:ext cx="3045280" cy="369332"/>
          </a:xfrm>
          <a:prstGeom prst="rect">
            <a:avLst/>
          </a:prstGeom>
          <a:noFill/>
        </p:spPr>
        <p:txBody>
          <a:bodyPr wrap="square" rtlCol="0">
            <a:spAutoFit/>
          </a:bodyPr>
          <a:lstStyle/>
          <a:p>
            <a:r>
              <a:rPr lang="en-US" dirty="0"/>
              <a:t>Entire sample space S</a:t>
            </a:r>
          </a:p>
        </p:txBody>
      </p:sp>
      <p:sp>
        <p:nvSpPr>
          <p:cNvPr id="12" name="TextBox 11">
            <a:extLst>
              <a:ext uri="{FF2B5EF4-FFF2-40B4-BE49-F238E27FC236}">
                <a16:creationId xmlns:a16="http://schemas.microsoft.com/office/drawing/2014/main" id="{5732C5CC-3B5D-5444-8986-7B2356F354DA}"/>
              </a:ext>
            </a:extLst>
          </p:cNvPr>
          <p:cNvSpPr txBox="1"/>
          <p:nvPr/>
        </p:nvSpPr>
        <p:spPr>
          <a:xfrm>
            <a:off x="8779663" y="1377244"/>
            <a:ext cx="3150399" cy="2862322"/>
          </a:xfrm>
          <a:prstGeom prst="rect">
            <a:avLst/>
          </a:prstGeom>
          <a:noFill/>
        </p:spPr>
        <p:txBody>
          <a:bodyPr wrap="square" rtlCol="0">
            <a:spAutoFit/>
          </a:bodyPr>
          <a:lstStyle/>
          <a:p>
            <a:r>
              <a:rPr lang="en-US" dirty="0"/>
              <a:t>Suppose you had access to survey data about vaping and JUUL-related advertisements.</a:t>
            </a:r>
          </a:p>
          <a:p>
            <a:endParaRPr lang="en-US" dirty="0"/>
          </a:p>
          <a:p>
            <a:r>
              <a:rPr lang="en-US" dirty="0"/>
              <a:t>You could define the following random variables:</a:t>
            </a:r>
          </a:p>
          <a:p>
            <a:pPr marL="285750" indent="-285750">
              <a:buFont typeface="Arial" panose="020B0604020202020204" pitchFamily="34" charset="0"/>
              <a:buChar char="•"/>
            </a:pPr>
            <a:r>
              <a:rPr lang="en-US" dirty="0"/>
              <a:t>J is the event “seen ad for JUUL”</a:t>
            </a:r>
          </a:p>
          <a:p>
            <a:pPr marL="285750" indent="-285750">
              <a:buFont typeface="Arial" panose="020B0604020202020204" pitchFamily="34" charset="0"/>
              <a:buChar char="•"/>
            </a:pPr>
            <a:r>
              <a:rPr lang="en-US" dirty="0"/>
              <a:t>V is the event “vaped in the last 30 days”</a:t>
            </a:r>
          </a:p>
        </p:txBody>
      </p:sp>
      <p:sp>
        <p:nvSpPr>
          <p:cNvPr id="13" name="TextBox 12">
            <a:extLst>
              <a:ext uri="{FF2B5EF4-FFF2-40B4-BE49-F238E27FC236}">
                <a16:creationId xmlns:a16="http://schemas.microsoft.com/office/drawing/2014/main" id="{6E54F41F-7021-CF43-B791-C0329A21D5F3}"/>
              </a:ext>
            </a:extLst>
          </p:cNvPr>
          <p:cNvSpPr txBox="1"/>
          <p:nvPr/>
        </p:nvSpPr>
        <p:spPr>
          <a:xfrm>
            <a:off x="371172" y="363413"/>
            <a:ext cx="4573983" cy="523220"/>
          </a:xfrm>
          <a:prstGeom prst="rect">
            <a:avLst/>
          </a:prstGeom>
          <a:noFill/>
        </p:spPr>
        <p:txBody>
          <a:bodyPr wrap="square" rtlCol="0">
            <a:spAutoFit/>
          </a:bodyPr>
          <a:lstStyle/>
          <a:p>
            <a:r>
              <a:rPr lang="en-US" sz="2800" b="1" dirty="0"/>
              <a:t>A basic Venn diagram</a:t>
            </a:r>
          </a:p>
        </p:txBody>
      </p:sp>
    </p:spTree>
    <p:extLst>
      <p:ext uri="{BB962C8B-B14F-4D97-AF65-F5344CB8AC3E}">
        <p14:creationId xmlns:p14="http://schemas.microsoft.com/office/powerpoint/2010/main" val="151735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526590"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84534"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526590"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841629"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5002322" y="1533981"/>
            <a:ext cx="2729594" cy="369332"/>
          </a:xfrm>
          <a:prstGeom prst="rect">
            <a:avLst/>
          </a:prstGeom>
          <a:noFill/>
        </p:spPr>
        <p:txBody>
          <a:bodyPr wrap="square" rtlCol="0">
            <a:spAutoFit/>
          </a:bodyPr>
          <a:lstStyle/>
          <a:p>
            <a:r>
              <a:rPr lang="en-US" dirty="0"/>
              <a:t>Event B. P(V) = 11%</a:t>
            </a:r>
          </a:p>
        </p:txBody>
      </p:sp>
      <p:sp>
        <p:nvSpPr>
          <p:cNvPr id="9" name="TextBox 8">
            <a:extLst>
              <a:ext uri="{FF2B5EF4-FFF2-40B4-BE49-F238E27FC236}">
                <a16:creationId xmlns:a16="http://schemas.microsoft.com/office/drawing/2014/main" id="{DA3BF473-0240-6B47-B010-ADB76F3BB508}"/>
              </a:ext>
            </a:extLst>
          </p:cNvPr>
          <p:cNvSpPr txBox="1"/>
          <p:nvPr/>
        </p:nvSpPr>
        <p:spPr>
          <a:xfrm>
            <a:off x="498015" y="874752"/>
            <a:ext cx="3045280" cy="369332"/>
          </a:xfrm>
          <a:prstGeom prst="rect">
            <a:avLst/>
          </a:prstGeom>
          <a:noFill/>
        </p:spPr>
        <p:txBody>
          <a:bodyPr wrap="square" rtlCol="0">
            <a:spAutoFit/>
          </a:bodyPr>
          <a:lstStyle/>
          <a:p>
            <a:r>
              <a:rPr lang="en-US" dirty="0"/>
              <a:t>Entire sample space 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333575"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333575" y="4868654"/>
                <a:ext cx="3337494" cy="646331"/>
              </a:xfrm>
              <a:prstGeom prst="rect">
                <a:avLst/>
              </a:prstGeom>
              <a:blipFill>
                <a:blip r:embed="rId3"/>
                <a:stretch>
                  <a:fillRect l="-1136"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86233"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1560E0-9107-C547-A5B0-1C10D818121C}"/>
              </a:ext>
            </a:extLst>
          </p:cNvPr>
          <p:cNvSpPr txBox="1"/>
          <p:nvPr/>
        </p:nvSpPr>
        <p:spPr>
          <a:xfrm>
            <a:off x="371172" y="363413"/>
            <a:ext cx="4573983" cy="523220"/>
          </a:xfrm>
          <a:prstGeom prst="rect">
            <a:avLst/>
          </a:prstGeom>
          <a:noFill/>
        </p:spPr>
        <p:txBody>
          <a:bodyPr wrap="square" rtlCol="0">
            <a:spAutoFit/>
          </a:bodyPr>
          <a:lstStyle/>
          <a:p>
            <a:r>
              <a:rPr lang="en-US" sz="2800" b="1" dirty="0"/>
              <a:t>A basic Venn diagram</a:t>
            </a:r>
          </a:p>
        </p:txBody>
      </p:sp>
      <p:sp>
        <p:nvSpPr>
          <p:cNvPr id="16" name="TextBox 15">
            <a:extLst>
              <a:ext uri="{FF2B5EF4-FFF2-40B4-BE49-F238E27FC236}">
                <a16:creationId xmlns:a16="http://schemas.microsoft.com/office/drawing/2014/main" id="{51480DEF-113B-624C-910C-A724D59CEE8C}"/>
              </a:ext>
            </a:extLst>
          </p:cNvPr>
          <p:cNvSpPr txBox="1"/>
          <p:nvPr/>
        </p:nvSpPr>
        <p:spPr>
          <a:xfrm>
            <a:off x="8779663" y="1377244"/>
            <a:ext cx="3150399" cy="1200329"/>
          </a:xfrm>
          <a:prstGeom prst="rect">
            <a:avLst/>
          </a:prstGeom>
          <a:noFill/>
        </p:spPr>
        <p:txBody>
          <a:bodyPr wrap="square" rtlCol="0">
            <a:spAutoFit/>
          </a:bodyPr>
          <a:lstStyle/>
          <a:p>
            <a:r>
              <a:rPr lang="en-US" dirty="0"/>
              <a:t>You could also add the percentages you know from the survey data onto the Venn diagram.</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8479406-495E-3248-84C7-FAC63B9B7783}"/>
                  </a:ext>
                </a:extLst>
              </p:cNvPr>
              <p:cNvSpPr txBox="1"/>
              <p:nvPr/>
            </p:nvSpPr>
            <p:spPr>
              <a:xfrm>
                <a:off x="2972475" y="5983248"/>
                <a:ext cx="3150399" cy="369332"/>
              </a:xfrm>
              <a:prstGeom prst="rect">
                <a:avLst/>
              </a:prstGeom>
              <a:noFill/>
            </p:spPr>
            <p:txBody>
              <a:bodyPr wrap="square" rtlCol="0">
                <a:spAutoFit/>
              </a:bodyPr>
              <a:lstStyle/>
              <a:p>
                <a:r>
                  <a:rPr lang="en-US" dirty="0"/>
                  <a:t>Think: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a:t>
                </a:r>
                <a:r>
                  <a:rPr lang="en-US" dirty="0"/>
                  <a:t>stands for I</a:t>
                </a:r>
                <a:r>
                  <a:rPr lang="en-US" b="1" dirty="0"/>
                  <a:t>n</a:t>
                </a:r>
                <a:r>
                  <a:rPr lang="en-US" dirty="0"/>
                  <a:t>tersection</a:t>
                </a:r>
              </a:p>
            </p:txBody>
          </p:sp>
        </mc:Choice>
        <mc:Fallback xmlns="">
          <p:sp>
            <p:nvSpPr>
              <p:cNvPr id="17" name="TextBox 16">
                <a:extLst>
                  <a:ext uri="{FF2B5EF4-FFF2-40B4-BE49-F238E27FC236}">
                    <a16:creationId xmlns:a16="http://schemas.microsoft.com/office/drawing/2014/main" id="{08479406-495E-3248-84C7-FAC63B9B7783}"/>
                  </a:ext>
                </a:extLst>
              </p:cNvPr>
              <p:cNvSpPr txBox="1">
                <a:spLocks noRot="1" noChangeAspect="1" noMove="1" noResize="1" noEditPoints="1" noAdjustHandles="1" noChangeArrowheads="1" noChangeShapeType="1" noTextEdit="1"/>
              </p:cNvSpPr>
              <p:nvPr/>
            </p:nvSpPr>
            <p:spPr>
              <a:xfrm>
                <a:off x="2972475" y="5983248"/>
                <a:ext cx="3150399" cy="369332"/>
              </a:xfrm>
              <a:prstGeom prst="rect">
                <a:avLst/>
              </a:prstGeom>
              <a:blipFill>
                <a:blip r:embed="rId4"/>
                <a:stretch>
                  <a:fillRect l="-1606"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175625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646331"/>
          </a:xfrm>
          <a:prstGeom prst="rect">
            <a:avLst/>
          </a:prstGeom>
          <a:noFill/>
        </p:spPr>
        <p:txBody>
          <a:bodyPr wrap="square" rtlCol="0">
            <a:spAutoFit/>
          </a:bodyPr>
          <a:lstStyle/>
          <a:p>
            <a:r>
              <a:rPr lang="en-US" b="1" dirty="0"/>
              <a:t>What percent of individuals saw an ad for JUUL and do not vape? </a:t>
            </a:r>
          </a:p>
        </p:txBody>
      </p:sp>
      <p:sp>
        <p:nvSpPr>
          <p:cNvPr id="12" name="TextBox 11">
            <a:extLst>
              <a:ext uri="{FF2B5EF4-FFF2-40B4-BE49-F238E27FC236}">
                <a16:creationId xmlns:a16="http://schemas.microsoft.com/office/drawing/2014/main" id="{8F05ECBB-187B-D04E-AA27-0FC6E313B113}"/>
              </a:ext>
            </a:extLst>
          </p:cNvPr>
          <p:cNvSpPr txBox="1"/>
          <p:nvPr/>
        </p:nvSpPr>
        <p:spPr>
          <a:xfrm>
            <a:off x="371172" y="363413"/>
            <a:ext cx="9358616" cy="523220"/>
          </a:xfrm>
          <a:prstGeom prst="rect">
            <a:avLst/>
          </a:prstGeom>
          <a:noFill/>
        </p:spPr>
        <p:txBody>
          <a:bodyPr wrap="square" rtlCol="0">
            <a:spAutoFit/>
          </a:bodyPr>
          <a:lstStyle/>
          <a:p>
            <a:r>
              <a:rPr lang="en-US" sz="2800" b="1" dirty="0"/>
              <a:t>Using a Venn diagram to calculate a probability</a:t>
            </a:r>
          </a:p>
        </p:txBody>
      </p:sp>
      <p:sp>
        <p:nvSpPr>
          <p:cNvPr id="15" name="Oval 14">
            <a:extLst>
              <a:ext uri="{FF2B5EF4-FFF2-40B4-BE49-F238E27FC236}">
                <a16:creationId xmlns:a16="http://schemas.microsoft.com/office/drawing/2014/main" id="{FFB14EEB-19D9-EB4A-9F12-CF8147198C4D}"/>
              </a:ext>
            </a:extLst>
          </p:cNvPr>
          <p:cNvSpPr/>
          <p:nvPr/>
        </p:nvSpPr>
        <p:spPr>
          <a:xfrm>
            <a:off x="9820215" y="1956730"/>
            <a:ext cx="2029847" cy="19523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7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F05ECBB-187B-D04E-AA27-0FC6E313B113}"/>
              </a:ext>
            </a:extLst>
          </p:cNvPr>
          <p:cNvSpPr txBox="1"/>
          <p:nvPr/>
        </p:nvSpPr>
        <p:spPr>
          <a:xfrm>
            <a:off x="371172" y="363413"/>
            <a:ext cx="9358616" cy="523220"/>
          </a:xfrm>
          <a:prstGeom prst="rect">
            <a:avLst/>
          </a:prstGeom>
          <a:noFill/>
        </p:spPr>
        <p:txBody>
          <a:bodyPr wrap="square" rtlCol="0">
            <a:spAutoFit/>
          </a:bodyPr>
          <a:lstStyle/>
          <a:p>
            <a:r>
              <a:rPr lang="en-US" sz="2800" b="1" dirty="0"/>
              <a:t>Using a Venn diagram to calculate a probability</a:t>
            </a:r>
          </a:p>
        </p:txBody>
      </p:sp>
      <p:sp>
        <p:nvSpPr>
          <p:cNvPr id="14" name="Oval 13">
            <a:extLst>
              <a:ext uri="{FF2B5EF4-FFF2-40B4-BE49-F238E27FC236}">
                <a16:creationId xmlns:a16="http://schemas.microsoft.com/office/drawing/2014/main" id="{E07265C6-8BC7-924C-AE25-56E3A1043BC0}"/>
              </a:ext>
            </a:extLst>
          </p:cNvPr>
          <p:cNvSpPr/>
          <p:nvPr/>
        </p:nvSpPr>
        <p:spPr>
          <a:xfrm>
            <a:off x="7463120" y="2778029"/>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FB14EEB-19D9-EB4A-9F12-CF8147198C4D}"/>
              </a:ext>
            </a:extLst>
          </p:cNvPr>
          <p:cNvSpPr/>
          <p:nvPr/>
        </p:nvSpPr>
        <p:spPr>
          <a:xfrm>
            <a:off x="9820215" y="2542522"/>
            <a:ext cx="2029847" cy="19523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1200329"/>
          </a:xfrm>
          <a:prstGeom prst="rect">
            <a:avLst/>
          </a:prstGeom>
          <a:noFill/>
        </p:spPr>
        <p:txBody>
          <a:bodyPr wrap="square" rtlCol="0">
            <a:spAutoFit/>
          </a:bodyPr>
          <a:lstStyle/>
          <a:p>
            <a:r>
              <a:rPr lang="en-US" b="1" dirty="0"/>
              <a:t>What percent of individuals saw an ad for JUUL and do not vape?</a:t>
            </a:r>
          </a:p>
          <a:p>
            <a:endParaRPr lang="en-US" b="1" dirty="0"/>
          </a:p>
          <a:p>
            <a:r>
              <a:rPr lang="en-US" b="1" dirty="0"/>
              <a:t>This percent is represented by this area: </a:t>
            </a:r>
          </a:p>
        </p:txBody>
      </p:sp>
    </p:spTree>
    <p:extLst>
      <p:ext uri="{BB962C8B-B14F-4D97-AF65-F5344CB8AC3E}">
        <p14:creationId xmlns:p14="http://schemas.microsoft.com/office/powerpoint/2010/main" val="17694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1477328"/>
          </a:xfrm>
          <a:prstGeom prst="rect">
            <a:avLst/>
          </a:prstGeom>
          <a:noFill/>
        </p:spPr>
        <p:txBody>
          <a:bodyPr wrap="square" rtlCol="0">
            <a:spAutoFit/>
          </a:bodyPr>
          <a:lstStyle/>
          <a:p>
            <a:r>
              <a:rPr lang="en-US" b="1" dirty="0"/>
              <a:t>What percent of individuals saw an ad for JUUL and do not vape? </a:t>
            </a:r>
            <a:endParaRPr lang="en-US" dirty="0"/>
          </a:p>
          <a:p>
            <a:pPr marL="285750" indent="-285750">
              <a:buFont typeface="Arial" panose="020B0604020202020204" pitchFamily="34" charset="0"/>
              <a:buChar char="•"/>
            </a:pPr>
            <a:r>
              <a:rPr lang="en-US" dirty="0"/>
              <a:t>Write this question as a probability statement</a:t>
            </a:r>
          </a:p>
          <a:p>
            <a:pPr marL="285750" indent="-285750">
              <a:buFont typeface="Arial" panose="020B0604020202020204" pitchFamily="34" charset="0"/>
              <a:buChar char="•"/>
            </a:pPr>
            <a:r>
              <a:rPr lang="en-US" dirty="0"/>
              <a:t>Calculate the percentage</a:t>
            </a:r>
          </a:p>
        </p:txBody>
      </p:sp>
      <p:sp>
        <p:nvSpPr>
          <p:cNvPr id="13" name="TextBox 12">
            <a:extLst>
              <a:ext uri="{FF2B5EF4-FFF2-40B4-BE49-F238E27FC236}">
                <a16:creationId xmlns:a16="http://schemas.microsoft.com/office/drawing/2014/main" id="{65844E34-7AD9-E048-B124-9B7135E2406D}"/>
              </a:ext>
            </a:extLst>
          </p:cNvPr>
          <p:cNvSpPr txBox="1"/>
          <p:nvPr/>
        </p:nvSpPr>
        <p:spPr>
          <a:xfrm>
            <a:off x="371172" y="363413"/>
            <a:ext cx="9358616" cy="523220"/>
          </a:xfrm>
          <a:prstGeom prst="rect">
            <a:avLst/>
          </a:prstGeom>
          <a:noFill/>
        </p:spPr>
        <p:txBody>
          <a:bodyPr wrap="square" rtlCol="0">
            <a:spAutoFit/>
          </a:bodyPr>
          <a:lstStyle/>
          <a:p>
            <a:r>
              <a:rPr lang="en-US" sz="2800" b="1" dirty="0"/>
              <a:t>Using a Venn diagram to calculate a probability</a:t>
            </a:r>
          </a:p>
        </p:txBody>
      </p:sp>
    </p:spTree>
    <p:extLst>
      <p:ext uri="{BB962C8B-B14F-4D97-AF65-F5344CB8AC3E}">
        <p14:creationId xmlns:p14="http://schemas.microsoft.com/office/powerpoint/2010/main" val="52662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E22ED-DC62-EC4F-9CC1-877EBC951921}"/>
              </a:ext>
            </a:extLst>
          </p:cNvPr>
          <p:cNvSpPr/>
          <p:nvPr/>
        </p:nvSpPr>
        <p:spPr>
          <a:xfrm>
            <a:off x="469423" y="1240971"/>
            <a:ext cx="6901543" cy="43760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DEE6373-79FE-9C45-AA45-A4FCF135409A}"/>
              </a:ext>
            </a:extLst>
          </p:cNvPr>
          <p:cNvSpPr/>
          <p:nvPr/>
        </p:nvSpPr>
        <p:spPr>
          <a:xfrm>
            <a:off x="1427367" y="2149928"/>
            <a:ext cx="2830286" cy="2558143"/>
          </a:xfrm>
          <a:prstGeom prst="ellipse">
            <a:avLst/>
          </a:prstGeom>
          <a:solidFill>
            <a:schemeClr val="bg2">
              <a:lumMod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265BD7-F10C-6547-A8FE-4D6424445980}"/>
              </a:ext>
            </a:extLst>
          </p:cNvPr>
          <p:cNvSpPr txBox="1"/>
          <p:nvPr/>
        </p:nvSpPr>
        <p:spPr>
          <a:xfrm>
            <a:off x="469423" y="1900135"/>
            <a:ext cx="2445885" cy="369332"/>
          </a:xfrm>
          <a:prstGeom prst="rect">
            <a:avLst/>
          </a:prstGeom>
          <a:noFill/>
        </p:spPr>
        <p:txBody>
          <a:bodyPr wrap="square" rtlCol="0">
            <a:spAutoFit/>
          </a:bodyPr>
          <a:lstStyle/>
          <a:p>
            <a:r>
              <a:rPr lang="en-US" dirty="0"/>
              <a:t>Event A. P(J) = 18%</a:t>
            </a:r>
          </a:p>
        </p:txBody>
      </p:sp>
      <p:sp>
        <p:nvSpPr>
          <p:cNvPr id="7" name="Oval 6">
            <a:extLst>
              <a:ext uri="{FF2B5EF4-FFF2-40B4-BE49-F238E27FC236}">
                <a16:creationId xmlns:a16="http://schemas.microsoft.com/office/drawing/2014/main" id="{D49E8A3D-8794-6E4F-8FE9-4D568F31323B}"/>
              </a:ext>
            </a:extLst>
          </p:cNvPr>
          <p:cNvSpPr/>
          <p:nvPr/>
        </p:nvSpPr>
        <p:spPr>
          <a:xfrm>
            <a:off x="3784462" y="1914421"/>
            <a:ext cx="2029847" cy="1952336"/>
          </a:xfrm>
          <a:prstGeom prst="ellipse">
            <a:avLst/>
          </a:prstGeom>
          <a:solidFill>
            <a:srgbClr val="7030A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16B377-BA61-4848-8070-731FB3F7742E}"/>
              </a:ext>
            </a:extLst>
          </p:cNvPr>
          <p:cNvSpPr txBox="1"/>
          <p:nvPr/>
        </p:nvSpPr>
        <p:spPr>
          <a:xfrm>
            <a:off x="4945155" y="1533981"/>
            <a:ext cx="2729594" cy="369332"/>
          </a:xfrm>
          <a:prstGeom prst="rect">
            <a:avLst/>
          </a:prstGeom>
          <a:noFill/>
        </p:spPr>
        <p:txBody>
          <a:bodyPr wrap="square" rtlCol="0">
            <a:spAutoFit/>
          </a:bodyPr>
          <a:lstStyle/>
          <a:p>
            <a:r>
              <a:rPr lang="en-US" dirty="0"/>
              <a:t>Event B. P(V) = 11%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C7A26F-65FD-A045-B2D4-9982F8372863}"/>
                  </a:ext>
                </a:extLst>
              </p:cNvPr>
              <p:cNvSpPr txBox="1"/>
              <p:nvPr/>
            </p:nvSpPr>
            <p:spPr>
              <a:xfrm>
                <a:off x="3276408" y="4868654"/>
                <a:ext cx="3337494" cy="646331"/>
              </a:xfrm>
              <a:prstGeom prst="rect">
                <a:avLst/>
              </a:prstGeom>
              <a:noFill/>
            </p:spPr>
            <p:txBody>
              <a:bodyPr wrap="square" rtlCol="0">
                <a:spAutoFit/>
              </a:bodyPr>
              <a:lstStyle/>
              <a:p>
                <a:r>
                  <a:rPr lang="en-US" dirty="0"/>
                  <a:t>Intersection is called “J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a:t>
                </a:r>
              </a:p>
              <a:p>
                <a:r>
                  <a:rPr lang="en-US" dirty="0"/>
                  <a:t>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oMath>
                </a14:m>
                <a:r>
                  <a:rPr lang="en-US" dirty="0"/>
                  <a:t>) = 3.6%</a:t>
                </a:r>
              </a:p>
            </p:txBody>
          </p:sp>
        </mc:Choice>
        <mc:Fallback xmlns="">
          <p:sp>
            <p:nvSpPr>
              <p:cNvPr id="11" name="TextBox 10">
                <a:extLst>
                  <a:ext uri="{FF2B5EF4-FFF2-40B4-BE49-F238E27FC236}">
                    <a16:creationId xmlns:a16="http://schemas.microsoft.com/office/drawing/2014/main" id="{13C7A26F-65FD-A045-B2D4-9982F8372863}"/>
                  </a:ext>
                </a:extLst>
              </p:cNvPr>
              <p:cNvSpPr txBox="1">
                <a:spLocks noRot="1" noChangeAspect="1" noMove="1" noResize="1" noEditPoints="1" noAdjustHandles="1" noChangeArrowheads="1" noChangeShapeType="1" noTextEdit="1"/>
              </p:cNvSpPr>
              <p:nvPr/>
            </p:nvSpPr>
            <p:spPr>
              <a:xfrm>
                <a:off x="3276408" y="4868654"/>
                <a:ext cx="3337494" cy="646331"/>
              </a:xfrm>
              <a:prstGeom prst="rect">
                <a:avLst/>
              </a:prstGeom>
              <a:blipFill>
                <a:blip r:embed="rId3"/>
                <a:stretch>
                  <a:fillRect l="-1515" t="-1923" b="-1538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A945B6C-FF38-D342-9508-0C4023096F46}"/>
              </a:ext>
            </a:extLst>
          </p:cNvPr>
          <p:cNvCxnSpPr>
            <a:cxnSpLocks/>
          </p:cNvCxnSpPr>
          <p:nvPr/>
        </p:nvCxnSpPr>
        <p:spPr>
          <a:xfrm>
            <a:off x="4129066" y="3429000"/>
            <a:ext cx="119739" cy="143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6034DD-219A-EF45-AFDC-267ADD31220B}"/>
                  </a:ext>
                </a:extLst>
              </p:cNvPr>
              <p:cNvSpPr txBox="1"/>
              <p:nvPr/>
            </p:nvSpPr>
            <p:spPr>
              <a:xfrm>
                <a:off x="7588364" y="1199707"/>
                <a:ext cx="4232464" cy="4524315"/>
              </a:xfrm>
              <a:prstGeom prst="rect">
                <a:avLst/>
              </a:prstGeom>
              <a:noFill/>
            </p:spPr>
            <p:txBody>
              <a:bodyPr wrap="square" rtlCol="0">
                <a:spAutoFit/>
              </a:bodyPr>
              <a:lstStyle/>
              <a:p>
                <a:r>
                  <a:rPr lang="en-US" b="1" dirty="0"/>
                  <a:t>What percent of individuals saw an ad for JUUL and do not vape? </a:t>
                </a:r>
              </a:p>
              <a:p>
                <a:pPr marL="285750" indent="-285750">
                  <a:buFont typeface="Arial" panose="020B0604020202020204" pitchFamily="34" charset="0"/>
                  <a:buChar char="•"/>
                </a:pPr>
                <a:r>
                  <a:rPr lang="en-US" dirty="0"/>
                  <a:t>Write this question as a probability statement</a:t>
                </a:r>
              </a:p>
              <a:p>
                <a:r>
                  <a:rPr lang="en-US" dirty="0"/>
                  <a:t>      Answer: P(J and V’) </a:t>
                </a:r>
              </a:p>
              <a:p>
                <a:endParaRPr lang="en-US" dirty="0"/>
              </a:p>
              <a:p>
                <a:pPr marL="285750" indent="-285750">
                  <a:buFont typeface="Arial" panose="020B0604020202020204" pitchFamily="34" charset="0"/>
                  <a:buChar char="•"/>
                </a:pPr>
                <a:r>
                  <a:rPr lang="en-US" dirty="0"/>
                  <a:t>Calculate the percentage</a:t>
                </a:r>
              </a:p>
              <a:p>
                <a:r>
                  <a:rPr lang="en-US" dirty="0"/>
                  <a:t>     Answer: </a:t>
                </a:r>
              </a:p>
              <a:p>
                <a:r>
                  <a:rPr lang="en-US" dirty="0"/>
                  <a:t>P(J and V’) </a:t>
                </a:r>
              </a:p>
              <a:p>
                <a:r>
                  <a:rPr lang="en-US" dirty="0"/>
                  <a:t>= P(J) – P(J</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V</m:t>
                    </m:r>
                    <m:r>
                      <a:rPr lang="en-US" b="0" i="0"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b="0" dirty="0">
                    <a:ea typeface="Cambria Math" panose="02040503050406030204" pitchFamily="18" charset="0"/>
                  </a:rPr>
                  <a:t>=0.18-0.036 </a:t>
                </a:r>
              </a:p>
              <a:p>
                <a:r>
                  <a:rPr lang="en-US" b="0" dirty="0">
                    <a:ea typeface="Cambria Math" panose="02040503050406030204" pitchFamily="18" charset="0"/>
                  </a:rPr>
                  <a:t>= 0.144</a:t>
                </a:r>
              </a:p>
              <a:p>
                <a:r>
                  <a:rPr lang="en-US" b="0" dirty="0">
                    <a:ea typeface="Cambria Math" panose="02040503050406030204" pitchFamily="18" charset="0"/>
                  </a:rPr>
                  <a:t>=14.4%</a:t>
                </a:r>
              </a:p>
              <a:p>
                <a:endParaRPr lang="en-US" dirty="0"/>
              </a:p>
              <a:p>
                <a:pPr marL="285750" indent="-285750">
                  <a:buFont typeface="Arial" panose="020B0604020202020204" pitchFamily="34" charset="0"/>
                  <a:buChar char="•"/>
                </a:pPr>
                <a:r>
                  <a:rPr lang="en-US" dirty="0"/>
                  <a:t>Conclude: 14.4% of individuals have seen a JUUL ad and do not vape.</a:t>
                </a:r>
              </a:p>
            </p:txBody>
          </p:sp>
        </mc:Choice>
        <mc:Fallback xmlns="">
          <p:sp>
            <p:nvSpPr>
              <p:cNvPr id="10" name="TextBox 9">
                <a:extLst>
                  <a:ext uri="{FF2B5EF4-FFF2-40B4-BE49-F238E27FC236}">
                    <a16:creationId xmlns:a16="http://schemas.microsoft.com/office/drawing/2014/main" id="{866034DD-219A-EF45-AFDC-267ADD31220B}"/>
                  </a:ext>
                </a:extLst>
              </p:cNvPr>
              <p:cNvSpPr txBox="1">
                <a:spLocks noRot="1" noChangeAspect="1" noMove="1" noResize="1" noEditPoints="1" noAdjustHandles="1" noChangeArrowheads="1" noChangeShapeType="1" noTextEdit="1"/>
              </p:cNvSpPr>
              <p:nvPr/>
            </p:nvSpPr>
            <p:spPr>
              <a:xfrm>
                <a:off x="7588364" y="1199707"/>
                <a:ext cx="4232464" cy="4524315"/>
              </a:xfrm>
              <a:prstGeom prst="rect">
                <a:avLst/>
              </a:prstGeom>
              <a:blipFill>
                <a:blip r:embed="rId4"/>
                <a:stretch>
                  <a:fillRect l="-1198" t="-279" b="-111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969606-72FF-F64D-AFE8-BFED2CFAED90}"/>
              </a:ext>
            </a:extLst>
          </p:cNvPr>
          <p:cNvSpPr txBox="1"/>
          <p:nvPr/>
        </p:nvSpPr>
        <p:spPr>
          <a:xfrm>
            <a:off x="371172" y="363413"/>
            <a:ext cx="9358616" cy="523220"/>
          </a:xfrm>
          <a:prstGeom prst="rect">
            <a:avLst/>
          </a:prstGeom>
          <a:noFill/>
        </p:spPr>
        <p:txBody>
          <a:bodyPr wrap="square" rtlCol="0">
            <a:spAutoFit/>
          </a:bodyPr>
          <a:lstStyle/>
          <a:p>
            <a:r>
              <a:rPr lang="en-US" sz="2800" b="1" dirty="0"/>
              <a:t>Using a Venn diagram to calculate a probability</a:t>
            </a:r>
          </a:p>
        </p:txBody>
      </p:sp>
    </p:spTree>
    <p:extLst>
      <p:ext uri="{BB962C8B-B14F-4D97-AF65-F5344CB8AC3E}">
        <p14:creationId xmlns:p14="http://schemas.microsoft.com/office/powerpoint/2010/main" val="1808516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2490</Words>
  <Application>Microsoft Macintosh PowerPoint</Application>
  <PresentationFormat>Widescreen</PresentationFormat>
  <Paragraphs>323</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Gill Sans MT</vt:lpstr>
      <vt:lpstr>Office Theme</vt:lpstr>
      <vt:lpstr>Using Venn diagrams to calculate probability of joint events</vt:lpstr>
      <vt:lpstr>Learning objectives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slides on independence</vt:lpstr>
      <vt:lpstr>Independence</vt:lpstr>
      <vt:lpstr>Example 1a</vt:lpstr>
      <vt:lpstr>Example 1b</vt:lpstr>
      <vt:lpstr>Example 2a</vt:lpstr>
      <vt:lpstr>Example 2b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19</cp:revision>
  <cp:lastPrinted>2020-09-18T18:59:26Z</cp:lastPrinted>
  <dcterms:created xsi:type="dcterms:W3CDTF">2019-09-26T18:28:42Z</dcterms:created>
  <dcterms:modified xsi:type="dcterms:W3CDTF">2020-09-18T18:59:34Z</dcterms:modified>
</cp:coreProperties>
</file>