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76" r:id="rId3"/>
    <p:sldId id="279" r:id="rId4"/>
    <p:sldId id="278" r:id="rId5"/>
    <p:sldId id="257" r:id="rId6"/>
    <p:sldId id="258" r:id="rId7"/>
    <p:sldId id="262" r:id="rId8"/>
    <p:sldId id="259" r:id="rId9"/>
    <p:sldId id="260" r:id="rId10"/>
    <p:sldId id="261" r:id="rId11"/>
    <p:sldId id="277" r:id="rId12"/>
    <p:sldId id="265" r:id="rId13"/>
    <p:sldId id="264" r:id="rId14"/>
    <p:sldId id="267" r:id="rId15"/>
    <p:sldId id="269" r:id="rId16"/>
    <p:sldId id="272"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p:restoredTop sz="78297"/>
  </p:normalViewPr>
  <p:slideViewPr>
    <p:cSldViewPr snapToGrid="0" snapToObjects="1">
      <p:cViewPr varScale="1">
        <p:scale>
          <a:sx n="98" d="100"/>
          <a:sy n="98" d="100"/>
        </p:scale>
        <p:origin x="10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30A153-3679-1E4F-B431-16BBAF03DA9F}" type="datetimeFigureOut">
              <a:rPr lang="en-US" smtClean="0"/>
              <a:t>12/3/20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7D43C1-1449-644F-8EA6-696EF7F15F23}" type="slidenum">
              <a:rPr lang="en-US" smtClean="0"/>
              <a:t>‹#›</a:t>
            </a:fld>
            <a:endParaRPr lang="en-US"/>
          </a:p>
        </p:txBody>
      </p:sp>
    </p:spTree>
    <p:extLst>
      <p:ext uri="{BB962C8B-B14F-4D97-AF65-F5344CB8AC3E}">
        <p14:creationId xmlns:p14="http://schemas.microsoft.com/office/powerpoint/2010/main" val="3270860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7D43C1-1449-644F-8EA6-696EF7F15F2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023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7D43C1-1449-644F-8EA6-696EF7F15F2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7316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7D43C1-1449-644F-8EA6-696EF7F15F2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7212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2AF7-228E-1741-9274-B91D892BF6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DB76CF-BB4D-1543-8F4A-D042598CA7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E0D733-53AE-7646-AE55-089BE1FA7715}"/>
              </a:ext>
            </a:extLst>
          </p:cNvPr>
          <p:cNvSpPr>
            <a:spLocks noGrp="1"/>
          </p:cNvSpPr>
          <p:nvPr>
            <p:ph type="dt" sz="half" idx="10"/>
          </p:nvPr>
        </p:nvSpPr>
        <p:spPr/>
        <p:txBody>
          <a:bodyPr/>
          <a:lstStyle/>
          <a:p>
            <a:fld id="{2DBA5693-7703-8444-8B9F-A2AE8C83DD15}" type="datetimeFigureOut">
              <a:rPr lang="en-US" smtClean="0"/>
              <a:t>12/3/20</a:t>
            </a:fld>
            <a:endParaRPr lang="en-US"/>
          </a:p>
        </p:txBody>
      </p:sp>
      <p:sp>
        <p:nvSpPr>
          <p:cNvPr id="5" name="Footer Placeholder 4">
            <a:extLst>
              <a:ext uri="{FF2B5EF4-FFF2-40B4-BE49-F238E27FC236}">
                <a16:creationId xmlns:a16="http://schemas.microsoft.com/office/drawing/2014/main" id="{133AB5EB-D476-C54E-9ABD-47D5BF943D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689276-4AF1-9F49-A635-451EF48D5344}"/>
              </a:ext>
            </a:extLst>
          </p:cNvPr>
          <p:cNvSpPr>
            <a:spLocks noGrp="1"/>
          </p:cNvSpPr>
          <p:nvPr>
            <p:ph type="sldNum" sz="quarter" idx="12"/>
          </p:nvPr>
        </p:nvSpPr>
        <p:spPr/>
        <p:txBody>
          <a:bodyPr/>
          <a:lstStyle/>
          <a:p>
            <a:fld id="{5C031943-29C4-9F4C-BAF9-14DF04E6700F}" type="slidenum">
              <a:rPr lang="en-US" smtClean="0"/>
              <a:t>‹#›</a:t>
            </a:fld>
            <a:endParaRPr lang="en-US"/>
          </a:p>
        </p:txBody>
      </p:sp>
    </p:spTree>
    <p:extLst>
      <p:ext uri="{BB962C8B-B14F-4D97-AF65-F5344CB8AC3E}">
        <p14:creationId xmlns:p14="http://schemas.microsoft.com/office/powerpoint/2010/main" val="3087212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C58FC-DF0E-1C4E-AB13-94C942764C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DB9BA9-F3BE-3641-A72B-76415635ED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874369-B02C-624D-BFCF-A1E9F6E6B986}"/>
              </a:ext>
            </a:extLst>
          </p:cNvPr>
          <p:cNvSpPr>
            <a:spLocks noGrp="1"/>
          </p:cNvSpPr>
          <p:nvPr>
            <p:ph type="dt" sz="half" idx="10"/>
          </p:nvPr>
        </p:nvSpPr>
        <p:spPr/>
        <p:txBody>
          <a:bodyPr/>
          <a:lstStyle/>
          <a:p>
            <a:fld id="{2DBA5693-7703-8444-8B9F-A2AE8C83DD15}" type="datetimeFigureOut">
              <a:rPr lang="en-US" smtClean="0"/>
              <a:t>12/3/20</a:t>
            </a:fld>
            <a:endParaRPr lang="en-US"/>
          </a:p>
        </p:txBody>
      </p:sp>
      <p:sp>
        <p:nvSpPr>
          <p:cNvPr id="5" name="Footer Placeholder 4">
            <a:extLst>
              <a:ext uri="{FF2B5EF4-FFF2-40B4-BE49-F238E27FC236}">
                <a16:creationId xmlns:a16="http://schemas.microsoft.com/office/drawing/2014/main" id="{E9FEEB3C-EA51-1C40-AE12-D0BDA0EBA9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16BC0-9EC6-624E-907E-63E2666073FD}"/>
              </a:ext>
            </a:extLst>
          </p:cNvPr>
          <p:cNvSpPr>
            <a:spLocks noGrp="1"/>
          </p:cNvSpPr>
          <p:nvPr>
            <p:ph type="sldNum" sz="quarter" idx="12"/>
          </p:nvPr>
        </p:nvSpPr>
        <p:spPr/>
        <p:txBody>
          <a:bodyPr/>
          <a:lstStyle/>
          <a:p>
            <a:fld id="{5C031943-29C4-9F4C-BAF9-14DF04E6700F}" type="slidenum">
              <a:rPr lang="en-US" smtClean="0"/>
              <a:t>‹#›</a:t>
            </a:fld>
            <a:endParaRPr lang="en-US"/>
          </a:p>
        </p:txBody>
      </p:sp>
    </p:spTree>
    <p:extLst>
      <p:ext uri="{BB962C8B-B14F-4D97-AF65-F5344CB8AC3E}">
        <p14:creationId xmlns:p14="http://schemas.microsoft.com/office/powerpoint/2010/main" val="3351957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D866CF-D165-694D-B873-CE5A39BC01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5AF872-D487-8849-98C8-CC7332A672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F614F-337F-F440-9F3D-32CC24CE384A}"/>
              </a:ext>
            </a:extLst>
          </p:cNvPr>
          <p:cNvSpPr>
            <a:spLocks noGrp="1"/>
          </p:cNvSpPr>
          <p:nvPr>
            <p:ph type="dt" sz="half" idx="10"/>
          </p:nvPr>
        </p:nvSpPr>
        <p:spPr/>
        <p:txBody>
          <a:bodyPr/>
          <a:lstStyle/>
          <a:p>
            <a:fld id="{2DBA5693-7703-8444-8B9F-A2AE8C83DD15}" type="datetimeFigureOut">
              <a:rPr lang="en-US" smtClean="0"/>
              <a:t>12/3/20</a:t>
            </a:fld>
            <a:endParaRPr lang="en-US"/>
          </a:p>
        </p:txBody>
      </p:sp>
      <p:sp>
        <p:nvSpPr>
          <p:cNvPr id="5" name="Footer Placeholder 4">
            <a:extLst>
              <a:ext uri="{FF2B5EF4-FFF2-40B4-BE49-F238E27FC236}">
                <a16:creationId xmlns:a16="http://schemas.microsoft.com/office/drawing/2014/main" id="{C17468A1-DD8E-6549-AC89-747EAE47A9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1C8B21-7FF9-1843-A269-6BD77F3F1A7B}"/>
              </a:ext>
            </a:extLst>
          </p:cNvPr>
          <p:cNvSpPr>
            <a:spLocks noGrp="1"/>
          </p:cNvSpPr>
          <p:nvPr>
            <p:ph type="sldNum" sz="quarter" idx="12"/>
          </p:nvPr>
        </p:nvSpPr>
        <p:spPr/>
        <p:txBody>
          <a:bodyPr/>
          <a:lstStyle/>
          <a:p>
            <a:fld id="{5C031943-29C4-9F4C-BAF9-14DF04E6700F}" type="slidenum">
              <a:rPr lang="en-US" smtClean="0"/>
              <a:t>‹#›</a:t>
            </a:fld>
            <a:endParaRPr lang="en-US"/>
          </a:p>
        </p:txBody>
      </p:sp>
    </p:spTree>
    <p:extLst>
      <p:ext uri="{BB962C8B-B14F-4D97-AF65-F5344CB8AC3E}">
        <p14:creationId xmlns:p14="http://schemas.microsoft.com/office/powerpoint/2010/main" val="1303011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9A803-1976-BF47-AB33-2C4649A715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12A86D-6503-1743-AD3A-6F022BCE0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9273E4-F043-1D49-897E-0F89B5BD6F02}"/>
              </a:ext>
            </a:extLst>
          </p:cNvPr>
          <p:cNvSpPr>
            <a:spLocks noGrp="1"/>
          </p:cNvSpPr>
          <p:nvPr>
            <p:ph type="dt" sz="half" idx="10"/>
          </p:nvPr>
        </p:nvSpPr>
        <p:spPr/>
        <p:txBody>
          <a:bodyPr/>
          <a:lstStyle/>
          <a:p>
            <a:fld id="{2DBA5693-7703-8444-8B9F-A2AE8C83DD15}" type="datetimeFigureOut">
              <a:rPr lang="en-US" smtClean="0"/>
              <a:t>12/3/20</a:t>
            </a:fld>
            <a:endParaRPr lang="en-US"/>
          </a:p>
        </p:txBody>
      </p:sp>
      <p:sp>
        <p:nvSpPr>
          <p:cNvPr id="5" name="Footer Placeholder 4">
            <a:extLst>
              <a:ext uri="{FF2B5EF4-FFF2-40B4-BE49-F238E27FC236}">
                <a16:creationId xmlns:a16="http://schemas.microsoft.com/office/drawing/2014/main" id="{68CFA9BE-919F-724E-95A8-03143B39E9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49FE83-110C-DF44-A196-C1844401A9F8}"/>
              </a:ext>
            </a:extLst>
          </p:cNvPr>
          <p:cNvSpPr>
            <a:spLocks noGrp="1"/>
          </p:cNvSpPr>
          <p:nvPr>
            <p:ph type="sldNum" sz="quarter" idx="12"/>
          </p:nvPr>
        </p:nvSpPr>
        <p:spPr/>
        <p:txBody>
          <a:bodyPr/>
          <a:lstStyle/>
          <a:p>
            <a:fld id="{5C031943-29C4-9F4C-BAF9-14DF04E6700F}" type="slidenum">
              <a:rPr lang="en-US" smtClean="0"/>
              <a:t>‹#›</a:t>
            </a:fld>
            <a:endParaRPr lang="en-US"/>
          </a:p>
        </p:txBody>
      </p:sp>
    </p:spTree>
    <p:extLst>
      <p:ext uri="{BB962C8B-B14F-4D97-AF65-F5344CB8AC3E}">
        <p14:creationId xmlns:p14="http://schemas.microsoft.com/office/powerpoint/2010/main" val="3363654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9946E-627F-1B47-B3AE-C8B2F12B2A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E2767C-19AE-904B-842A-DFAE4B69BF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754595-31DD-2D43-A1BF-E7001833D7B6}"/>
              </a:ext>
            </a:extLst>
          </p:cNvPr>
          <p:cNvSpPr>
            <a:spLocks noGrp="1"/>
          </p:cNvSpPr>
          <p:nvPr>
            <p:ph type="dt" sz="half" idx="10"/>
          </p:nvPr>
        </p:nvSpPr>
        <p:spPr/>
        <p:txBody>
          <a:bodyPr/>
          <a:lstStyle/>
          <a:p>
            <a:fld id="{2DBA5693-7703-8444-8B9F-A2AE8C83DD15}" type="datetimeFigureOut">
              <a:rPr lang="en-US" smtClean="0"/>
              <a:t>12/3/20</a:t>
            </a:fld>
            <a:endParaRPr lang="en-US"/>
          </a:p>
        </p:txBody>
      </p:sp>
      <p:sp>
        <p:nvSpPr>
          <p:cNvPr id="5" name="Footer Placeholder 4">
            <a:extLst>
              <a:ext uri="{FF2B5EF4-FFF2-40B4-BE49-F238E27FC236}">
                <a16:creationId xmlns:a16="http://schemas.microsoft.com/office/drawing/2014/main" id="{1432166D-04FA-4C46-A023-44E2682B1A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C881AD-FCEB-614F-B054-FCB7FA0D78B4}"/>
              </a:ext>
            </a:extLst>
          </p:cNvPr>
          <p:cNvSpPr>
            <a:spLocks noGrp="1"/>
          </p:cNvSpPr>
          <p:nvPr>
            <p:ph type="sldNum" sz="quarter" idx="12"/>
          </p:nvPr>
        </p:nvSpPr>
        <p:spPr/>
        <p:txBody>
          <a:bodyPr/>
          <a:lstStyle/>
          <a:p>
            <a:fld id="{5C031943-29C4-9F4C-BAF9-14DF04E6700F}" type="slidenum">
              <a:rPr lang="en-US" smtClean="0"/>
              <a:t>‹#›</a:t>
            </a:fld>
            <a:endParaRPr lang="en-US"/>
          </a:p>
        </p:txBody>
      </p:sp>
    </p:spTree>
    <p:extLst>
      <p:ext uri="{BB962C8B-B14F-4D97-AF65-F5344CB8AC3E}">
        <p14:creationId xmlns:p14="http://schemas.microsoft.com/office/powerpoint/2010/main" val="2770838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C3796-6612-1242-AA07-D231973E87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4509D0-7166-C640-8ABA-5E85D958EA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213459-F156-DB42-8E1B-6B777A73FC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A1B79E-48EE-2241-9485-F73DF51FAAC8}"/>
              </a:ext>
            </a:extLst>
          </p:cNvPr>
          <p:cNvSpPr>
            <a:spLocks noGrp="1"/>
          </p:cNvSpPr>
          <p:nvPr>
            <p:ph type="dt" sz="half" idx="10"/>
          </p:nvPr>
        </p:nvSpPr>
        <p:spPr/>
        <p:txBody>
          <a:bodyPr/>
          <a:lstStyle/>
          <a:p>
            <a:fld id="{2DBA5693-7703-8444-8B9F-A2AE8C83DD15}" type="datetimeFigureOut">
              <a:rPr lang="en-US" smtClean="0"/>
              <a:t>12/3/20</a:t>
            </a:fld>
            <a:endParaRPr lang="en-US"/>
          </a:p>
        </p:txBody>
      </p:sp>
      <p:sp>
        <p:nvSpPr>
          <p:cNvPr id="6" name="Footer Placeholder 5">
            <a:extLst>
              <a:ext uri="{FF2B5EF4-FFF2-40B4-BE49-F238E27FC236}">
                <a16:creationId xmlns:a16="http://schemas.microsoft.com/office/drawing/2014/main" id="{A6488D9E-263A-BB42-947E-381D4D45A7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1B9C3B-8A36-A045-834F-A88C0F92BC47}"/>
              </a:ext>
            </a:extLst>
          </p:cNvPr>
          <p:cNvSpPr>
            <a:spLocks noGrp="1"/>
          </p:cNvSpPr>
          <p:nvPr>
            <p:ph type="sldNum" sz="quarter" idx="12"/>
          </p:nvPr>
        </p:nvSpPr>
        <p:spPr/>
        <p:txBody>
          <a:bodyPr/>
          <a:lstStyle/>
          <a:p>
            <a:fld id="{5C031943-29C4-9F4C-BAF9-14DF04E6700F}" type="slidenum">
              <a:rPr lang="en-US" smtClean="0"/>
              <a:t>‹#›</a:t>
            </a:fld>
            <a:endParaRPr lang="en-US"/>
          </a:p>
        </p:txBody>
      </p:sp>
    </p:spTree>
    <p:extLst>
      <p:ext uri="{BB962C8B-B14F-4D97-AF65-F5344CB8AC3E}">
        <p14:creationId xmlns:p14="http://schemas.microsoft.com/office/powerpoint/2010/main" val="3982780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A290-9835-254D-8AEB-A74ADC1CA0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16D295-0397-7D49-9AD5-13DA16ED2C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452F77-13B5-3846-8607-4CF9E4AB67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69A51D-258F-0048-A093-F4271468B3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431E67-9242-C345-A0DB-A7690CBD4D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445101-04FB-254E-9380-21EE1983A715}"/>
              </a:ext>
            </a:extLst>
          </p:cNvPr>
          <p:cNvSpPr>
            <a:spLocks noGrp="1"/>
          </p:cNvSpPr>
          <p:nvPr>
            <p:ph type="dt" sz="half" idx="10"/>
          </p:nvPr>
        </p:nvSpPr>
        <p:spPr/>
        <p:txBody>
          <a:bodyPr/>
          <a:lstStyle/>
          <a:p>
            <a:fld id="{2DBA5693-7703-8444-8B9F-A2AE8C83DD15}" type="datetimeFigureOut">
              <a:rPr lang="en-US" smtClean="0"/>
              <a:t>12/3/20</a:t>
            </a:fld>
            <a:endParaRPr lang="en-US"/>
          </a:p>
        </p:txBody>
      </p:sp>
      <p:sp>
        <p:nvSpPr>
          <p:cNvPr id="8" name="Footer Placeholder 7">
            <a:extLst>
              <a:ext uri="{FF2B5EF4-FFF2-40B4-BE49-F238E27FC236}">
                <a16:creationId xmlns:a16="http://schemas.microsoft.com/office/drawing/2014/main" id="{B8B8AB7D-7DF7-FD47-81FE-4E74CC351D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F565F4-3A69-CF45-99B6-9CC05B846548}"/>
              </a:ext>
            </a:extLst>
          </p:cNvPr>
          <p:cNvSpPr>
            <a:spLocks noGrp="1"/>
          </p:cNvSpPr>
          <p:nvPr>
            <p:ph type="sldNum" sz="quarter" idx="12"/>
          </p:nvPr>
        </p:nvSpPr>
        <p:spPr/>
        <p:txBody>
          <a:bodyPr/>
          <a:lstStyle/>
          <a:p>
            <a:fld id="{5C031943-29C4-9F4C-BAF9-14DF04E6700F}" type="slidenum">
              <a:rPr lang="en-US" smtClean="0"/>
              <a:t>‹#›</a:t>
            </a:fld>
            <a:endParaRPr lang="en-US"/>
          </a:p>
        </p:txBody>
      </p:sp>
    </p:spTree>
    <p:extLst>
      <p:ext uri="{BB962C8B-B14F-4D97-AF65-F5344CB8AC3E}">
        <p14:creationId xmlns:p14="http://schemas.microsoft.com/office/powerpoint/2010/main" val="120019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F5710-61FA-6C40-9675-9EC57569AC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0FC690-EF09-2740-8F7B-AB786B3D8DDD}"/>
              </a:ext>
            </a:extLst>
          </p:cNvPr>
          <p:cNvSpPr>
            <a:spLocks noGrp="1"/>
          </p:cNvSpPr>
          <p:nvPr>
            <p:ph type="dt" sz="half" idx="10"/>
          </p:nvPr>
        </p:nvSpPr>
        <p:spPr/>
        <p:txBody>
          <a:bodyPr/>
          <a:lstStyle/>
          <a:p>
            <a:fld id="{2DBA5693-7703-8444-8B9F-A2AE8C83DD15}" type="datetimeFigureOut">
              <a:rPr lang="en-US" smtClean="0"/>
              <a:t>12/3/20</a:t>
            </a:fld>
            <a:endParaRPr lang="en-US"/>
          </a:p>
        </p:txBody>
      </p:sp>
      <p:sp>
        <p:nvSpPr>
          <p:cNvPr id="4" name="Footer Placeholder 3">
            <a:extLst>
              <a:ext uri="{FF2B5EF4-FFF2-40B4-BE49-F238E27FC236}">
                <a16:creationId xmlns:a16="http://schemas.microsoft.com/office/drawing/2014/main" id="{2EA4F579-9471-6D47-803F-DD2CFF883A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E61B60-90EF-9C4C-BC68-F69E453DC58C}"/>
              </a:ext>
            </a:extLst>
          </p:cNvPr>
          <p:cNvSpPr>
            <a:spLocks noGrp="1"/>
          </p:cNvSpPr>
          <p:nvPr>
            <p:ph type="sldNum" sz="quarter" idx="12"/>
          </p:nvPr>
        </p:nvSpPr>
        <p:spPr/>
        <p:txBody>
          <a:bodyPr/>
          <a:lstStyle/>
          <a:p>
            <a:fld id="{5C031943-29C4-9F4C-BAF9-14DF04E6700F}" type="slidenum">
              <a:rPr lang="en-US" smtClean="0"/>
              <a:t>‹#›</a:t>
            </a:fld>
            <a:endParaRPr lang="en-US"/>
          </a:p>
        </p:txBody>
      </p:sp>
    </p:spTree>
    <p:extLst>
      <p:ext uri="{BB962C8B-B14F-4D97-AF65-F5344CB8AC3E}">
        <p14:creationId xmlns:p14="http://schemas.microsoft.com/office/powerpoint/2010/main" val="3864321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D16748-AB73-A946-BF85-38E67074CEF6}"/>
              </a:ext>
            </a:extLst>
          </p:cNvPr>
          <p:cNvSpPr>
            <a:spLocks noGrp="1"/>
          </p:cNvSpPr>
          <p:nvPr>
            <p:ph type="dt" sz="half" idx="10"/>
          </p:nvPr>
        </p:nvSpPr>
        <p:spPr/>
        <p:txBody>
          <a:bodyPr/>
          <a:lstStyle/>
          <a:p>
            <a:fld id="{2DBA5693-7703-8444-8B9F-A2AE8C83DD15}" type="datetimeFigureOut">
              <a:rPr lang="en-US" smtClean="0"/>
              <a:t>12/3/20</a:t>
            </a:fld>
            <a:endParaRPr lang="en-US"/>
          </a:p>
        </p:txBody>
      </p:sp>
      <p:sp>
        <p:nvSpPr>
          <p:cNvPr id="3" name="Footer Placeholder 2">
            <a:extLst>
              <a:ext uri="{FF2B5EF4-FFF2-40B4-BE49-F238E27FC236}">
                <a16:creationId xmlns:a16="http://schemas.microsoft.com/office/drawing/2014/main" id="{6A7234F9-243E-8C4D-B276-51E07E65F2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210A11-BAC0-954E-B82F-7FDD50272373}"/>
              </a:ext>
            </a:extLst>
          </p:cNvPr>
          <p:cNvSpPr>
            <a:spLocks noGrp="1"/>
          </p:cNvSpPr>
          <p:nvPr>
            <p:ph type="sldNum" sz="quarter" idx="12"/>
          </p:nvPr>
        </p:nvSpPr>
        <p:spPr/>
        <p:txBody>
          <a:bodyPr/>
          <a:lstStyle/>
          <a:p>
            <a:fld id="{5C031943-29C4-9F4C-BAF9-14DF04E6700F}" type="slidenum">
              <a:rPr lang="en-US" smtClean="0"/>
              <a:t>‹#›</a:t>
            </a:fld>
            <a:endParaRPr lang="en-US"/>
          </a:p>
        </p:txBody>
      </p:sp>
    </p:spTree>
    <p:extLst>
      <p:ext uri="{BB962C8B-B14F-4D97-AF65-F5344CB8AC3E}">
        <p14:creationId xmlns:p14="http://schemas.microsoft.com/office/powerpoint/2010/main" val="3418679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F4F46-EED2-8A4D-ADB2-DCE9E633F2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5BCA5F-1F43-8C46-9807-D9CA03C4D3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8E0067-212D-CF49-91C7-DA91494301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BF779A-61F2-7E45-9DB6-B0F01DD5D283}"/>
              </a:ext>
            </a:extLst>
          </p:cNvPr>
          <p:cNvSpPr>
            <a:spLocks noGrp="1"/>
          </p:cNvSpPr>
          <p:nvPr>
            <p:ph type="dt" sz="half" idx="10"/>
          </p:nvPr>
        </p:nvSpPr>
        <p:spPr/>
        <p:txBody>
          <a:bodyPr/>
          <a:lstStyle/>
          <a:p>
            <a:fld id="{2DBA5693-7703-8444-8B9F-A2AE8C83DD15}" type="datetimeFigureOut">
              <a:rPr lang="en-US" smtClean="0"/>
              <a:t>12/3/20</a:t>
            </a:fld>
            <a:endParaRPr lang="en-US"/>
          </a:p>
        </p:txBody>
      </p:sp>
      <p:sp>
        <p:nvSpPr>
          <p:cNvPr id="6" name="Footer Placeholder 5">
            <a:extLst>
              <a:ext uri="{FF2B5EF4-FFF2-40B4-BE49-F238E27FC236}">
                <a16:creationId xmlns:a16="http://schemas.microsoft.com/office/drawing/2014/main" id="{1DDDA926-C6B6-1F4E-98E1-17A179C4FF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5F18B5-93F2-7B43-9BF6-86100705823B}"/>
              </a:ext>
            </a:extLst>
          </p:cNvPr>
          <p:cNvSpPr>
            <a:spLocks noGrp="1"/>
          </p:cNvSpPr>
          <p:nvPr>
            <p:ph type="sldNum" sz="quarter" idx="12"/>
          </p:nvPr>
        </p:nvSpPr>
        <p:spPr/>
        <p:txBody>
          <a:bodyPr/>
          <a:lstStyle/>
          <a:p>
            <a:fld id="{5C031943-29C4-9F4C-BAF9-14DF04E6700F}" type="slidenum">
              <a:rPr lang="en-US" smtClean="0"/>
              <a:t>‹#›</a:t>
            </a:fld>
            <a:endParaRPr lang="en-US"/>
          </a:p>
        </p:txBody>
      </p:sp>
    </p:spTree>
    <p:extLst>
      <p:ext uri="{BB962C8B-B14F-4D97-AF65-F5344CB8AC3E}">
        <p14:creationId xmlns:p14="http://schemas.microsoft.com/office/powerpoint/2010/main" val="572339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A003F-04AC-C64B-97D2-FF1D285285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B59B2C-E939-654A-BEFB-78BC155214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16A54B-69D9-6D45-B4A2-9565E44EF1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59F7B4-B33A-9249-8A8F-841937E89D27}"/>
              </a:ext>
            </a:extLst>
          </p:cNvPr>
          <p:cNvSpPr>
            <a:spLocks noGrp="1"/>
          </p:cNvSpPr>
          <p:nvPr>
            <p:ph type="dt" sz="half" idx="10"/>
          </p:nvPr>
        </p:nvSpPr>
        <p:spPr/>
        <p:txBody>
          <a:bodyPr/>
          <a:lstStyle/>
          <a:p>
            <a:fld id="{2DBA5693-7703-8444-8B9F-A2AE8C83DD15}" type="datetimeFigureOut">
              <a:rPr lang="en-US" smtClean="0"/>
              <a:t>12/3/20</a:t>
            </a:fld>
            <a:endParaRPr lang="en-US"/>
          </a:p>
        </p:txBody>
      </p:sp>
      <p:sp>
        <p:nvSpPr>
          <p:cNvPr id="6" name="Footer Placeholder 5">
            <a:extLst>
              <a:ext uri="{FF2B5EF4-FFF2-40B4-BE49-F238E27FC236}">
                <a16:creationId xmlns:a16="http://schemas.microsoft.com/office/drawing/2014/main" id="{5388CB76-B6D9-7647-A52F-242CE334DA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99D490-723A-0E4C-84C8-EBB7E11AC4D8}"/>
              </a:ext>
            </a:extLst>
          </p:cNvPr>
          <p:cNvSpPr>
            <a:spLocks noGrp="1"/>
          </p:cNvSpPr>
          <p:nvPr>
            <p:ph type="sldNum" sz="quarter" idx="12"/>
          </p:nvPr>
        </p:nvSpPr>
        <p:spPr/>
        <p:txBody>
          <a:bodyPr/>
          <a:lstStyle/>
          <a:p>
            <a:fld id="{5C031943-29C4-9F4C-BAF9-14DF04E6700F}" type="slidenum">
              <a:rPr lang="en-US" smtClean="0"/>
              <a:t>‹#›</a:t>
            </a:fld>
            <a:endParaRPr lang="en-US"/>
          </a:p>
        </p:txBody>
      </p:sp>
    </p:spTree>
    <p:extLst>
      <p:ext uri="{BB962C8B-B14F-4D97-AF65-F5344CB8AC3E}">
        <p14:creationId xmlns:p14="http://schemas.microsoft.com/office/powerpoint/2010/main" val="3004674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98454B-701F-3D43-8B53-B399C834DA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585C1A-5805-E34E-880B-5CBACB7566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04955-46D5-C344-A8F7-3450A79400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BA5693-7703-8444-8B9F-A2AE8C83DD15}" type="datetimeFigureOut">
              <a:rPr lang="en-US" smtClean="0"/>
              <a:t>12/3/20</a:t>
            </a:fld>
            <a:endParaRPr lang="en-US"/>
          </a:p>
        </p:txBody>
      </p:sp>
      <p:sp>
        <p:nvSpPr>
          <p:cNvPr id="5" name="Footer Placeholder 4">
            <a:extLst>
              <a:ext uri="{FF2B5EF4-FFF2-40B4-BE49-F238E27FC236}">
                <a16:creationId xmlns:a16="http://schemas.microsoft.com/office/drawing/2014/main" id="{8896A36A-DBFF-9345-817A-7093B8C8A7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62FBA2-4E09-5B49-A9B4-5C080E2D94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31943-29C4-9F4C-BAF9-14DF04E6700F}" type="slidenum">
              <a:rPr lang="en-US" smtClean="0"/>
              <a:t>‹#›</a:t>
            </a:fld>
            <a:endParaRPr lang="en-US"/>
          </a:p>
        </p:txBody>
      </p:sp>
    </p:spTree>
    <p:extLst>
      <p:ext uri="{BB962C8B-B14F-4D97-AF65-F5344CB8AC3E}">
        <p14:creationId xmlns:p14="http://schemas.microsoft.com/office/powerpoint/2010/main" val="2161449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ph142-ucb.github.io/fa20/resourc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DCD14-F67F-FF4F-94BF-42AC721EE28B}"/>
              </a:ext>
            </a:extLst>
          </p:cNvPr>
          <p:cNvSpPr>
            <a:spLocks noGrp="1"/>
          </p:cNvSpPr>
          <p:nvPr>
            <p:ph type="ctrTitle"/>
          </p:nvPr>
        </p:nvSpPr>
        <p:spPr/>
        <p:txBody>
          <a:bodyPr/>
          <a:lstStyle/>
          <a:p>
            <a:r>
              <a:rPr lang="en-US" dirty="0"/>
              <a:t>Bringing it all together</a:t>
            </a:r>
          </a:p>
        </p:txBody>
      </p:sp>
      <p:sp>
        <p:nvSpPr>
          <p:cNvPr id="3" name="Subtitle 2">
            <a:extLst>
              <a:ext uri="{FF2B5EF4-FFF2-40B4-BE49-F238E27FC236}">
                <a16:creationId xmlns:a16="http://schemas.microsoft.com/office/drawing/2014/main" id="{A6111DF8-E1A4-724E-93F6-49D95B88183A}"/>
              </a:ext>
            </a:extLst>
          </p:cNvPr>
          <p:cNvSpPr>
            <a:spLocks noGrp="1"/>
          </p:cNvSpPr>
          <p:nvPr>
            <p:ph type="subTitle" idx="1"/>
          </p:nvPr>
        </p:nvSpPr>
        <p:spPr/>
        <p:txBody>
          <a:bodyPr/>
          <a:lstStyle/>
          <a:p>
            <a:r>
              <a:rPr lang="en-US" dirty="0"/>
              <a:t>December 4, 2020</a:t>
            </a:r>
          </a:p>
        </p:txBody>
      </p:sp>
    </p:spTree>
    <p:extLst>
      <p:ext uri="{BB962C8B-B14F-4D97-AF65-F5344CB8AC3E}">
        <p14:creationId xmlns:p14="http://schemas.microsoft.com/office/powerpoint/2010/main" val="857918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F2EA2-440A-4342-BBAE-A722C3BBD50A}"/>
              </a:ext>
            </a:extLst>
          </p:cNvPr>
          <p:cNvSpPr>
            <a:spLocks noGrp="1"/>
          </p:cNvSpPr>
          <p:nvPr>
            <p:ph type="title"/>
          </p:nvPr>
        </p:nvSpPr>
        <p:spPr/>
        <p:txBody>
          <a:bodyPr/>
          <a:lstStyle/>
          <a:p>
            <a:r>
              <a:rPr lang="en-US" dirty="0"/>
              <a:t>If you have binary data</a:t>
            </a:r>
          </a:p>
        </p:txBody>
      </p:sp>
      <p:sp>
        <p:nvSpPr>
          <p:cNvPr id="4" name="TextBox 3">
            <a:extLst>
              <a:ext uri="{FF2B5EF4-FFF2-40B4-BE49-F238E27FC236}">
                <a16:creationId xmlns:a16="http://schemas.microsoft.com/office/drawing/2014/main" id="{C2FCCF80-035A-C845-A53D-8E266540554D}"/>
              </a:ext>
            </a:extLst>
          </p:cNvPr>
          <p:cNvSpPr txBox="1"/>
          <p:nvPr/>
        </p:nvSpPr>
        <p:spPr>
          <a:xfrm>
            <a:off x="5116945" y="1690688"/>
            <a:ext cx="2115128" cy="369332"/>
          </a:xfrm>
          <a:prstGeom prst="rect">
            <a:avLst/>
          </a:prstGeom>
          <a:solidFill>
            <a:schemeClr val="accent5">
              <a:lumMod val="40000"/>
              <a:lumOff val="6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How many samples?</a:t>
            </a:r>
          </a:p>
        </p:txBody>
      </p:sp>
      <p:sp>
        <p:nvSpPr>
          <p:cNvPr id="5" name="TextBox 4">
            <a:extLst>
              <a:ext uri="{FF2B5EF4-FFF2-40B4-BE49-F238E27FC236}">
                <a16:creationId xmlns:a16="http://schemas.microsoft.com/office/drawing/2014/main" id="{6688ED5D-4135-E244-A0A3-71ECE6F86DFA}"/>
              </a:ext>
            </a:extLst>
          </p:cNvPr>
          <p:cNvSpPr txBox="1"/>
          <p:nvPr/>
        </p:nvSpPr>
        <p:spPr>
          <a:xfrm>
            <a:off x="1676400" y="2267961"/>
            <a:ext cx="1408545" cy="369332"/>
          </a:xfrm>
          <a:prstGeom prst="rect">
            <a:avLst/>
          </a:prstGeom>
          <a:solidFill>
            <a:schemeClr val="accent5">
              <a:lumMod val="40000"/>
              <a:lumOff val="6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One sample</a:t>
            </a:r>
          </a:p>
        </p:txBody>
      </p:sp>
      <p:sp>
        <p:nvSpPr>
          <p:cNvPr id="6" name="TextBox 5">
            <a:extLst>
              <a:ext uri="{FF2B5EF4-FFF2-40B4-BE49-F238E27FC236}">
                <a16:creationId xmlns:a16="http://schemas.microsoft.com/office/drawing/2014/main" id="{F0DA13AB-3B9B-9E4B-ADB4-C797F56DC932}"/>
              </a:ext>
            </a:extLst>
          </p:cNvPr>
          <p:cNvSpPr txBox="1"/>
          <p:nvPr/>
        </p:nvSpPr>
        <p:spPr>
          <a:xfrm>
            <a:off x="5467924" y="2267961"/>
            <a:ext cx="1408545" cy="369332"/>
          </a:xfrm>
          <a:prstGeom prst="rect">
            <a:avLst/>
          </a:prstGeom>
          <a:solidFill>
            <a:schemeClr val="accent5">
              <a:lumMod val="40000"/>
              <a:lumOff val="6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Two samples</a:t>
            </a:r>
          </a:p>
        </p:txBody>
      </p:sp>
      <p:sp>
        <p:nvSpPr>
          <p:cNvPr id="7" name="TextBox 6">
            <a:extLst>
              <a:ext uri="{FF2B5EF4-FFF2-40B4-BE49-F238E27FC236}">
                <a16:creationId xmlns:a16="http://schemas.microsoft.com/office/drawing/2014/main" id="{FD64BFA0-A9B2-5E46-92E0-0F6325E348C5}"/>
              </a:ext>
            </a:extLst>
          </p:cNvPr>
          <p:cNvSpPr txBox="1"/>
          <p:nvPr/>
        </p:nvSpPr>
        <p:spPr>
          <a:xfrm>
            <a:off x="9074728" y="2267961"/>
            <a:ext cx="1233054" cy="369332"/>
          </a:xfrm>
          <a:prstGeom prst="rect">
            <a:avLst/>
          </a:prstGeom>
          <a:solidFill>
            <a:schemeClr val="accent5">
              <a:lumMod val="40000"/>
              <a:lumOff val="6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&gt;2 samples</a:t>
            </a:r>
          </a:p>
        </p:txBody>
      </p:sp>
      <p:cxnSp>
        <p:nvCxnSpPr>
          <p:cNvPr id="8" name="Straight Connector 7">
            <a:extLst>
              <a:ext uri="{FF2B5EF4-FFF2-40B4-BE49-F238E27FC236}">
                <a16:creationId xmlns:a16="http://schemas.microsoft.com/office/drawing/2014/main" id="{633CAB3D-2825-9645-8761-FDB479C8117D}"/>
              </a:ext>
            </a:extLst>
          </p:cNvPr>
          <p:cNvCxnSpPr>
            <a:stCxn id="4" idx="2"/>
            <a:endCxn id="6" idx="0"/>
          </p:cNvCxnSpPr>
          <p:nvPr/>
        </p:nvCxnSpPr>
        <p:spPr>
          <a:xfrm flipH="1">
            <a:off x="6172197" y="2060020"/>
            <a:ext cx="2312" cy="2079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7C78973-9992-E347-9FA4-BE065C05BEB5}"/>
              </a:ext>
            </a:extLst>
          </p:cNvPr>
          <p:cNvCxnSpPr>
            <a:cxnSpLocks/>
            <a:stCxn id="4" idx="2"/>
            <a:endCxn id="7" idx="0"/>
          </p:cNvCxnSpPr>
          <p:nvPr/>
        </p:nvCxnSpPr>
        <p:spPr>
          <a:xfrm>
            <a:off x="6174509" y="2060020"/>
            <a:ext cx="3516746" cy="2079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A7D8029-A550-AB41-BDF5-C70693FE8F16}"/>
              </a:ext>
            </a:extLst>
          </p:cNvPr>
          <p:cNvCxnSpPr/>
          <p:nvPr/>
        </p:nvCxnSpPr>
        <p:spPr>
          <a:xfrm flipH="1">
            <a:off x="2380673" y="2060020"/>
            <a:ext cx="3793836" cy="20794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C2CD55A-E0FA-7F46-B5E9-1D17535F3A09}"/>
              </a:ext>
            </a:extLst>
          </p:cNvPr>
          <p:cNvSpPr txBox="1"/>
          <p:nvPr/>
        </p:nvSpPr>
        <p:spPr>
          <a:xfrm>
            <a:off x="1623289" y="3214566"/>
            <a:ext cx="1514765" cy="1200329"/>
          </a:xfrm>
          <a:prstGeom prst="rect">
            <a:avLst/>
          </a:prstGeom>
          <a:solidFill>
            <a:schemeClr val="accent6">
              <a:lumMod val="40000"/>
              <a:lumOff val="60000"/>
            </a:schemeClr>
          </a:solidFill>
          <a:ln w="28575">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One sample z-test for a proportion (Ch 19)</a:t>
            </a:r>
          </a:p>
        </p:txBody>
      </p:sp>
      <p:sp>
        <p:nvSpPr>
          <p:cNvPr id="13" name="TextBox 12">
            <a:extLst>
              <a:ext uri="{FF2B5EF4-FFF2-40B4-BE49-F238E27FC236}">
                <a16:creationId xmlns:a16="http://schemas.microsoft.com/office/drawing/2014/main" id="{6EA838BB-7B9F-1847-9059-FA6DE293BD35}"/>
              </a:ext>
            </a:extLst>
          </p:cNvPr>
          <p:cNvSpPr txBox="1"/>
          <p:nvPr/>
        </p:nvSpPr>
        <p:spPr>
          <a:xfrm>
            <a:off x="4657431" y="3593255"/>
            <a:ext cx="1514765" cy="1200329"/>
          </a:xfrm>
          <a:prstGeom prst="rect">
            <a:avLst/>
          </a:prstGeom>
          <a:solidFill>
            <a:schemeClr val="accent6">
              <a:lumMod val="40000"/>
              <a:lumOff val="60000"/>
            </a:schemeClr>
          </a:solidFill>
          <a:ln w="28575">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Two sample z-test for proportions (Ch 20)</a:t>
            </a:r>
          </a:p>
        </p:txBody>
      </p:sp>
      <p:sp>
        <p:nvSpPr>
          <p:cNvPr id="14" name="TextBox 13">
            <a:extLst>
              <a:ext uri="{FF2B5EF4-FFF2-40B4-BE49-F238E27FC236}">
                <a16:creationId xmlns:a16="http://schemas.microsoft.com/office/drawing/2014/main" id="{720F4AE8-D68A-314D-8C68-A15EB25D83E0}"/>
              </a:ext>
            </a:extLst>
          </p:cNvPr>
          <p:cNvSpPr txBox="1"/>
          <p:nvPr/>
        </p:nvSpPr>
        <p:spPr>
          <a:xfrm>
            <a:off x="6657103" y="3593255"/>
            <a:ext cx="1514765" cy="1200329"/>
          </a:xfrm>
          <a:prstGeom prst="rect">
            <a:avLst/>
          </a:prstGeom>
          <a:solidFill>
            <a:schemeClr val="accent6">
              <a:lumMod val="40000"/>
              <a:lumOff val="60000"/>
            </a:schemeClr>
          </a:solidFill>
          <a:ln w="28575">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Chi-square test for independence (Ch 22)</a:t>
            </a:r>
          </a:p>
        </p:txBody>
      </p:sp>
      <p:sp>
        <p:nvSpPr>
          <p:cNvPr id="15" name="TextBox 14">
            <a:extLst>
              <a:ext uri="{FF2B5EF4-FFF2-40B4-BE49-F238E27FC236}">
                <a16:creationId xmlns:a16="http://schemas.microsoft.com/office/drawing/2014/main" id="{54FBCCE3-1909-EB43-AF4C-5B424B44A99E}"/>
              </a:ext>
            </a:extLst>
          </p:cNvPr>
          <p:cNvSpPr txBox="1"/>
          <p:nvPr/>
        </p:nvSpPr>
        <p:spPr>
          <a:xfrm>
            <a:off x="8933872" y="3219640"/>
            <a:ext cx="1514765" cy="1200329"/>
          </a:xfrm>
          <a:prstGeom prst="rect">
            <a:avLst/>
          </a:prstGeom>
          <a:solidFill>
            <a:schemeClr val="accent6">
              <a:lumMod val="40000"/>
              <a:lumOff val="60000"/>
            </a:schemeClr>
          </a:solidFill>
          <a:ln w="28575">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Chi-square test for independence(Ch 22)</a:t>
            </a:r>
          </a:p>
        </p:txBody>
      </p:sp>
      <p:cxnSp>
        <p:nvCxnSpPr>
          <p:cNvPr id="16" name="Straight Connector 15">
            <a:extLst>
              <a:ext uri="{FF2B5EF4-FFF2-40B4-BE49-F238E27FC236}">
                <a16:creationId xmlns:a16="http://schemas.microsoft.com/office/drawing/2014/main" id="{6DD56FB6-4B95-2C41-83D9-E8F768A7CD5F}"/>
              </a:ext>
            </a:extLst>
          </p:cNvPr>
          <p:cNvCxnSpPr>
            <a:cxnSpLocks/>
            <a:endCxn id="12" idx="0"/>
          </p:cNvCxnSpPr>
          <p:nvPr/>
        </p:nvCxnSpPr>
        <p:spPr>
          <a:xfrm flipH="1">
            <a:off x="2380672" y="2637293"/>
            <a:ext cx="2" cy="57727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16D2961-756B-494B-A2FE-760029494D35}"/>
              </a:ext>
            </a:extLst>
          </p:cNvPr>
          <p:cNvCxnSpPr>
            <a:cxnSpLocks/>
            <a:endCxn id="13" idx="0"/>
          </p:cNvCxnSpPr>
          <p:nvPr/>
        </p:nvCxnSpPr>
        <p:spPr>
          <a:xfrm>
            <a:off x="5414813" y="3223923"/>
            <a:ext cx="1" cy="3693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DF213F0-59D4-6E44-BB29-2394457CB127}"/>
              </a:ext>
            </a:extLst>
          </p:cNvPr>
          <p:cNvCxnSpPr>
            <a:cxnSpLocks/>
          </p:cNvCxnSpPr>
          <p:nvPr/>
        </p:nvCxnSpPr>
        <p:spPr>
          <a:xfrm flipV="1">
            <a:off x="5414813" y="3214565"/>
            <a:ext cx="1978324" cy="93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35B3958-C474-DF45-A2B2-849BD6AF7E7F}"/>
              </a:ext>
            </a:extLst>
          </p:cNvPr>
          <p:cNvCxnSpPr>
            <a:cxnSpLocks/>
          </p:cNvCxnSpPr>
          <p:nvPr/>
        </p:nvCxnSpPr>
        <p:spPr>
          <a:xfrm flipH="1">
            <a:off x="9691254" y="2637292"/>
            <a:ext cx="2" cy="57727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AA29B8F-8B71-104F-8A2D-1AE02D762A47}"/>
              </a:ext>
            </a:extLst>
          </p:cNvPr>
          <p:cNvCxnSpPr>
            <a:cxnSpLocks/>
          </p:cNvCxnSpPr>
          <p:nvPr/>
        </p:nvCxnSpPr>
        <p:spPr>
          <a:xfrm>
            <a:off x="7393136" y="3214565"/>
            <a:ext cx="1" cy="3693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07E34C1-43DD-B543-942F-4BF82FE16F07}"/>
              </a:ext>
            </a:extLst>
          </p:cNvPr>
          <p:cNvCxnSpPr>
            <a:cxnSpLocks/>
          </p:cNvCxnSpPr>
          <p:nvPr/>
        </p:nvCxnSpPr>
        <p:spPr>
          <a:xfrm>
            <a:off x="6254757" y="2637292"/>
            <a:ext cx="0" cy="58663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B067782-FB2E-3D4F-930E-71C21CA11029}"/>
              </a:ext>
            </a:extLst>
          </p:cNvPr>
          <p:cNvSpPr txBox="1"/>
          <p:nvPr/>
        </p:nvSpPr>
        <p:spPr>
          <a:xfrm>
            <a:off x="5814428" y="2925928"/>
            <a:ext cx="192521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equivalent</a:t>
            </a:r>
          </a:p>
        </p:txBody>
      </p:sp>
      <p:sp>
        <p:nvSpPr>
          <p:cNvPr id="32" name="TextBox 31">
            <a:extLst>
              <a:ext uri="{FF2B5EF4-FFF2-40B4-BE49-F238E27FC236}">
                <a16:creationId xmlns:a16="http://schemas.microsoft.com/office/drawing/2014/main" id="{80FFEF56-B87A-6149-9189-CD5B44E42274}"/>
              </a:ext>
            </a:extLst>
          </p:cNvPr>
          <p:cNvSpPr txBox="1"/>
          <p:nvPr/>
        </p:nvSpPr>
        <p:spPr>
          <a:xfrm>
            <a:off x="1211115" y="4590040"/>
            <a:ext cx="2339112" cy="1169551"/>
          </a:xfrm>
          <a:prstGeom prst="rect">
            <a:avLst/>
          </a:prstGeom>
          <a:solidFill>
            <a:srgbClr val="FFC000"/>
          </a:solidFill>
          <a:ln w="28575">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Four CI methods: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Large sample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Plus four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Clopper Pearson/Exact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Wilson Score</a:t>
            </a:r>
          </a:p>
        </p:txBody>
      </p:sp>
      <p:sp>
        <p:nvSpPr>
          <p:cNvPr id="33" name="TextBox 32">
            <a:extLst>
              <a:ext uri="{FF2B5EF4-FFF2-40B4-BE49-F238E27FC236}">
                <a16:creationId xmlns:a16="http://schemas.microsoft.com/office/drawing/2014/main" id="{9F305110-C073-9145-9F4B-E6480F202CF7}"/>
              </a:ext>
            </a:extLst>
          </p:cNvPr>
          <p:cNvSpPr txBox="1"/>
          <p:nvPr/>
        </p:nvSpPr>
        <p:spPr>
          <a:xfrm>
            <a:off x="4163339" y="4931044"/>
            <a:ext cx="2339112" cy="738664"/>
          </a:xfrm>
          <a:prstGeom prst="rect">
            <a:avLst/>
          </a:prstGeom>
          <a:solidFill>
            <a:srgbClr val="FFC000"/>
          </a:solidFill>
          <a:ln w="28575">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Two CI methods: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Large sample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Plus four</a:t>
            </a:r>
          </a:p>
        </p:txBody>
      </p:sp>
    </p:spTree>
    <p:extLst>
      <p:ext uri="{BB962C8B-B14F-4D97-AF65-F5344CB8AC3E}">
        <p14:creationId xmlns:p14="http://schemas.microsoft.com/office/powerpoint/2010/main" val="3157952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1174F-732A-1A4C-9ED2-FFA9979092A5}"/>
              </a:ext>
            </a:extLst>
          </p:cNvPr>
          <p:cNvSpPr>
            <a:spLocks noGrp="1"/>
          </p:cNvSpPr>
          <p:nvPr>
            <p:ph type="title"/>
          </p:nvPr>
        </p:nvSpPr>
        <p:spPr/>
        <p:txBody>
          <a:bodyPr/>
          <a:lstStyle/>
          <a:p>
            <a:r>
              <a:rPr lang="en-US" dirty="0"/>
              <a:t>If you have categorical data (&gt;2 levels)</a:t>
            </a:r>
          </a:p>
        </p:txBody>
      </p:sp>
      <p:sp>
        <p:nvSpPr>
          <p:cNvPr id="4" name="TextBox 3">
            <a:extLst>
              <a:ext uri="{FF2B5EF4-FFF2-40B4-BE49-F238E27FC236}">
                <a16:creationId xmlns:a16="http://schemas.microsoft.com/office/drawing/2014/main" id="{E9F503A9-09DD-5046-A94A-48E47612CE93}"/>
              </a:ext>
            </a:extLst>
          </p:cNvPr>
          <p:cNvSpPr txBox="1"/>
          <p:nvPr/>
        </p:nvSpPr>
        <p:spPr>
          <a:xfrm>
            <a:off x="838200" y="2196524"/>
            <a:ext cx="2066925" cy="923330"/>
          </a:xfrm>
          <a:prstGeom prst="rect">
            <a:avLst/>
          </a:prstGeom>
          <a:solidFill>
            <a:schemeClr val="accent5">
              <a:lumMod val="40000"/>
              <a:lumOff val="6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Counts/percentages for one categorical variable</a:t>
            </a:r>
          </a:p>
        </p:txBody>
      </p:sp>
      <p:sp>
        <p:nvSpPr>
          <p:cNvPr id="5" name="TextBox 4">
            <a:extLst>
              <a:ext uri="{FF2B5EF4-FFF2-40B4-BE49-F238E27FC236}">
                <a16:creationId xmlns:a16="http://schemas.microsoft.com/office/drawing/2014/main" id="{8BF0052F-6060-DB41-933E-9B663EF3D102}"/>
              </a:ext>
            </a:extLst>
          </p:cNvPr>
          <p:cNvSpPr txBox="1"/>
          <p:nvPr/>
        </p:nvSpPr>
        <p:spPr>
          <a:xfrm>
            <a:off x="4505333" y="2196524"/>
            <a:ext cx="2066925" cy="1477328"/>
          </a:xfrm>
          <a:prstGeom prst="rect">
            <a:avLst/>
          </a:prstGeom>
          <a:solidFill>
            <a:schemeClr val="accent5">
              <a:lumMod val="40000"/>
              <a:lumOff val="6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Counts/percentages for contingency table of two categorical variables</a:t>
            </a:r>
          </a:p>
        </p:txBody>
      </p:sp>
      <p:sp>
        <p:nvSpPr>
          <p:cNvPr id="6" name="TextBox 5">
            <a:extLst>
              <a:ext uri="{FF2B5EF4-FFF2-40B4-BE49-F238E27FC236}">
                <a16:creationId xmlns:a16="http://schemas.microsoft.com/office/drawing/2014/main" id="{6D6B5762-AEF2-5042-847E-ABDAE032F5FF}"/>
              </a:ext>
            </a:extLst>
          </p:cNvPr>
          <p:cNvSpPr txBox="1"/>
          <p:nvPr/>
        </p:nvSpPr>
        <p:spPr>
          <a:xfrm>
            <a:off x="8204536" y="2293142"/>
            <a:ext cx="2066925" cy="923330"/>
          </a:xfrm>
          <a:prstGeom prst="rect">
            <a:avLst/>
          </a:prstGeom>
          <a:solidFill>
            <a:schemeClr val="accent5">
              <a:lumMod val="40000"/>
              <a:lumOff val="6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One categorical variable and one continuous variable</a:t>
            </a:r>
          </a:p>
        </p:txBody>
      </p:sp>
      <p:sp>
        <p:nvSpPr>
          <p:cNvPr id="7" name="TextBox 6">
            <a:extLst>
              <a:ext uri="{FF2B5EF4-FFF2-40B4-BE49-F238E27FC236}">
                <a16:creationId xmlns:a16="http://schemas.microsoft.com/office/drawing/2014/main" id="{0D05B016-051C-6F46-B046-CA22BDAFDCCE}"/>
              </a:ext>
            </a:extLst>
          </p:cNvPr>
          <p:cNvSpPr txBox="1"/>
          <p:nvPr/>
        </p:nvSpPr>
        <p:spPr>
          <a:xfrm>
            <a:off x="1114279" y="3901496"/>
            <a:ext cx="1514765" cy="1200329"/>
          </a:xfrm>
          <a:prstGeom prst="rect">
            <a:avLst/>
          </a:prstGeom>
          <a:solidFill>
            <a:schemeClr val="accent6">
              <a:lumMod val="40000"/>
              <a:lumOff val="60000"/>
            </a:schemeClr>
          </a:solidFill>
          <a:ln w="28575">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Chi-square test for goodness of fit (Ch 21)</a:t>
            </a:r>
          </a:p>
        </p:txBody>
      </p:sp>
      <p:sp>
        <p:nvSpPr>
          <p:cNvPr id="8" name="TextBox 7">
            <a:extLst>
              <a:ext uri="{FF2B5EF4-FFF2-40B4-BE49-F238E27FC236}">
                <a16:creationId xmlns:a16="http://schemas.microsoft.com/office/drawing/2014/main" id="{B336F825-A432-A348-AA51-45590ADEE8BF}"/>
              </a:ext>
            </a:extLst>
          </p:cNvPr>
          <p:cNvSpPr txBox="1"/>
          <p:nvPr/>
        </p:nvSpPr>
        <p:spPr>
          <a:xfrm>
            <a:off x="4781412" y="3904831"/>
            <a:ext cx="1514765" cy="1200329"/>
          </a:xfrm>
          <a:prstGeom prst="rect">
            <a:avLst/>
          </a:prstGeom>
          <a:solidFill>
            <a:schemeClr val="accent6">
              <a:lumMod val="40000"/>
              <a:lumOff val="60000"/>
            </a:schemeClr>
          </a:solidFill>
          <a:ln w="28575">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Chi-square test for independence (Ch 22)</a:t>
            </a:r>
          </a:p>
        </p:txBody>
      </p:sp>
      <p:sp>
        <p:nvSpPr>
          <p:cNvPr id="9" name="TextBox 8">
            <a:extLst>
              <a:ext uri="{FF2B5EF4-FFF2-40B4-BE49-F238E27FC236}">
                <a16:creationId xmlns:a16="http://schemas.microsoft.com/office/drawing/2014/main" id="{F6B797CB-E20A-AB46-BAF5-F4DE674C20EE}"/>
              </a:ext>
            </a:extLst>
          </p:cNvPr>
          <p:cNvSpPr txBox="1"/>
          <p:nvPr/>
        </p:nvSpPr>
        <p:spPr>
          <a:xfrm>
            <a:off x="7723234" y="3919413"/>
            <a:ext cx="1514765" cy="646331"/>
          </a:xfrm>
          <a:prstGeom prst="rect">
            <a:avLst/>
          </a:prstGeom>
          <a:solidFill>
            <a:schemeClr val="accent6">
              <a:lumMod val="40000"/>
              <a:lumOff val="60000"/>
            </a:schemeClr>
          </a:solidFill>
          <a:ln w="28575">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ANOVA (Ch 24)</a:t>
            </a:r>
          </a:p>
        </p:txBody>
      </p:sp>
      <p:sp>
        <p:nvSpPr>
          <p:cNvPr id="10" name="TextBox 9">
            <a:extLst>
              <a:ext uri="{FF2B5EF4-FFF2-40B4-BE49-F238E27FC236}">
                <a16:creationId xmlns:a16="http://schemas.microsoft.com/office/drawing/2014/main" id="{AB0846CC-A948-E04A-92E9-AEC47377F44F}"/>
              </a:ext>
            </a:extLst>
          </p:cNvPr>
          <p:cNvSpPr txBox="1"/>
          <p:nvPr/>
        </p:nvSpPr>
        <p:spPr>
          <a:xfrm>
            <a:off x="9455054" y="3901496"/>
            <a:ext cx="1514765" cy="1477328"/>
          </a:xfrm>
          <a:prstGeom prst="rect">
            <a:avLst/>
          </a:prstGeom>
          <a:solidFill>
            <a:schemeClr val="accent6">
              <a:lumMod val="40000"/>
              <a:lumOff val="60000"/>
            </a:schemeClr>
          </a:solidFill>
          <a:ln w="28575">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Regression with categorical x variable (no Chapter)</a:t>
            </a:r>
          </a:p>
        </p:txBody>
      </p:sp>
      <p:cxnSp>
        <p:nvCxnSpPr>
          <p:cNvPr id="11" name="Straight Connector 10">
            <a:extLst>
              <a:ext uri="{FF2B5EF4-FFF2-40B4-BE49-F238E27FC236}">
                <a16:creationId xmlns:a16="http://schemas.microsoft.com/office/drawing/2014/main" id="{40A953D9-33EA-9645-A88D-4A0E23BFA7D0}"/>
              </a:ext>
            </a:extLst>
          </p:cNvPr>
          <p:cNvCxnSpPr>
            <a:cxnSpLocks/>
            <a:stCxn id="4" idx="2"/>
          </p:cNvCxnSpPr>
          <p:nvPr/>
        </p:nvCxnSpPr>
        <p:spPr>
          <a:xfrm flipH="1">
            <a:off x="1871659" y="3119854"/>
            <a:ext cx="4" cy="7816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AF60545-337B-C541-8445-054E6517464E}"/>
              </a:ext>
            </a:extLst>
          </p:cNvPr>
          <p:cNvCxnSpPr>
            <a:cxnSpLocks/>
            <a:endCxn id="8" idx="0"/>
          </p:cNvCxnSpPr>
          <p:nvPr/>
        </p:nvCxnSpPr>
        <p:spPr>
          <a:xfrm flipH="1">
            <a:off x="5538795" y="3655514"/>
            <a:ext cx="4" cy="24931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D24C202-AFA1-9441-8E0D-EC8E493E5EEA}"/>
              </a:ext>
            </a:extLst>
          </p:cNvPr>
          <p:cNvCxnSpPr>
            <a:cxnSpLocks/>
            <a:stCxn id="6" idx="2"/>
            <a:endCxn id="9" idx="0"/>
          </p:cNvCxnSpPr>
          <p:nvPr/>
        </p:nvCxnSpPr>
        <p:spPr>
          <a:xfrm flipH="1">
            <a:off x="8480617" y="3216472"/>
            <a:ext cx="757382" cy="7029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48BD41-1BC3-BD48-9791-8AFDB08A2D99}"/>
              </a:ext>
            </a:extLst>
          </p:cNvPr>
          <p:cNvCxnSpPr>
            <a:cxnSpLocks/>
            <a:stCxn id="6" idx="2"/>
            <a:endCxn id="10" idx="0"/>
          </p:cNvCxnSpPr>
          <p:nvPr/>
        </p:nvCxnSpPr>
        <p:spPr>
          <a:xfrm>
            <a:off x="9237999" y="3216472"/>
            <a:ext cx="974438" cy="68502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6DAEC41-0E9E-134E-94C1-51207AB21EBA}"/>
              </a:ext>
            </a:extLst>
          </p:cNvPr>
          <p:cNvSpPr txBox="1"/>
          <p:nvPr/>
        </p:nvSpPr>
        <p:spPr>
          <a:xfrm>
            <a:off x="4781412" y="5378824"/>
            <a:ext cx="1514765" cy="954107"/>
          </a:xfrm>
          <a:prstGeom prst="rect">
            <a:avLst/>
          </a:prstGeom>
          <a:solidFill>
            <a:srgbClr val="FFFF00"/>
          </a:solidFill>
          <a:ln w="28575">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Non-parametric alternative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Permutation test</a:t>
            </a:r>
          </a:p>
        </p:txBody>
      </p:sp>
    </p:spTree>
    <p:extLst>
      <p:ext uri="{BB962C8B-B14F-4D97-AF65-F5344CB8AC3E}">
        <p14:creationId xmlns:p14="http://schemas.microsoft.com/office/powerpoint/2010/main" val="3844845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035FE-2C46-5943-8C40-66F66983BF8F}"/>
              </a:ext>
            </a:extLst>
          </p:cNvPr>
          <p:cNvSpPr>
            <a:spLocks noGrp="1"/>
          </p:cNvSpPr>
          <p:nvPr>
            <p:ph type="title"/>
          </p:nvPr>
        </p:nvSpPr>
        <p:spPr/>
        <p:txBody>
          <a:bodyPr/>
          <a:lstStyle/>
          <a:p>
            <a:r>
              <a:rPr lang="en-US" dirty="0"/>
              <a:t>What about inference for regression?	</a:t>
            </a:r>
          </a:p>
        </p:txBody>
      </p:sp>
      <p:sp>
        <p:nvSpPr>
          <p:cNvPr id="3" name="Content Placeholder 2">
            <a:extLst>
              <a:ext uri="{FF2B5EF4-FFF2-40B4-BE49-F238E27FC236}">
                <a16:creationId xmlns:a16="http://schemas.microsoft.com/office/drawing/2014/main" id="{2A4665A5-3D2A-8344-8F25-7DAC3728186E}"/>
              </a:ext>
            </a:extLst>
          </p:cNvPr>
          <p:cNvSpPr>
            <a:spLocks noGrp="1"/>
          </p:cNvSpPr>
          <p:nvPr>
            <p:ph idx="1"/>
          </p:nvPr>
        </p:nvSpPr>
        <p:spPr/>
        <p:txBody>
          <a:bodyPr/>
          <a:lstStyle/>
          <a:p>
            <a:r>
              <a:rPr lang="en-US" dirty="0"/>
              <a:t>Continuous data</a:t>
            </a:r>
          </a:p>
          <a:p>
            <a:r>
              <a:rPr lang="en-US" dirty="0"/>
              <a:t>One sample</a:t>
            </a:r>
          </a:p>
          <a:p>
            <a:r>
              <a:rPr lang="en-US" dirty="0"/>
              <a:t>Two continuous variables: an explanatory variable x and a response variable y</a:t>
            </a:r>
          </a:p>
        </p:txBody>
      </p:sp>
      <p:sp>
        <p:nvSpPr>
          <p:cNvPr id="4" name="TextBox 3">
            <a:extLst>
              <a:ext uri="{FF2B5EF4-FFF2-40B4-BE49-F238E27FC236}">
                <a16:creationId xmlns:a16="http://schemas.microsoft.com/office/drawing/2014/main" id="{B5227080-50D3-9F4C-8D66-C26757FAAF84}"/>
              </a:ext>
            </a:extLst>
          </p:cNvPr>
          <p:cNvSpPr txBox="1"/>
          <p:nvPr/>
        </p:nvSpPr>
        <p:spPr>
          <a:xfrm>
            <a:off x="930562" y="4001294"/>
            <a:ext cx="1514765" cy="923330"/>
          </a:xfrm>
          <a:prstGeom prst="rect">
            <a:avLst/>
          </a:prstGeom>
          <a:solidFill>
            <a:schemeClr val="accent6">
              <a:lumMod val="40000"/>
              <a:lumOff val="60000"/>
            </a:schemeClr>
          </a:solidFill>
          <a:ln w="28575">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t-test for the regression slope (Ch 23)</a:t>
            </a:r>
          </a:p>
        </p:txBody>
      </p:sp>
      <p:sp>
        <p:nvSpPr>
          <p:cNvPr id="5" name="TextBox 4">
            <a:extLst>
              <a:ext uri="{FF2B5EF4-FFF2-40B4-BE49-F238E27FC236}">
                <a16:creationId xmlns:a16="http://schemas.microsoft.com/office/drawing/2014/main" id="{B68FF5A7-00EE-6C41-A4BE-E9EB7F27D0B7}"/>
              </a:ext>
            </a:extLst>
          </p:cNvPr>
          <p:cNvSpPr txBox="1"/>
          <p:nvPr/>
        </p:nvSpPr>
        <p:spPr>
          <a:xfrm>
            <a:off x="930562" y="5253633"/>
            <a:ext cx="1514765" cy="923330"/>
          </a:xfrm>
          <a:prstGeom prst="rect">
            <a:avLst/>
          </a:prstGeom>
          <a:solidFill>
            <a:schemeClr val="accent6">
              <a:lumMod val="40000"/>
              <a:lumOff val="60000"/>
            </a:schemeClr>
          </a:solidFill>
          <a:ln w="28575">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t-test for correlation (Ch 23)</a:t>
            </a:r>
          </a:p>
        </p:txBody>
      </p:sp>
      <p:sp>
        <p:nvSpPr>
          <p:cNvPr id="6" name="TextBox 5">
            <a:extLst>
              <a:ext uri="{FF2B5EF4-FFF2-40B4-BE49-F238E27FC236}">
                <a16:creationId xmlns:a16="http://schemas.microsoft.com/office/drawing/2014/main" id="{18D1147E-58EA-D643-AC36-5C9837012285}"/>
              </a:ext>
            </a:extLst>
          </p:cNvPr>
          <p:cNvSpPr txBox="1"/>
          <p:nvPr/>
        </p:nvSpPr>
        <p:spPr>
          <a:xfrm>
            <a:off x="2452252" y="5192078"/>
            <a:ext cx="300181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We didn’t cover this because it is equivalent to test for slope</a:t>
            </a:r>
          </a:p>
        </p:txBody>
      </p:sp>
    </p:spTree>
    <p:extLst>
      <p:ext uri="{BB962C8B-B14F-4D97-AF65-F5344CB8AC3E}">
        <p14:creationId xmlns:p14="http://schemas.microsoft.com/office/powerpoint/2010/main" val="2926420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FF8BA-81EC-5844-B2F6-74DBE2E4C8CD}"/>
              </a:ext>
            </a:extLst>
          </p:cNvPr>
          <p:cNvSpPr>
            <a:spLocks noGrp="1"/>
          </p:cNvSpPr>
          <p:nvPr>
            <p:ph type="title"/>
          </p:nvPr>
        </p:nvSpPr>
        <p:spPr/>
        <p:txBody>
          <a:bodyPr/>
          <a:lstStyle/>
          <a:p>
            <a:r>
              <a:rPr lang="en-US" dirty="0"/>
              <a:t>Example 1: Which test to perform?</a:t>
            </a:r>
          </a:p>
        </p:txBody>
      </p:sp>
      <p:sp>
        <p:nvSpPr>
          <p:cNvPr id="3" name="Content Placeholder 2">
            <a:extLst>
              <a:ext uri="{FF2B5EF4-FFF2-40B4-BE49-F238E27FC236}">
                <a16:creationId xmlns:a16="http://schemas.microsoft.com/office/drawing/2014/main" id="{D15772A5-1A83-F249-880A-B42D1185886A}"/>
              </a:ext>
            </a:extLst>
          </p:cNvPr>
          <p:cNvSpPr>
            <a:spLocks noGrp="1"/>
          </p:cNvSpPr>
          <p:nvPr>
            <p:ph idx="1"/>
          </p:nvPr>
        </p:nvSpPr>
        <p:spPr/>
        <p:txBody>
          <a:bodyPr>
            <a:normAutofit lnSpcReduction="10000"/>
          </a:bodyPr>
          <a:lstStyle/>
          <a:p>
            <a:r>
              <a:rPr lang="en-US" dirty="0"/>
              <a:t>The amygdala is a brain structure involved in the processing of memory of emotional reactions. Ten subjects were shown emotional video clips. They had their brains scanned and their memory of the clips assessed. The first three rows of the data frame looks like this:</a:t>
            </a:r>
          </a:p>
          <a:p>
            <a:endParaRPr lang="en-US" dirty="0"/>
          </a:p>
          <a:p>
            <a:endParaRPr lang="en-US" dirty="0"/>
          </a:p>
          <a:p>
            <a:endParaRPr lang="en-US" dirty="0"/>
          </a:p>
          <a:p>
            <a:r>
              <a:rPr lang="en-US" dirty="0"/>
              <a:t>What type of data do you have?</a:t>
            </a:r>
          </a:p>
          <a:p>
            <a:r>
              <a:rPr lang="en-US" dirty="0"/>
              <a:t>How many samples?</a:t>
            </a:r>
          </a:p>
          <a:p>
            <a:r>
              <a:rPr lang="en-US" dirty="0"/>
              <a:t>How many variables?</a:t>
            </a:r>
          </a:p>
          <a:p>
            <a:endParaRPr lang="en-US" dirty="0"/>
          </a:p>
        </p:txBody>
      </p:sp>
      <p:graphicFrame>
        <p:nvGraphicFramePr>
          <p:cNvPr id="4" name="Table 3">
            <a:extLst>
              <a:ext uri="{FF2B5EF4-FFF2-40B4-BE49-F238E27FC236}">
                <a16:creationId xmlns:a16="http://schemas.microsoft.com/office/drawing/2014/main" id="{46B9FED8-945D-7C48-B08E-C184BBB9C517}"/>
              </a:ext>
            </a:extLst>
          </p:cNvPr>
          <p:cNvGraphicFramePr>
            <a:graphicFrameLocks noGrp="1"/>
          </p:cNvGraphicFramePr>
          <p:nvPr/>
        </p:nvGraphicFramePr>
        <p:xfrm>
          <a:off x="1121064" y="3594894"/>
          <a:ext cx="2209800" cy="812800"/>
        </p:xfrm>
        <a:graphic>
          <a:graphicData uri="http://schemas.openxmlformats.org/drawingml/2006/table">
            <a:tbl>
              <a:tblPr>
                <a:tableStyleId>{5C22544A-7EE6-4342-B048-85BDC9FD1C3A}</a:tableStyleId>
              </a:tblPr>
              <a:tblGrid>
                <a:gridCol w="1230133">
                  <a:extLst>
                    <a:ext uri="{9D8B030D-6E8A-4147-A177-3AD203B41FA5}">
                      <a16:colId xmlns:a16="http://schemas.microsoft.com/office/drawing/2014/main" val="463421403"/>
                    </a:ext>
                  </a:extLst>
                </a:gridCol>
                <a:gridCol w="979667">
                  <a:extLst>
                    <a:ext uri="{9D8B030D-6E8A-4147-A177-3AD203B41FA5}">
                      <a16:colId xmlns:a16="http://schemas.microsoft.com/office/drawing/2014/main" val="3562209613"/>
                    </a:ext>
                  </a:extLst>
                </a:gridCol>
              </a:tblGrid>
              <a:tr h="203200">
                <a:tc>
                  <a:txBody>
                    <a:bodyPr/>
                    <a:lstStyle/>
                    <a:p>
                      <a:pPr algn="ctr" fontAlgn="b"/>
                      <a:r>
                        <a:rPr lang="en-US" sz="1200" u="none" strike="noStrike">
                          <a:effectLst/>
                        </a:rPr>
                        <a:t>Relative activity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Memory score</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89323274"/>
                  </a:ext>
                </a:extLst>
              </a:tr>
              <a:tr h="203200">
                <a:tc>
                  <a:txBody>
                    <a:bodyPr/>
                    <a:lstStyle/>
                    <a:p>
                      <a:pPr algn="ctr" fontAlgn="b"/>
                      <a:r>
                        <a:rPr lang="en-US" sz="1200" u="none" strike="noStrike">
                          <a:effectLst/>
                        </a:rPr>
                        <a:t>-0.417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31</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36827058"/>
                  </a:ext>
                </a:extLst>
              </a:tr>
              <a:tr h="203200">
                <a:tc>
                  <a:txBody>
                    <a:bodyPr/>
                    <a:lstStyle/>
                    <a:p>
                      <a:pPr algn="ctr" fontAlgn="b"/>
                      <a:r>
                        <a:rPr lang="en-US" sz="1200" u="none" strike="noStrike">
                          <a:effectLst/>
                        </a:rPr>
                        <a:t>-0.258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29</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00669781"/>
                  </a:ext>
                </a:extLst>
              </a:tr>
              <a:tr h="203200">
                <a:tc>
                  <a:txBody>
                    <a:bodyPr/>
                    <a:lstStyle/>
                    <a:p>
                      <a:pPr algn="ctr" fontAlgn="b"/>
                      <a:r>
                        <a:rPr lang="en-US" sz="1200" u="none" strike="noStrike">
                          <a:effectLst/>
                        </a:rPr>
                        <a:t>-0.234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29</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18022735"/>
                  </a:ext>
                </a:extLst>
              </a:tr>
            </a:tbl>
          </a:graphicData>
        </a:graphic>
      </p:graphicFrame>
    </p:spTree>
    <p:extLst>
      <p:ext uri="{BB962C8B-B14F-4D97-AF65-F5344CB8AC3E}">
        <p14:creationId xmlns:p14="http://schemas.microsoft.com/office/powerpoint/2010/main" val="3493223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E6749-A414-824D-ACE5-3F3903099715}"/>
              </a:ext>
            </a:extLst>
          </p:cNvPr>
          <p:cNvSpPr>
            <a:spLocks noGrp="1"/>
          </p:cNvSpPr>
          <p:nvPr>
            <p:ph type="title"/>
          </p:nvPr>
        </p:nvSpPr>
        <p:spPr/>
        <p:txBody>
          <a:bodyPr/>
          <a:lstStyle/>
          <a:p>
            <a:r>
              <a:rPr lang="en-US" dirty="0"/>
              <a:t>Example 2: Which test to perform?	</a:t>
            </a:r>
          </a:p>
        </p:txBody>
      </p:sp>
      <p:sp>
        <p:nvSpPr>
          <p:cNvPr id="3" name="Content Placeholder 2">
            <a:extLst>
              <a:ext uri="{FF2B5EF4-FFF2-40B4-BE49-F238E27FC236}">
                <a16:creationId xmlns:a16="http://schemas.microsoft.com/office/drawing/2014/main" id="{DE8EC5EC-0EF3-6842-B021-14895E087DA3}"/>
              </a:ext>
            </a:extLst>
          </p:cNvPr>
          <p:cNvSpPr>
            <a:spLocks noGrp="1"/>
          </p:cNvSpPr>
          <p:nvPr>
            <p:ph idx="1"/>
          </p:nvPr>
        </p:nvSpPr>
        <p:spPr/>
        <p:txBody>
          <a:bodyPr/>
          <a:lstStyle/>
          <a:p>
            <a:r>
              <a:rPr lang="en-US" dirty="0"/>
              <a:t>A study investigated ways to prevent staph infections in surgery patients. In a first step, the researchers examined the nasal secretions of a random sample of 6771 patients admitted to various hospitals for surgery. They found that 1251 tested positive for </a:t>
            </a:r>
            <a:r>
              <a:rPr lang="en-US" i="1" dirty="0"/>
              <a:t>Staphylococcus aureus</a:t>
            </a:r>
            <a:r>
              <a:rPr lang="en-US" dirty="0"/>
              <a:t>, the bacterium responsible for most staph infections. </a:t>
            </a:r>
          </a:p>
          <a:p>
            <a:pPr lvl="1"/>
            <a:r>
              <a:rPr lang="en-US" dirty="0"/>
              <a:t>What type of data do you have?</a:t>
            </a:r>
          </a:p>
          <a:p>
            <a:pPr lvl="1"/>
            <a:r>
              <a:rPr lang="en-US" dirty="0"/>
              <a:t>How many samples?</a:t>
            </a:r>
          </a:p>
          <a:p>
            <a:pPr lvl="1"/>
            <a:r>
              <a:rPr lang="en-US" dirty="0"/>
              <a:t>How many variables?</a:t>
            </a:r>
          </a:p>
          <a:p>
            <a:endParaRPr lang="en-US" dirty="0"/>
          </a:p>
        </p:txBody>
      </p:sp>
    </p:spTree>
    <p:extLst>
      <p:ext uri="{BB962C8B-B14F-4D97-AF65-F5344CB8AC3E}">
        <p14:creationId xmlns:p14="http://schemas.microsoft.com/office/powerpoint/2010/main" val="2851847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97457-A0AE-934A-9E04-DED0FBA58E95}"/>
              </a:ext>
            </a:extLst>
          </p:cNvPr>
          <p:cNvSpPr>
            <a:spLocks noGrp="1"/>
          </p:cNvSpPr>
          <p:nvPr>
            <p:ph type="title"/>
          </p:nvPr>
        </p:nvSpPr>
        <p:spPr/>
        <p:txBody>
          <a:bodyPr/>
          <a:lstStyle/>
          <a:p>
            <a:r>
              <a:rPr lang="en-US" dirty="0"/>
              <a:t>Example 3: Which test to perform</a:t>
            </a:r>
          </a:p>
        </p:txBody>
      </p:sp>
      <p:sp>
        <p:nvSpPr>
          <p:cNvPr id="3" name="Content Placeholder 2">
            <a:extLst>
              <a:ext uri="{FF2B5EF4-FFF2-40B4-BE49-F238E27FC236}">
                <a16:creationId xmlns:a16="http://schemas.microsoft.com/office/drawing/2014/main" id="{0305CF29-99C0-624A-ACEF-012ED8557983}"/>
              </a:ext>
            </a:extLst>
          </p:cNvPr>
          <p:cNvSpPr>
            <a:spLocks noGrp="1"/>
          </p:cNvSpPr>
          <p:nvPr>
            <p:ph idx="1"/>
          </p:nvPr>
        </p:nvSpPr>
        <p:spPr/>
        <p:txBody>
          <a:bodyPr/>
          <a:lstStyle/>
          <a:p>
            <a:r>
              <a:rPr lang="en-US" dirty="0"/>
              <a:t>A study on the effects of vaping classifies people as “never vapers”, “occasional vapers”, “frequent vapers”. You interview a sample of 150 people in each group and ask a questionnaire to derive a quantitative score (between 0 and 100) on stress levels. </a:t>
            </a:r>
          </a:p>
          <a:p>
            <a:pPr lvl="1"/>
            <a:r>
              <a:rPr lang="en-US" dirty="0"/>
              <a:t>What type of data do you have?</a:t>
            </a:r>
          </a:p>
          <a:p>
            <a:pPr lvl="1"/>
            <a:r>
              <a:rPr lang="en-US" dirty="0"/>
              <a:t>How many samples?</a:t>
            </a:r>
          </a:p>
          <a:p>
            <a:pPr lvl="1"/>
            <a:r>
              <a:rPr lang="en-US" dirty="0"/>
              <a:t>How many variables?</a:t>
            </a:r>
          </a:p>
          <a:p>
            <a:endParaRPr lang="en-US" dirty="0"/>
          </a:p>
        </p:txBody>
      </p:sp>
    </p:spTree>
    <p:extLst>
      <p:ext uri="{BB962C8B-B14F-4D97-AF65-F5344CB8AC3E}">
        <p14:creationId xmlns:p14="http://schemas.microsoft.com/office/powerpoint/2010/main" val="1991598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E11B3-5400-434B-8BDE-23B5A16A90E0}"/>
              </a:ext>
            </a:extLst>
          </p:cNvPr>
          <p:cNvSpPr>
            <a:spLocks noGrp="1"/>
          </p:cNvSpPr>
          <p:nvPr>
            <p:ph type="title"/>
          </p:nvPr>
        </p:nvSpPr>
        <p:spPr/>
        <p:txBody>
          <a:bodyPr/>
          <a:lstStyle/>
          <a:p>
            <a:r>
              <a:rPr lang="en-US" dirty="0"/>
              <a:t>Example 4: Which test to perform?</a:t>
            </a:r>
          </a:p>
        </p:txBody>
      </p:sp>
      <p:sp>
        <p:nvSpPr>
          <p:cNvPr id="3" name="Content Placeholder 2">
            <a:extLst>
              <a:ext uri="{FF2B5EF4-FFF2-40B4-BE49-F238E27FC236}">
                <a16:creationId xmlns:a16="http://schemas.microsoft.com/office/drawing/2014/main" id="{6BC7630C-7E9E-A74B-ADA5-CA319C0D031B}"/>
              </a:ext>
            </a:extLst>
          </p:cNvPr>
          <p:cNvSpPr>
            <a:spLocks noGrp="1"/>
          </p:cNvSpPr>
          <p:nvPr>
            <p:ph idx="1"/>
          </p:nvPr>
        </p:nvSpPr>
        <p:spPr/>
        <p:txBody>
          <a:bodyPr>
            <a:normAutofit lnSpcReduction="10000"/>
          </a:bodyPr>
          <a:lstStyle/>
          <a:p>
            <a:r>
              <a:rPr lang="en-US" dirty="0"/>
              <a:t>Essential tremor is a neurological movement disorder characterized by involuntary rhythmic movement that typically interferes with the full use of the arms and hands. A pilot experiment examining the effectiveness of a noninvasive handheld device using active cancellation of tremor technology to stabilize tremor-induced motion in patients diagnosed with essential tremor. Tremor amplitude was measured (in centimeters) for each of 11 subjects when performing a spoon-use tasks with the ACT device turned, in random order, once on and once off. </a:t>
            </a:r>
          </a:p>
          <a:p>
            <a:pPr lvl="1"/>
            <a:r>
              <a:rPr lang="en-US" dirty="0"/>
              <a:t>What type of data do you have?</a:t>
            </a:r>
          </a:p>
          <a:p>
            <a:pPr lvl="1"/>
            <a:r>
              <a:rPr lang="en-US" dirty="0"/>
              <a:t>How many samples?</a:t>
            </a:r>
          </a:p>
          <a:p>
            <a:pPr lvl="1"/>
            <a:r>
              <a:rPr lang="en-US" dirty="0"/>
              <a:t>How many variables?</a:t>
            </a:r>
          </a:p>
          <a:p>
            <a:endParaRPr lang="en-US" dirty="0"/>
          </a:p>
        </p:txBody>
      </p:sp>
    </p:spTree>
    <p:extLst>
      <p:ext uri="{BB962C8B-B14F-4D97-AF65-F5344CB8AC3E}">
        <p14:creationId xmlns:p14="http://schemas.microsoft.com/office/powerpoint/2010/main" val="2353276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050C2-871A-1F4A-9B27-28896E848BB6}"/>
              </a:ext>
            </a:extLst>
          </p:cNvPr>
          <p:cNvSpPr>
            <a:spLocks noGrp="1"/>
          </p:cNvSpPr>
          <p:nvPr>
            <p:ph type="title"/>
          </p:nvPr>
        </p:nvSpPr>
        <p:spPr/>
        <p:txBody>
          <a:bodyPr/>
          <a:lstStyle/>
          <a:p>
            <a:r>
              <a:rPr lang="en-US" dirty="0"/>
              <a:t>Example 5: Which test to perform?</a:t>
            </a:r>
          </a:p>
        </p:txBody>
      </p:sp>
      <p:sp>
        <p:nvSpPr>
          <p:cNvPr id="3" name="Content Placeholder 2">
            <a:extLst>
              <a:ext uri="{FF2B5EF4-FFF2-40B4-BE49-F238E27FC236}">
                <a16:creationId xmlns:a16="http://schemas.microsoft.com/office/drawing/2014/main" id="{33F497A6-0DA0-6042-B969-394C6E56D57A}"/>
              </a:ext>
            </a:extLst>
          </p:cNvPr>
          <p:cNvSpPr>
            <a:spLocks noGrp="1"/>
          </p:cNvSpPr>
          <p:nvPr>
            <p:ph idx="1"/>
          </p:nvPr>
        </p:nvSpPr>
        <p:spPr/>
        <p:txBody>
          <a:bodyPr>
            <a:normAutofit fontScale="92500" lnSpcReduction="10000"/>
          </a:bodyPr>
          <a:lstStyle/>
          <a:p>
            <a:r>
              <a:rPr lang="en-US" dirty="0"/>
              <a:t>A random sample of 700 births from local records shows this distribution across the days of the week. Do these data give evidence that local births are not equally likely on all days of the week?</a:t>
            </a:r>
          </a:p>
          <a:p>
            <a:endParaRPr lang="en-US" dirty="0"/>
          </a:p>
          <a:p>
            <a:endParaRPr lang="en-US" dirty="0"/>
          </a:p>
          <a:p>
            <a:endParaRPr lang="en-US" dirty="0"/>
          </a:p>
          <a:p>
            <a:endParaRPr lang="en-US" dirty="0"/>
          </a:p>
          <a:p>
            <a:endParaRPr lang="en-US" dirty="0"/>
          </a:p>
          <a:p>
            <a:pPr lvl="1"/>
            <a:r>
              <a:rPr lang="en-US" dirty="0"/>
              <a:t>What type of data do you have?</a:t>
            </a:r>
          </a:p>
          <a:p>
            <a:pPr lvl="1"/>
            <a:r>
              <a:rPr lang="en-US" dirty="0"/>
              <a:t>How many samples?</a:t>
            </a:r>
          </a:p>
          <a:p>
            <a:pPr lvl="1"/>
            <a:r>
              <a:rPr lang="en-US" dirty="0"/>
              <a:t>How many variables?</a:t>
            </a:r>
          </a:p>
          <a:p>
            <a:endParaRPr lang="en-US" dirty="0"/>
          </a:p>
        </p:txBody>
      </p:sp>
      <p:graphicFrame>
        <p:nvGraphicFramePr>
          <p:cNvPr id="4" name="Table 3">
            <a:extLst>
              <a:ext uri="{FF2B5EF4-FFF2-40B4-BE49-F238E27FC236}">
                <a16:creationId xmlns:a16="http://schemas.microsoft.com/office/drawing/2014/main" id="{C066625F-AB07-9047-AA58-FC615BDD824F}"/>
              </a:ext>
            </a:extLst>
          </p:cNvPr>
          <p:cNvGraphicFramePr>
            <a:graphicFrameLocks noGrp="1"/>
          </p:cNvGraphicFramePr>
          <p:nvPr/>
        </p:nvGraphicFramePr>
        <p:xfrm>
          <a:off x="1141845" y="3050309"/>
          <a:ext cx="1651000" cy="1625600"/>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1822477107"/>
                    </a:ext>
                  </a:extLst>
                </a:gridCol>
                <a:gridCol w="825500">
                  <a:extLst>
                    <a:ext uri="{9D8B030D-6E8A-4147-A177-3AD203B41FA5}">
                      <a16:colId xmlns:a16="http://schemas.microsoft.com/office/drawing/2014/main" val="369750198"/>
                    </a:ext>
                  </a:extLst>
                </a:gridCol>
              </a:tblGrid>
              <a:tr h="203200">
                <a:tc>
                  <a:txBody>
                    <a:bodyPr/>
                    <a:lstStyle/>
                    <a:p>
                      <a:pPr algn="ctr" fontAlgn="b"/>
                      <a:r>
                        <a:rPr lang="en-US" sz="1200" u="none" strike="noStrike">
                          <a:effectLst/>
                        </a:rPr>
                        <a:t>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Births</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84457504"/>
                  </a:ext>
                </a:extLst>
              </a:tr>
              <a:tr h="203200">
                <a:tc>
                  <a:txBody>
                    <a:bodyPr/>
                    <a:lstStyle/>
                    <a:p>
                      <a:pPr algn="ctr" fontAlgn="b"/>
                      <a:r>
                        <a:rPr lang="en-US" sz="1200" u="none" strike="noStrike">
                          <a:effectLst/>
                        </a:rPr>
                        <a:t>Monday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110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79814900"/>
                  </a:ext>
                </a:extLst>
              </a:tr>
              <a:tr h="203200">
                <a:tc>
                  <a:txBody>
                    <a:bodyPr/>
                    <a:lstStyle/>
                    <a:p>
                      <a:pPr algn="ctr" fontAlgn="b"/>
                      <a:r>
                        <a:rPr lang="en-US" sz="1200" u="none" strike="noStrike">
                          <a:effectLst/>
                        </a:rPr>
                        <a:t>Tuesday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124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98084830"/>
                  </a:ext>
                </a:extLst>
              </a:tr>
              <a:tr h="203200">
                <a:tc>
                  <a:txBody>
                    <a:bodyPr/>
                    <a:lstStyle/>
                    <a:p>
                      <a:pPr algn="ctr" fontAlgn="b"/>
                      <a:r>
                        <a:rPr lang="en-US" sz="1200" u="none" strike="noStrike">
                          <a:effectLst/>
                        </a:rPr>
                        <a:t>Wednesday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104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8228381"/>
                  </a:ext>
                </a:extLst>
              </a:tr>
              <a:tr h="203200">
                <a:tc>
                  <a:txBody>
                    <a:bodyPr/>
                    <a:lstStyle/>
                    <a:p>
                      <a:pPr algn="ctr" fontAlgn="b"/>
                      <a:r>
                        <a:rPr lang="en-US" sz="1200" u="none" strike="noStrike">
                          <a:effectLst/>
                        </a:rPr>
                        <a:t>Thursday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94</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48491884"/>
                  </a:ext>
                </a:extLst>
              </a:tr>
              <a:tr h="203200">
                <a:tc>
                  <a:txBody>
                    <a:bodyPr/>
                    <a:lstStyle/>
                    <a:p>
                      <a:pPr algn="ctr" fontAlgn="b"/>
                      <a:r>
                        <a:rPr lang="en-US" sz="1200" u="none" strike="noStrike">
                          <a:effectLst/>
                        </a:rPr>
                        <a:t>Friday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112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5671764"/>
                  </a:ext>
                </a:extLst>
              </a:tr>
              <a:tr h="203200">
                <a:tc>
                  <a:txBody>
                    <a:bodyPr/>
                    <a:lstStyle/>
                    <a:p>
                      <a:pPr algn="ctr" fontAlgn="b"/>
                      <a:r>
                        <a:rPr lang="en-US" sz="1200" u="none" strike="noStrike">
                          <a:effectLst/>
                        </a:rPr>
                        <a:t>Saturday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72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65463016"/>
                  </a:ext>
                </a:extLst>
              </a:tr>
              <a:tr h="203200">
                <a:tc>
                  <a:txBody>
                    <a:bodyPr/>
                    <a:lstStyle/>
                    <a:p>
                      <a:pPr algn="ctr" fontAlgn="b"/>
                      <a:r>
                        <a:rPr lang="en-US" sz="1200" u="none" strike="noStrike">
                          <a:effectLst/>
                        </a:rPr>
                        <a:t>Sunday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84</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59689120"/>
                  </a:ext>
                </a:extLst>
              </a:tr>
            </a:tbl>
          </a:graphicData>
        </a:graphic>
      </p:graphicFrame>
    </p:spTree>
    <p:extLst>
      <p:ext uri="{BB962C8B-B14F-4D97-AF65-F5344CB8AC3E}">
        <p14:creationId xmlns:p14="http://schemas.microsoft.com/office/powerpoint/2010/main" val="1955285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A15D4-EB1F-DD44-A2EE-4DA333659889}"/>
              </a:ext>
            </a:extLst>
          </p:cNvPr>
          <p:cNvSpPr>
            <a:spLocks noGrp="1"/>
          </p:cNvSpPr>
          <p:nvPr>
            <p:ph type="title"/>
          </p:nvPr>
        </p:nvSpPr>
        <p:spPr/>
        <p:txBody>
          <a:bodyPr/>
          <a:lstStyle/>
          <a:p>
            <a:r>
              <a:rPr lang="en-US" dirty="0"/>
              <a:t>Final resources	</a:t>
            </a:r>
          </a:p>
        </p:txBody>
      </p:sp>
      <p:sp>
        <p:nvSpPr>
          <p:cNvPr id="3" name="Content Placeholder 2">
            <a:extLst>
              <a:ext uri="{FF2B5EF4-FFF2-40B4-BE49-F238E27FC236}">
                <a16:creationId xmlns:a16="http://schemas.microsoft.com/office/drawing/2014/main" id="{D08C4219-B7A3-EB41-BE68-8C81BE11AF76}"/>
              </a:ext>
            </a:extLst>
          </p:cNvPr>
          <p:cNvSpPr>
            <a:spLocks noGrp="1"/>
          </p:cNvSpPr>
          <p:nvPr>
            <p:ph idx="1"/>
          </p:nvPr>
        </p:nvSpPr>
        <p:spPr/>
        <p:txBody>
          <a:bodyPr>
            <a:normAutofit/>
          </a:bodyPr>
          <a:lstStyle/>
          <a:p>
            <a:r>
              <a:rPr lang="en-US" dirty="0"/>
              <a:t>Practice final examinations</a:t>
            </a:r>
          </a:p>
          <a:p>
            <a:pPr lvl="1"/>
            <a:r>
              <a:rPr lang="en-US" dirty="0"/>
              <a:t>I will post two previous final exams. One was cumulative and we will indicate on it which questions are not applicable</a:t>
            </a:r>
          </a:p>
          <a:p>
            <a:pPr lvl="1"/>
            <a:r>
              <a:rPr lang="en-US" dirty="0"/>
              <a:t>Inference Formula sheet has been posted on the course website. </a:t>
            </a:r>
          </a:p>
          <a:p>
            <a:pPr lvl="2"/>
            <a:r>
              <a:rPr lang="en-US" dirty="0"/>
              <a:t>This is “bare bones” – you’ll have to do some work annotating this so you know when to use which formula. </a:t>
            </a:r>
          </a:p>
          <a:p>
            <a:pPr lvl="1"/>
            <a:r>
              <a:rPr lang="en-US" dirty="0"/>
              <a:t>All found here: </a:t>
            </a:r>
            <a:r>
              <a:rPr lang="en-US" dirty="0">
                <a:hlinkClick r:id="rId2"/>
              </a:rPr>
              <a:t>https://ph142-ucb.github.io/fa20/resources/</a:t>
            </a:r>
            <a:endParaRPr lang="en-US" dirty="0"/>
          </a:p>
          <a:p>
            <a:r>
              <a:rPr lang="en-US" dirty="0"/>
              <a:t>Sophie will hold a </a:t>
            </a:r>
            <a:r>
              <a:rPr lang="en-US"/>
              <a:t>biostats Jeopardy on Thursday Dec 10 at 12pm PST!</a:t>
            </a:r>
            <a:endParaRPr lang="en-US" dirty="0"/>
          </a:p>
        </p:txBody>
      </p:sp>
    </p:spTree>
    <p:extLst>
      <p:ext uri="{BB962C8B-B14F-4D97-AF65-F5344CB8AC3E}">
        <p14:creationId xmlns:p14="http://schemas.microsoft.com/office/powerpoint/2010/main" val="1090379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8E38B-A911-934C-B81F-4FAF1F88F45B}"/>
              </a:ext>
            </a:extLst>
          </p:cNvPr>
          <p:cNvSpPr>
            <a:spLocks noGrp="1"/>
          </p:cNvSpPr>
          <p:nvPr>
            <p:ph type="title"/>
          </p:nvPr>
        </p:nvSpPr>
        <p:spPr/>
        <p:txBody>
          <a:bodyPr/>
          <a:lstStyle/>
          <a:p>
            <a:r>
              <a:rPr lang="en-US" dirty="0"/>
              <a:t>R Code to know</a:t>
            </a:r>
          </a:p>
        </p:txBody>
      </p:sp>
      <p:sp>
        <p:nvSpPr>
          <p:cNvPr id="3" name="Content Placeholder 2">
            <a:extLst>
              <a:ext uri="{FF2B5EF4-FFF2-40B4-BE49-F238E27FC236}">
                <a16:creationId xmlns:a16="http://schemas.microsoft.com/office/drawing/2014/main" id="{5EFDF0FF-5F2D-5C49-8251-36BF84C7F91F}"/>
              </a:ext>
            </a:extLst>
          </p:cNvPr>
          <p:cNvSpPr>
            <a:spLocks noGrp="1"/>
          </p:cNvSpPr>
          <p:nvPr>
            <p:ph idx="1"/>
          </p:nvPr>
        </p:nvSpPr>
        <p:spPr/>
        <p:txBody>
          <a:bodyPr>
            <a:normAutofit/>
          </a:bodyPr>
          <a:lstStyle/>
          <a:p>
            <a:r>
              <a:rPr lang="en-US" dirty="0"/>
              <a:t>Code that is fair game for writing/interpretation of the code or resulting output: `qt()`, `</a:t>
            </a:r>
            <a:r>
              <a:rPr lang="en-US" dirty="0" err="1"/>
              <a:t>pt</a:t>
            </a:r>
            <a:r>
              <a:rPr lang="en-US" dirty="0"/>
              <a:t>()`, `</a:t>
            </a:r>
            <a:r>
              <a:rPr lang="en-US" dirty="0" err="1"/>
              <a:t>qnorm</a:t>
            </a:r>
            <a:r>
              <a:rPr lang="en-US" dirty="0"/>
              <a:t>()`, `</a:t>
            </a:r>
            <a:r>
              <a:rPr lang="en-US" dirty="0" err="1"/>
              <a:t>pnorm</a:t>
            </a:r>
            <a:r>
              <a:rPr lang="en-US" dirty="0"/>
              <a:t>()`, `</a:t>
            </a:r>
            <a:r>
              <a:rPr lang="en-US" dirty="0" err="1"/>
              <a:t>pchisq</a:t>
            </a:r>
            <a:r>
              <a:rPr lang="en-US" dirty="0"/>
              <a:t>()`, testing functions(`</a:t>
            </a:r>
            <a:r>
              <a:rPr lang="en-US" dirty="0" err="1"/>
              <a:t>t.test</a:t>
            </a:r>
            <a:r>
              <a:rPr lang="en-US" dirty="0"/>
              <a:t>()`, `</a:t>
            </a:r>
            <a:r>
              <a:rPr lang="en-US" dirty="0" err="1"/>
              <a:t>binom.test</a:t>
            </a:r>
            <a:r>
              <a:rPr lang="en-US" dirty="0"/>
              <a:t>()`, `</a:t>
            </a:r>
            <a:r>
              <a:rPr lang="en-US" dirty="0" err="1"/>
              <a:t>prop.test</a:t>
            </a:r>
            <a:r>
              <a:rPr lang="en-US" dirty="0"/>
              <a:t>()`, `</a:t>
            </a:r>
            <a:r>
              <a:rPr lang="en-US" dirty="0" err="1"/>
              <a:t>chisq.test</a:t>
            </a:r>
            <a:r>
              <a:rPr lang="en-US" dirty="0"/>
              <a:t>()`), `broom` functions (i.e., `tidy()`, `glance()`, and `augment()`), `</a:t>
            </a:r>
            <a:r>
              <a:rPr lang="en-US" dirty="0" err="1"/>
              <a:t>lm</a:t>
            </a:r>
            <a:r>
              <a:rPr lang="en-US" dirty="0"/>
              <a:t>()`, `predict()`, `</a:t>
            </a:r>
            <a:r>
              <a:rPr lang="en-US" dirty="0" err="1"/>
              <a:t>confint</a:t>
            </a:r>
            <a:r>
              <a:rPr lang="en-US" dirty="0"/>
              <a:t>`, `</a:t>
            </a:r>
            <a:r>
              <a:rPr lang="en-US" dirty="0" err="1"/>
              <a:t>aov</a:t>
            </a:r>
            <a:r>
              <a:rPr lang="en-US" dirty="0"/>
              <a:t>()`, `</a:t>
            </a:r>
            <a:r>
              <a:rPr lang="en-US" dirty="0" err="1"/>
              <a:t>TukeysHSD</a:t>
            </a:r>
            <a:r>
              <a:rPr lang="en-US" dirty="0"/>
              <a:t>()`, functions covered by Mi-Suk’s guest lecture</a:t>
            </a:r>
          </a:p>
          <a:p>
            <a:r>
              <a:rPr lang="en-US" dirty="0"/>
              <a:t>Code that is fair game for interpretation: `ggplot2`, `</a:t>
            </a:r>
            <a:r>
              <a:rPr lang="en-US" dirty="0" err="1"/>
              <a:t>dplyr</a:t>
            </a:r>
            <a:r>
              <a:rPr lang="en-US" dirty="0"/>
              <a:t>`, `infer`, and may have a few minor points for general R intuition (e.g. what does `&lt;-` do?)</a:t>
            </a:r>
          </a:p>
          <a:p>
            <a:endParaRPr lang="en-US" dirty="0"/>
          </a:p>
        </p:txBody>
      </p:sp>
    </p:spTree>
    <p:extLst>
      <p:ext uri="{BB962C8B-B14F-4D97-AF65-F5344CB8AC3E}">
        <p14:creationId xmlns:p14="http://schemas.microsoft.com/office/powerpoint/2010/main" val="1655294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E8E84-1EAD-994E-A133-BB04D670EFD7}"/>
              </a:ext>
            </a:extLst>
          </p:cNvPr>
          <p:cNvSpPr>
            <a:spLocks noGrp="1"/>
          </p:cNvSpPr>
          <p:nvPr>
            <p:ph type="title"/>
          </p:nvPr>
        </p:nvSpPr>
        <p:spPr/>
        <p:txBody>
          <a:bodyPr/>
          <a:lstStyle/>
          <a:p>
            <a:r>
              <a:rPr lang="en-US" dirty="0"/>
              <a:t>Bonus point!</a:t>
            </a:r>
          </a:p>
        </p:txBody>
      </p:sp>
      <p:sp>
        <p:nvSpPr>
          <p:cNvPr id="3" name="Content Placeholder 2">
            <a:extLst>
              <a:ext uri="{FF2B5EF4-FFF2-40B4-BE49-F238E27FC236}">
                <a16:creationId xmlns:a16="http://schemas.microsoft.com/office/drawing/2014/main" id="{3BD921E2-650E-1643-9987-9E24EDFD9EBF}"/>
              </a:ext>
            </a:extLst>
          </p:cNvPr>
          <p:cNvSpPr>
            <a:spLocks noGrp="1"/>
          </p:cNvSpPr>
          <p:nvPr>
            <p:ph idx="1"/>
          </p:nvPr>
        </p:nvSpPr>
        <p:spPr/>
        <p:txBody>
          <a:bodyPr/>
          <a:lstStyle/>
          <a:p>
            <a:r>
              <a:rPr lang="en-US" dirty="0"/>
              <a:t>Screenshot and submitted to </a:t>
            </a:r>
            <a:r>
              <a:rPr lang="en-US" dirty="0" err="1"/>
              <a:t>Gradescope</a:t>
            </a:r>
            <a:r>
              <a:rPr lang="en-US" dirty="0"/>
              <a:t> (open now through Dec 13 at 11:59pm, absolutely no </a:t>
            </a:r>
            <a:r>
              <a:rPr lang="en-US" dirty="0" err="1"/>
              <a:t>lates</a:t>
            </a:r>
            <a:r>
              <a:rPr lang="en-US" dirty="0"/>
              <a:t> permitted)</a:t>
            </a:r>
          </a:p>
          <a:p>
            <a:r>
              <a:rPr lang="en-US" dirty="0"/>
              <a:t>1 bonus point added to your total grade if you complete by the deadline</a:t>
            </a:r>
          </a:p>
          <a:p>
            <a:endParaRPr lang="en-US" dirty="0"/>
          </a:p>
        </p:txBody>
      </p:sp>
    </p:spTree>
    <p:extLst>
      <p:ext uri="{BB962C8B-B14F-4D97-AF65-F5344CB8AC3E}">
        <p14:creationId xmlns:p14="http://schemas.microsoft.com/office/powerpoint/2010/main" val="2966427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87862-69EE-6D4D-A949-C13BF6062F0D}"/>
              </a:ext>
            </a:extLst>
          </p:cNvPr>
          <p:cNvSpPr>
            <a:spLocks noGrp="1"/>
          </p:cNvSpPr>
          <p:nvPr>
            <p:ph type="title"/>
          </p:nvPr>
        </p:nvSpPr>
        <p:spPr/>
        <p:txBody>
          <a:bodyPr/>
          <a:lstStyle/>
          <a:p>
            <a:r>
              <a:rPr lang="en-US" dirty="0"/>
              <a:t>Part III of the course</a:t>
            </a:r>
          </a:p>
        </p:txBody>
      </p:sp>
      <p:sp>
        <p:nvSpPr>
          <p:cNvPr id="3" name="Content Placeholder 2">
            <a:extLst>
              <a:ext uri="{FF2B5EF4-FFF2-40B4-BE49-F238E27FC236}">
                <a16:creationId xmlns:a16="http://schemas.microsoft.com/office/drawing/2014/main" id="{2341F4FE-B33F-DC41-BC14-60B1B185FCFF}"/>
              </a:ext>
            </a:extLst>
          </p:cNvPr>
          <p:cNvSpPr>
            <a:spLocks noGrp="1"/>
          </p:cNvSpPr>
          <p:nvPr>
            <p:ph idx="1"/>
          </p:nvPr>
        </p:nvSpPr>
        <p:spPr/>
        <p:txBody>
          <a:bodyPr/>
          <a:lstStyle/>
          <a:p>
            <a:r>
              <a:rPr lang="en-US" dirty="0"/>
              <a:t>Heavily focused on conducting hypothesis tests and calculating confidence intervals</a:t>
            </a:r>
          </a:p>
          <a:p>
            <a:r>
              <a:rPr lang="en-US" dirty="0"/>
              <a:t>We covered many tests one by one. Your task is to be able to know what test applies when you read a question.</a:t>
            </a:r>
          </a:p>
          <a:p>
            <a:pPr marL="0" indent="0">
              <a:buNone/>
            </a:pPr>
            <a:endParaRPr lang="en-US" dirty="0"/>
          </a:p>
        </p:txBody>
      </p:sp>
    </p:spTree>
    <p:extLst>
      <p:ext uri="{BB962C8B-B14F-4D97-AF65-F5344CB8AC3E}">
        <p14:creationId xmlns:p14="http://schemas.microsoft.com/office/powerpoint/2010/main" val="3695614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E5BF5-7A48-3248-BBE8-BDBAB0D2F78D}"/>
              </a:ext>
            </a:extLst>
          </p:cNvPr>
          <p:cNvSpPr>
            <a:spLocks noGrp="1"/>
          </p:cNvSpPr>
          <p:nvPr>
            <p:ph type="title"/>
          </p:nvPr>
        </p:nvSpPr>
        <p:spPr/>
        <p:txBody>
          <a:bodyPr/>
          <a:lstStyle/>
          <a:p>
            <a:r>
              <a:rPr lang="en-US" dirty="0"/>
              <a:t>Parts of a hypothesis test	</a:t>
            </a:r>
          </a:p>
        </p:txBody>
      </p:sp>
      <p:sp>
        <p:nvSpPr>
          <p:cNvPr id="3" name="Content Placeholder 2">
            <a:extLst>
              <a:ext uri="{FF2B5EF4-FFF2-40B4-BE49-F238E27FC236}">
                <a16:creationId xmlns:a16="http://schemas.microsoft.com/office/drawing/2014/main" id="{BE1B76C8-0108-6941-965B-06E324209D9E}"/>
              </a:ext>
            </a:extLst>
          </p:cNvPr>
          <p:cNvSpPr>
            <a:spLocks noGrp="1"/>
          </p:cNvSpPr>
          <p:nvPr>
            <p:ph idx="1"/>
          </p:nvPr>
        </p:nvSpPr>
        <p:spPr/>
        <p:txBody>
          <a:bodyPr/>
          <a:lstStyle/>
          <a:p>
            <a:r>
              <a:rPr lang="en-US" dirty="0"/>
              <a:t>What are the assumptions?</a:t>
            </a:r>
          </a:p>
          <a:p>
            <a:r>
              <a:rPr lang="en-US" dirty="0"/>
              <a:t>State the null and alternative hypotheses. Are they one or two-sided?</a:t>
            </a:r>
          </a:p>
          <a:p>
            <a:r>
              <a:rPr lang="en-US" dirty="0"/>
              <a:t>Calculate the test statistic</a:t>
            </a:r>
          </a:p>
          <a:p>
            <a:r>
              <a:rPr lang="en-US" dirty="0"/>
              <a:t>Calculate the p-value (or write/identify the code to do so)</a:t>
            </a:r>
          </a:p>
          <a:p>
            <a:r>
              <a:rPr lang="en-US" dirty="0"/>
              <a:t>Interpret the p-value in terms of how probable the result is assuming the null hypothesis is true.</a:t>
            </a:r>
          </a:p>
        </p:txBody>
      </p:sp>
    </p:spTree>
    <p:extLst>
      <p:ext uri="{BB962C8B-B14F-4D97-AF65-F5344CB8AC3E}">
        <p14:creationId xmlns:p14="http://schemas.microsoft.com/office/powerpoint/2010/main" val="3577987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D408C-9A7F-7544-B0A0-754AA436FEE7}"/>
              </a:ext>
            </a:extLst>
          </p:cNvPr>
          <p:cNvSpPr>
            <a:spLocks noGrp="1"/>
          </p:cNvSpPr>
          <p:nvPr>
            <p:ph type="title"/>
          </p:nvPr>
        </p:nvSpPr>
        <p:spPr/>
        <p:txBody>
          <a:bodyPr/>
          <a:lstStyle/>
          <a:p>
            <a:r>
              <a:rPr lang="en-US" dirty="0"/>
              <a:t>Creation of confidence interval</a:t>
            </a:r>
          </a:p>
        </p:txBody>
      </p:sp>
      <p:sp>
        <p:nvSpPr>
          <p:cNvPr id="3" name="Content Placeholder 2">
            <a:extLst>
              <a:ext uri="{FF2B5EF4-FFF2-40B4-BE49-F238E27FC236}">
                <a16:creationId xmlns:a16="http://schemas.microsoft.com/office/drawing/2014/main" id="{8AAD35E4-AA8B-3F41-A500-F34AF8EA8852}"/>
              </a:ext>
            </a:extLst>
          </p:cNvPr>
          <p:cNvSpPr>
            <a:spLocks noGrp="1"/>
          </p:cNvSpPr>
          <p:nvPr>
            <p:ph idx="1"/>
          </p:nvPr>
        </p:nvSpPr>
        <p:spPr/>
        <p:txBody>
          <a:bodyPr/>
          <a:lstStyle/>
          <a:p>
            <a:r>
              <a:rPr lang="en-US" dirty="0"/>
              <a:t>Form: estimate +/- (critical value x standard error)</a:t>
            </a:r>
          </a:p>
          <a:p>
            <a:r>
              <a:rPr lang="en-US" dirty="0"/>
              <a:t>Estimate is what you calculate from your data</a:t>
            </a:r>
          </a:p>
          <a:p>
            <a:pPr lvl="1"/>
            <a:r>
              <a:rPr lang="en-US" dirty="0"/>
              <a:t>The sample mean</a:t>
            </a:r>
          </a:p>
          <a:p>
            <a:pPr lvl="1"/>
            <a:r>
              <a:rPr lang="en-US" dirty="0"/>
              <a:t>The sample proportion</a:t>
            </a:r>
          </a:p>
          <a:p>
            <a:pPr lvl="1"/>
            <a:r>
              <a:rPr lang="en-US" dirty="0"/>
              <a:t>The difference in means (or proportions)</a:t>
            </a:r>
          </a:p>
          <a:p>
            <a:r>
              <a:rPr lang="en-US" dirty="0"/>
              <a:t>The critical value is found using one of the R `q` functions like `</a:t>
            </a:r>
            <a:r>
              <a:rPr lang="en-US" dirty="0" err="1"/>
              <a:t>qnorm</a:t>
            </a:r>
            <a:r>
              <a:rPr lang="en-US" dirty="0"/>
              <a:t>()` or `qt()`. You are asking R for the value such that 95% (or 99%, say) of the area of the distribution is between +/- that value.</a:t>
            </a:r>
          </a:p>
          <a:p>
            <a:r>
              <a:rPr lang="en-US" dirty="0"/>
              <a:t>The standard error is calculated using a formula, such as s/sqrt(n). The standard error decreases as the sample size n increases</a:t>
            </a:r>
          </a:p>
        </p:txBody>
      </p:sp>
    </p:spTree>
    <p:extLst>
      <p:ext uri="{BB962C8B-B14F-4D97-AF65-F5344CB8AC3E}">
        <p14:creationId xmlns:p14="http://schemas.microsoft.com/office/powerpoint/2010/main" val="3794859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4BA60-ED9C-C44E-8471-D878C6AA2678}"/>
              </a:ext>
            </a:extLst>
          </p:cNvPr>
          <p:cNvSpPr>
            <a:spLocks noGrp="1"/>
          </p:cNvSpPr>
          <p:nvPr>
            <p:ph type="title"/>
          </p:nvPr>
        </p:nvSpPr>
        <p:spPr/>
        <p:txBody>
          <a:bodyPr/>
          <a:lstStyle/>
          <a:p>
            <a:r>
              <a:rPr lang="en-US" dirty="0"/>
              <a:t>Questions to ask yourself when you read a question</a:t>
            </a:r>
          </a:p>
        </p:txBody>
      </p:sp>
      <p:sp>
        <p:nvSpPr>
          <p:cNvPr id="3" name="Content Placeholder 2">
            <a:extLst>
              <a:ext uri="{FF2B5EF4-FFF2-40B4-BE49-F238E27FC236}">
                <a16:creationId xmlns:a16="http://schemas.microsoft.com/office/drawing/2014/main" id="{A2EB86FE-CEC8-B844-91B2-A89C35CEAC17}"/>
              </a:ext>
            </a:extLst>
          </p:cNvPr>
          <p:cNvSpPr>
            <a:spLocks noGrp="1"/>
          </p:cNvSpPr>
          <p:nvPr>
            <p:ph idx="1"/>
          </p:nvPr>
        </p:nvSpPr>
        <p:spPr/>
        <p:txBody>
          <a:bodyPr/>
          <a:lstStyle/>
          <a:p>
            <a:r>
              <a:rPr lang="en-US" dirty="0"/>
              <a:t>What type of data is represented?</a:t>
            </a:r>
          </a:p>
          <a:p>
            <a:pPr lvl="1"/>
            <a:r>
              <a:rPr lang="en-US" dirty="0"/>
              <a:t>Continuous/quantitative</a:t>
            </a:r>
          </a:p>
          <a:p>
            <a:pPr lvl="1"/>
            <a:r>
              <a:rPr lang="en-US" dirty="0"/>
              <a:t>Binary</a:t>
            </a:r>
          </a:p>
          <a:p>
            <a:pPr lvl="1"/>
            <a:r>
              <a:rPr lang="en-US" dirty="0"/>
              <a:t>Categorical with &gt;2 levels</a:t>
            </a:r>
          </a:p>
          <a:p>
            <a:r>
              <a:rPr lang="en-US" dirty="0"/>
              <a:t>How many samples are there?</a:t>
            </a:r>
          </a:p>
          <a:p>
            <a:pPr lvl="1"/>
            <a:r>
              <a:rPr lang="en-US" dirty="0"/>
              <a:t>One sample</a:t>
            </a:r>
          </a:p>
          <a:p>
            <a:pPr lvl="1"/>
            <a:r>
              <a:rPr lang="en-US" dirty="0"/>
              <a:t>Two samples</a:t>
            </a:r>
          </a:p>
          <a:p>
            <a:pPr lvl="1"/>
            <a:r>
              <a:rPr lang="en-US" dirty="0"/>
              <a:t>&gt; two samples</a:t>
            </a:r>
          </a:p>
          <a:p>
            <a:r>
              <a:rPr lang="en-US" dirty="0"/>
              <a:t>How many variables are there?</a:t>
            </a:r>
          </a:p>
        </p:txBody>
      </p:sp>
    </p:spTree>
    <p:extLst>
      <p:ext uri="{BB962C8B-B14F-4D97-AF65-F5344CB8AC3E}">
        <p14:creationId xmlns:p14="http://schemas.microsoft.com/office/powerpoint/2010/main" val="3087131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9E4F1-5964-1C49-997D-23E7631A78C5}"/>
              </a:ext>
            </a:extLst>
          </p:cNvPr>
          <p:cNvSpPr>
            <a:spLocks noGrp="1"/>
          </p:cNvSpPr>
          <p:nvPr>
            <p:ph type="title"/>
          </p:nvPr>
        </p:nvSpPr>
        <p:spPr/>
        <p:txBody>
          <a:bodyPr/>
          <a:lstStyle/>
          <a:p>
            <a:r>
              <a:rPr lang="en-US" dirty="0"/>
              <a:t>If you have continuous data</a:t>
            </a:r>
          </a:p>
        </p:txBody>
      </p:sp>
      <p:sp>
        <p:nvSpPr>
          <p:cNvPr id="6" name="TextBox 5">
            <a:extLst>
              <a:ext uri="{FF2B5EF4-FFF2-40B4-BE49-F238E27FC236}">
                <a16:creationId xmlns:a16="http://schemas.microsoft.com/office/drawing/2014/main" id="{85AFB848-236E-8546-9413-C85C8A4876BE}"/>
              </a:ext>
            </a:extLst>
          </p:cNvPr>
          <p:cNvSpPr txBox="1"/>
          <p:nvPr/>
        </p:nvSpPr>
        <p:spPr>
          <a:xfrm>
            <a:off x="5116945" y="1690688"/>
            <a:ext cx="2115128" cy="369332"/>
          </a:xfrm>
          <a:prstGeom prst="rect">
            <a:avLst/>
          </a:prstGeom>
          <a:solidFill>
            <a:schemeClr val="accent5">
              <a:lumMod val="40000"/>
              <a:lumOff val="6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How many samples?</a:t>
            </a:r>
          </a:p>
        </p:txBody>
      </p:sp>
      <p:sp>
        <p:nvSpPr>
          <p:cNvPr id="7" name="TextBox 6">
            <a:extLst>
              <a:ext uri="{FF2B5EF4-FFF2-40B4-BE49-F238E27FC236}">
                <a16:creationId xmlns:a16="http://schemas.microsoft.com/office/drawing/2014/main" id="{E517DC3B-6239-5D40-B303-FDBD4C4034AA}"/>
              </a:ext>
            </a:extLst>
          </p:cNvPr>
          <p:cNvSpPr txBox="1"/>
          <p:nvPr/>
        </p:nvSpPr>
        <p:spPr>
          <a:xfrm>
            <a:off x="1676400" y="2267961"/>
            <a:ext cx="1408545" cy="369332"/>
          </a:xfrm>
          <a:prstGeom prst="rect">
            <a:avLst/>
          </a:prstGeom>
          <a:solidFill>
            <a:schemeClr val="accent5">
              <a:lumMod val="40000"/>
              <a:lumOff val="6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One sample</a:t>
            </a:r>
          </a:p>
        </p:txBody>
      </p:sp>
      <p:sp>
        <p:nvSpPr>
          <p:cNvPr id="8" name="TextBox 7">
            <a:extLst>
              <a:ext uri="{FF2B5EF4-FFF2-40B4-BE49-F238E27FC236}">
                <a16:creationId xmlns:a16="http://schemas.microsoft.com/office/drawing/2014/main" id="{829EBD66-6696-D048-9223-B141FA5A03E6}"/>
              </a:ext>
            </a:extLst>
          </p:cNvPr>
          <p:cNvSpPr txBox="1"/>
          <p:nvPr/>
        </p:nvSpPr>
        <p:spPr>
          <a:xfrm>
            <a:off x="5467924" y="2267961"/>
            <a:ext cx="1408545" cy="369332"/>
          </a:xfrm>
          <a:prstGeom prst="rect">
            <a:avLst/>
          </a:prstGeom>
          <a:solidFill>
            <a:schemeClr val="accent5">
              <a:lumMod val="40000"/>
              <a:lumOff val="6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Two samples</a:t>
            </a:r>
          </a:p>
        </p:txBody>
      </p:sp>
      <p:sp>
        <p:nvSpPr>
          <p:cNvPr id="9" name="TextBox 8">
            <a:extLst>
              <a:ext uri="{FF2B5EF4-FFF2-40B4-BE49-F238E27FC236}">
                <a16:creationId xmlns:a16="http://schemas.microsoft.com/office/drawing/2014/main" id="{8B81D1C9-5045-BB46-992C-FA390E6069AC}"/>
              </a:ext>
            </a:extLst>
          </p:cNvPr>
          <p:cNvSpPr txBox="1"/>
          <p:nvPr/>
        </p:nvSpPr>
        <p:spPr>
          <a:xfrm>
            <a:off x="9074728" y="2267961"/>
            <a:ext cx="1233054" cy="369332"/>
          </a:xfrm>
          <a:prstGeom prst="rect">
            <a:avLst/>
          </a:prstGeom>
          <a:solidFill>
            <a:schemeClr val="accent5">
              <a:lumMod val="40000"/>
              <a:lumOff val="6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&gt;2 samples</a:t>
            </a:r>
          </a:p>
        </p:txBody>
      </p:sp>
      <p:sp>
        <p:nvSpPr>
          <p:cNvPr id="10" name="TextBox 9">
            <a:extLst>
              <a:ext uri="{FF2B5EF4-FFF2-40B4-BE49-F238E27FC236}">
                <a16:creationId xmlns:a16="http://schemas.microsoft.com/office/drawing/2014/main" id="{AE78B804-AE29-AD4C-B61E-B7C411BAD178}"/>
              </a:ext>
            </a:extLst>
          </p:cNvPr>
          <p:cNvSpPr txBox="1"/>
          <p:nvPr/>
        </p:nvSpPr>
        <p:spPr>
          <a:xfrm>
            <a:off x="286326" y="3371703"/>
            <a:ext cx="151476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Known population SD</a:t>
            </a:r>
          </a:p>
        </p:txBody>
      </p:sp>
      <p:sp>
        <p:nvSpPr>
          <p:cNvPr id="11" name="TextBox 10">
            <a:extLst>
              <a:ext uri="{FF2B5EF4-FFF2-40B4-BE49-F238E27FC236}">
                <a16:creationId xmlns:a16="http://schemas.microsoft.com/office/drawing/2014/main" id="{3B1CB928-8E57-E840-877B-C9984A983A16}"/>
              </a:ext>
            </a:extLst>
          </p:cNvPr>
          <p:cNvSpPr txBox="1"/>
          <p:nvPr/>
        </p:nvSpPr>
        <p:spPr>
          <a:xfrm>
            <a:off x="1998684" y="3382588"/>
            <a:ext cx="151476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Unknown population SD</a:t>
            </a:r>
          </a:p>
        </p:txBody>
      </p:sp>
      <p:sp>
        <p:nvSpPr>
          <p:cNvPr id="12" name="TextBox 11">
            <a:extLst>
              <a:ext uri="{FF2B5EF4-FFF2-40B4-BE49-F238E27FC236}">
                <a16:creationId xmlns:a16="http://schemas.microsoft.com/office/drawing/2014/main" id="{3300CA31-475F-7C46-9358-22D2884C3DBA}"/>
              </a:ext>
            </a:extLst>
          </p:cNvPr>
          <p:cNvSpPr txBox="1"/>
          <p:nvPr/>
        </p:nvSpPr>
        <p:spPr>
          <a:xfrm>
            <a:off x="1998683" y="4287999"/>
            <a:ext cx="1514765" cy="1200329"/>
          </a:xfrm>
          <a:prstGeom prst="rect">
            <a:avLst/>
          </a:prstGeom>
          <a:solidFill>
            <a:schemeClr val="accent6">
              <a:lumMod val="40000"/>
              <a:lumOff val="60000"/>
            </a:schemeClr>
          </a:solidFill>
          <a:ln w="28575">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One sample t-test for a population mean (Ch 17)</a:t>
            </a:r>
          </a:p>
        </p:txBody>
      </p:sp>
      <p:sp>
        <p:nvSpPr>
          <p:cNvPr id="13" name="TextBox 12">
            <a:extLst>
              <a:ext uri="{FF2B5EF4-FFF2-40B4-BE49-F238E27FC236}">
                <a16:creationId xmlns:a16="http://schemas.microsoft.com/office/drawing/2014/main" id="{9A36CF86-9B3F-9445-9761-9278DD42B699}"/>
              </a:ext>
            </a:extLst>
          </p:cNvPr>
          <p:cNvSpPr txBox="1"/>
          <p:nvPr/>
        </p:nvSpPr>
        <p:spPr>
          <a:xfrm>
            <a:off x="272471" y="4277112"/>
            <a:ext cx="1514765" cy="1200329"/>
          </a:xfrm>
          <a:prstGeom prst="rect">
            <a:avLst/>
          </a:prstGeom>
          <a:solidFill>
            <a:schemeClr val="accent6">
              <a:lumMod val="40000"/>
              <a:lumOff val="60000"/>
            </a:schemeClr>
          </a:solidFill>
          <a:ln w="28575">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One sample z-test for a population mean (Ch 17)</a:t>
            </a:r>
          </a:p>
        </p:txBody>
      </p:sp>
      <p:sp>
        <p:nvSpPr>
          <p:cNvPr id="15" name="TextBox 14">
            <a:extLst>
              <a:ext uri="{FF2B5EF4-FFF2-40B4-BE49-F238E27FC236}">
                <a16:creationId xmlns:a16="http://schemas.microsoft.com/office/drawing/2014/main" id="{FA5832BA-064F-C949-9963-7D6605F235E8}"/>
              </a:ext>
            </a:extLst>
          </p:cNvPr>
          <p:cNvSpPr txBox="1"/>
          <p:nvPr/>
        </p:nvSpPr>
        <p:spPr>
          <a:xfrm>
            <a:off x="5966687" y="4277112"/>
            <a:ext cx="1514765" cy="923330"/>
          </a:xfrm>
          <a:prstGeom prst="rect">
            <a:avLst/>
          </a:prstGeom>
          <a:solidFill>
            <a:schemeClr val="accent6">
              <a:lumMod val="40000"/>
              <a:lumOff val="60000"/>
            </a:schemeClr>
          </a:solidFill>
          <a:ln w="28575">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Independent two-sample t-test (Ch 18)</a:t>
            </a:r>
          </a:p>
        </p:txBody>
      </p:sp>
      <p:sp>
        <p:nvSpPr>
          <p:cNvPr id="17" name="TextBox 16">
            <a:extLst>
              <a:ext uri="{FF2B5EF4-FFF2-40B4-BE49-F238E27FC236}">
                <a16:creationId xmlns:a16="http://schemas.microsoft.com/office/drawing/2014/main" id="{02B82B27-4AF2-FC44-80E6-26386B7543A1}"/>
              </a:ext>
            </a:extLst>
          </p:cNvPr>
          <p:cNvSpPr txBox="1"/>
          <p:nvPr/>
        </p:nvSpPr>
        <p:spPr>
          <a:xfrm>
            <a:off x="5666506" y="3325536"/>
            <a:ext cx="2115128"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Unpaired data/independent samples</a:t>
            </a:r>
          </a:p>
        </p:txBody>
      </p:sp>
      <p:cxnSp>
        <p:nvCxnSpPr>
          <p:cNvPr id="19" name="Straight Connector 18">
            <a:extLst>
              <a:ext uri="{FF2B5EF4-FFF2-40B4-BE49-F238E27FC236}">
                <a16:creationId xmlns:a16="http://schemas.microsoft.com/office/drawing/2014/main" id="{55AE1770-61EE-8346-89A5-DCD4968FED29}"/>
              </a:ext>
            </a:extLst>
          </p:cNvPr>
          <p:cNvCxnSpPr>
            <a:stCxn id="6" idx="2"/>
            <a:endCxn id="8" idx="0"/>
          </p:cNvCxnSpPr>
          <p:nvPr/>
        </p:nvCxnSpPr>
        <p:spPr>
          <a:xfrm flipH="1">
            <a:off x="6172197" y="2060020"/>
            <a:ext cx="2312" cy="2079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E3EF76C-7AC5-5545-8031-D4189AD4293E}"/>
              </a:ext>
            </a:extLst>
          </p:cNvPr>
          <p:cNvCxnSpPr>
            <a:stCxn id="6" idx="2"/>
            <a:endCxn id="7" idx="0"/>
          </p:cNvCxnSpPr>
          <p:nvPr/>
        </p:nvCxnSpPr>
        <p:spPr>
          <a:xfrm flipH="1">
            <a:off x="2380673" y="2060020"/>
            <a:ext cx="3793836" cy="2079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D5D041F-E09E-E145-94B7-C48CFE95DBDD}"/>
              </a:ext>
            </a:extLst>
          </p:cNvPr>
          <p:cNvCxnSpPr>
            <a:cxnSpLocks/>
            <a:stCxn id="6" idx="2"/>
            <a:endCxn id="9" idx="0"/>
          </p:cNvCxnSpPr>
          <p:nvPr/>
        </p:nvCxnSpPr>
        <p:spPr>
          <a:xfrm>
            <a:off x="6174509" y="2060020"/>
            <a:ext cx="3516746" cy="20794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302C90B-54D6-EB4A-9294-62F0E11755DB}"/>
              </a:ext>
            </a:extLst>
          </p:cNvPr>
          <p:cNvSpPr txBox="1"/>
          <p:nvPr/>
        </p:nvSpPr>
        <p:spPr>
          <a:xfrm>
            <a:off x="8366171" y="4258778"/>
            <a:ext cx="1514765" cy="646331"/>
          </a:xfrm>
          <a:prstGeom prst="rect">
            <a:avLst/>
          </a:prstGeom>
          <a:solidFill>
            <a:schemeClr val="accent6">
              <a:lumMod val="40000"/>
              <a:lumOff val="60000"/>
            </a:schemeClr>
          </a:solidFill>
          <a:ln w="28575">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ANOVA (Ch 24)</a:t>
            </a:r>
          </a:p>
        </p:txBody>
      </p:sp>
      <p:sp>
        <p:nvSpPr>
          <p:cNvPr id="26" name="TextBox 25">
            <a:extLst>
              <a:ext uri="{FF2B5EF4-FFF2-40B4-BE49-F238E27FC236}">
                <a16:creationId xmlns:a16="http://schemas.microsoft.com/office/drawing/2014/main" id="{BC3B2825-4F8C-E24D-A856-175BAD29DDDA}"/>
              </a:ext>
            </a:extLst>
          </p:cNvPr>
          <p:cNvSpPr txBox="1"/>
          <p:nvPr/>
        </p:nvSpPr>
        <p:spPr>
          <a:xfrm>
            <a:off x="10097991" y="4240861"/>
            <a:ext cx="1514765" cy="1477328"/>
          </a:xfrm>
          <a:prstGeom prst="rect">
            <a:avLst/>
          </a:prstGeom>
          <a:solidFill>
            <a:schemeClr val="accent6">
              <a:lumMod val="40000"/>
              <a:lumOff val="60000"/>
            </a:schemeClr>
          </a:solidFill>
          <a:ln w="28575">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Regression with categorical x variable (no Chapter)</a:t>
            </a:r>
          </a:p>
        </p:txBody>
      </p:sp>
      <p:cxnSp>
        <p:nvCxnSpPr>
          <p:cNvPr id="28" name="Straight Connector 27">
            <a:extLst>
              <a:ext uri="{FF2B5EF4-FFF2-40B4-BE49-F238E27FC236}">
                <a16:creationId xmlns:a16="http://schemas.microsoft.com/office/drawing/2014/main" id="{F2C4F424-5F13-FC4A-851B-863EDCDC29E1}"/>
              </a:ext>
            </a:extLst>
          </p:cNvPr>
          <p:cNvCxnSpPr>
            <a:stCxn id="7" idx="2"/>
            <a:endCxn id="10" idx="0"/>
          </p:cNvCxnSpPr>
          <p:nvPr/>
        </p:nvCxnSpPr>
        <p:spPr>
          <a:xfrm flipH="1">
            <a:off x="1043709" y="2637293"/>
            <a:ext cx="1336964" cy="73441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D195842-0D64-C349-9B0F-C66078F04B62}"/>
              </a:ext>
            </a:extLst>
          </p:cNvPr>
          <p:cNvCxnSpPr>
            <a:cxnSpLocks/>
            <a:stCxn id="7" idx="2"/>
            <a:endCxn id="11" idx="0"/>
          </p:cNvCxnSpPr>
          <p:nvPr/>
        </p:nvCxnSpPr>
        <p:spPr>
          <a:xfrm>
            <a:off x="2380673" y="2637293"/>
            <a:ext cx="375394" cy="7452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8F7A404-A91D-C94D-A407-3B532CDB4973}"/>
              </a:ext>
            </a:extLst>
          </p:cNvPr>
          <p:cNvCxnSpPr>
            <a:cxnSpLocks/>
            <a:stCxn id="8" idx="2"/>
            <a:endCxn id="17" idx="0"/>
          </p:cNvCxnSpPr>
          <p:nvPr/>
        </p:nvCxnSpPr>
        <p:spPr>
          <a:xfrm>
            <a:off x="6172197" y="2637293"/>
            <a:ext cx="551873" cy="68824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4D23364-336E-2F4D-870E-9412F5202ABE}"/>
              </a:ext>
            </a:extLst>
          </p:cNvPr>
          <p:cNvCxnSpPr>
            <a:cxnSpLocks/>
            <a:stCxn id="9" idx="2"/>
            <a:endCxn id="26" idx="0"/>
          </p:cNvCxnSpPr>
          <p:nvPr/>
        </p:nvCxnSpPr>
        <p:spPr>
          <a:xfrm>
            <a:off x="9691255" y="2637293"/>
            <a:ext cx="1164119" cy="16035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DB6224D-88EC-5A42-A59D-DBF23EE3B070}"/>
              </a:ext>
            </a:extLst>
          </p:cNvPr>
          <p:cNvCxnSpPr>
            <a:cxnSpLocks/>
            <a:stCxn id="9" idx="2"/>
            <a:endCxn id="25" idx="0"/>
          </p:cNvCxnSpPr>
          <p:nvPr/>
        </p:nvCxnSpPr>
        <p:spPr>
          <a:xfrm flipH="1">
            <a:off x="9123554" y="2637293"/>
            <a:ext cx="567701" cy="162148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BC9A2C3-DE1E-4C46-8D3D-B3A620A564FE}"/>
              </a:ext>
            </a:extLst>
          </p:cNvPr>
          <p:cNvSpPr txBox="1"/>
          <p:nvPr/>
        </p:nvSpPr>
        <p:spPr>
          <a:xfrm>
            <a:off x="3712525" y="4298159"/>
            <a:ext cx="1514765" cy="646331"/>
          </a:xfrm>
          <a:prstGeom prst="rect">
            <a:avLst/>
          </a:prstGeom>
          <a:solidFill>
            <a:schemeClr val="accent6">
              <a:lumMod val="40000"/>
              <a:lumOff val="60000"/>
            </a:schemeClr>
          </a:solidFill>
          <a:ln w="28575">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Matched pairs t-test (Ch 17)</a:t>
            </a:r>
          </a:p>
        </p:txBody>
      </p:sp>
      <p:sp>
        <p:nvSpPr>
          <p:cNvPr id="30" name="TextBox 29">
            <a:extLst>
              <a:ext uri="{FF2B5EF4-FFF2-40B4-BE49-F238E27FC236}">
                <a16:creationId xmlns:a16="http://schemas.microsoft.com/office/drawing/2014/main" id="{57E632F2-2F14-A841-976F-B665B88279C7}"/>
              </a:ext>
            </a:extLst>
          </p:cNvPr>
          <p:cNvSpPr txBox="1"/>
          <p:nvPr/>
        </p:nvSpPr>
        <p:spPr>
          <a:xfrm>
            <a:off x="3670962" y="3429000"/>
            <a:ext cx="151476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Paired data</a:t>
            </a:r>
          </a:p>
        </p:txBody>
      </p:sp>
      <p:cxnSp>
        <p:nvCxnSpPr>
          <p:cNvPr id="31" name="Straight Connector 30">
            <a:extLst>
              <a:ext uri="{FF2B5EF4-FFF2-40B4-BE49-F238E27FC236}">
                <a16:creationId xmlns:a16="http://schemas.microsoft.com/office/drawing/2014/main" id="{9E3C5636-D807-9041-8E56-8D00C3C40C92}"/>
              </a:ext>
            </a:extLst>
          </p:cNvPr>
          <p:cNvCxnSpPr>
            <a:cxnSpLocks/>
            <a:stCxn id="7" idx="2"/>
            <a:endCxn id="30" idx="0"/>
          </p:cNvCxnSpPr>
          <p:nvPr/>
        </p:nvCxnSpPr>
        <p:spPr>
          <a:xfrm>
            <a:off x="2380673" y="2637293"/>
            <a:ext cx="2047672" cy="79170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C7CE01E2-6924-0B47-81CD-0060148C874F}"/>
              </a:ext>
            </a:extLst>
          </p:cNvPr>
          <p:cNvSpPr txBox="1"/>
          <p:nvPr/>
        </p:nvSpPr>
        <p:spPr>
          <a:xfrm>
            <a:off x="3712524" y="5167312"/>
            <a:ext cx="1514765" cy="954107"/>
          </a:xfrm>
          <a:prstGeom prst="rect">
            <a:avLst/>
          </a:prstGeom>
          <a:solidFill>
            <a:srgbClr val="FFFF00"/>
          </a:solidFill>
          <a:ln w="28575">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Non-parametric alternative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Wilcoxon sign-rank test</a:t>
            </a:r>
          </a:p>
        </p:txBody>
      </p:sp>
      <p:sp>
        <p:nvSpPr>
          <p:cNvPr id="34" name="TextBox 33">
            <a:extLst>
              <a:ext uri="{FF2B5EF4-FFF2-40B4-BE49-F238E27FC236}">
                <a16:creationId xmlns:a16="http://schemas.microsoft.com/office/drawing/2014/main" id="{C1A26AB7-F285-7E45-B1A2-39FB58B5F6B8}"/>
              </a:ext>
            </a:extLst>
          </p:cNvPr>
          <p:cNvSpPr txBox="1"/>
          <p:nvPr/>
        </p:nvSpPr>
        <p:spPr>
          <a:xfrm>
            <a:off x="8384150" y="5167311"/>
            <a:ext cx="1514765" cy="954107"/>
          </a:xfrm>
          <a:prstGeom prst="rect">
            <a:avLst/>
          </a:prstGeom>
          <a:solidFill>
            <a:srgbClr val="FFFF00"/>
          </a:solidFill>
          <a:ln w="28575">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Non-parametric alternative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Kruskal Wallis test</a:t>
            </a:r>
          </a:p>
        </p:txBody>
      </p:sp>
      <p:sp>
        <p:nvSpPr>
          <p:cNvPr id="36" name="TextBox 35">
            <a:extLst>
              <a:ext uri="{FF2B5EF4-FFF2-40B4-BE49-F238E27FC236}">
                <a16:creationId xmlns:a16="http://schemas.microsoft.com/office/drawing/2014/main" id="{37B22DC8-116B-1443-AA43-2816F0CF0CC6}"/>
              </a:ext>
            </a:extLst>
          </p:cNvPr>
          <p:cNvSpPr txBox="1"/>
          <p:nvPr/>
        </p:nvSpPr>
        <p:spPr>
          <a:xfrm>
            <a:off x="5966687" y="5382755"/>
            <a:ext cx="1514765" cy="1384995"/>
          </a:xfrm>
          <a:prstGeom prst="rect">
            <a:avLst/>
          </a:prstGeom>
          <a:solidFill>
            <a:srgbClr val="FFFF00"/>
          </a:solidFill>
          <a:ln w="28575">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Non-parametric alternative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Wilcoxon Rank-Sum test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Permutation tests</a:t>
            </a:r>
          </a:p>
        </p:txBody>
      </p:sp>
    </p:spTree>
    <p:extLst>
      <p:ext uri="{BB962C8B-B14F-4D97-AF65-F5344CB8AC3E}">
        <p14:creationId xmlns:p14="http://schemas.microsoft.com/office/powerpoint/2010/main" val="2077330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1840</TotalTime>
  <Words>1254</Words>
  <Application>Microsoft Macintosh PowerPoint</Application>
  <PresentationFormat>Widescreen</PresentationFormat>
  <Paragraphs>159</Paragraphs>
  <Slides>17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Bringing it all together</vt:lpstr>
      <vt:lpstr>Final resources </vt:lpstr>
      <vt:lpstr>R Code to know</vt:lpstr>
      <vt:lpstr>Bonus point!</vt:lpstr>
      <vt:lpstr>Part III of the course</vt:lpstr>
      <vt:lpstr>Parts of a hypothesis test </vt:lpstr>
      <vt:lpstr>Creation of confidence interval</vt:lpstr>
      <vt:lpstr>Questions to ask yourself when you read a question</vt:lpstr>
      <vt:lpstr>If you have continuous data</vt:lpstr>
      <vt:lpstr>If you have binary data</vt:lpstr>
      <vt:lpstr>If you have categorical data (&gt;2 levels)</vt:lpstr>
      <vt:lpstr>What about inference for regression? </vt:lpstr>
      <vt:lpstr>Example 1: Which test to perform?</vt:lpstr>
      <vt:lpstr>Example 2: Which test to perform? </vt:lpstr>
      <vt:lpstr>Example 3: Which test to perform</vt:lpstr>
      <vt:lpstr>Example 4: Which test to perform?</vt:lpstr>
      <vt:lpstr>Example 5: Which test to perform?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Bringing it all together</dc:title>
  <dc:creator>Microsoft Office User</dc:creator>
  <cp:lastModifiedBy>Microsoft Office User</cp:lastModifiedBy>
  <cp:revision>32</cp:revision>
  <dcterms:created xsi:type="dcterms:W3CDTF">2019-12-02T19:30:33Z</dcterms:created>
  <dcterms:modified xsi:type="dcterms:W3CDTF">2020-12-04T01:26:40Z</dcterms:modified>
</cp:coreProperties>
</file>